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6" r:id="rId1"/>
    <p:sldMasterId id="2147483705" r:id="rId2"/>
  </p:sldMasterIdLst>
  <p:notesMasterIdLst>
    <p:notesMasterId r:id="rId83"/>
  </p:notesMasterIdLst>
  <p:handoutMasterIdLst>
    <p:handoutMasterId r:id="rId84"/>
  </p:handoutMasterIdLst>
  <p:sldIdLst>
    <p:sldId id="322" r:id="rId3"/>
    <p:sldId id="259" r:id="rId4"/>
    <p:sldId id="552" r:id="rId5"/>
    <p:sldId id="553" r:id="rId6"/>
    <p:sldId id="580" r:id="rId7"/>
    <p:sldId id="554" r:id="rId8"/>
    <p:sldId id="581" r:id="rId9"/>
    <p:sldId id="582" r:id="rId10"/>
    <p:sldId id="555" r:id="rId11"/>
    <p:sldId id="583" r:id="rId12"/>
    <p:sldId id="548" r:id="rId13"/>
    <p:sldId id="556" r:id="rId14"/>
    <p:sldId id="584" r:id="rId15"/>
    <p:sldId id="557" r:id="rId16"/>
    <p:sldId id="615" r:id="rId17"/>
    <p:sldId id="585" r:id="rId18"/>
    <p:sldId id="586" r:id="rId19"/>
    <p:sldId id="587" r:id="rId20"/>
    <p:sldId id="588" r:id="rId21"/>
    <p:sldId id="589" r:id="rId22"/>
    <p:sldId id="579" r:id="rId23"/>
    <p:sldId id="590" r:id="rId24"/>
    <p:sldId id="591" r:id="rId25"/>
    <p:sldId id="592" r:id="rId26"/>
    <p:sldId id="593" r:id="rId27"/>
    <p:sldId id="594" r:id="rId28"/>
    <p:sldId id="558" r:id="rId29"/>
    <p:sldId id="616" r:id="rId30"/>
    <p:sldId id="595" r:id="rId31"/>
    <p:sldId id="596" r:id="rId32"/>
    <p:sldId id="597" r:id="rId33"/>
    <p:sldId id="598" r:id="rId34"/>
    <p:sldId id="559" r:id="rId35"/>
    <p:sldId id="614" r:id="rId36"/>
    <p:sldId id="599" r:id="rId37"/>
    <p:sldId id="549" r:id="rId38"/>
    <p:sldId id="560" r:id="rId39"/>
    <p:sldId id="561" r:id="rId40"/>
    <p:sldId id="562" r:id="rId41"/>
    <p:sldId id="600" r:id="rId42"/>
    <p:sldId id="617" r:id="rId43"/>
    <p:sldId id="563" r:id="rId44"/>
    <p:sldId id="564" r:id="rId45"/>
    <p:sldId id="565" r:id="rId46"/>
    <p:sldId id="566" r:id="rId47"/>
    <p:sldId id="550" r:id="rId48"/>
    <p:sldId id="567" r:id="rId49"/>
    <p:sldId id="601" r:id="rId50"/>
    <p:sldId id="568" r:id="rId51"/>
    <p:sldId id="602" r:id="rId52"/>
    <p:sldId id="569" r:id="rId53"/>
    <p:sldId id="618" r:id="rId54"/>
    <p:sldId id="570" r:id="rId55"/>
    <p:sldId id="619" r:id="rId56"/>
    <p:sldId id="620" r:id="rId57"/>
    <p:sldId id="621" r:id="rId58"/>
    <p:sldId id="622" r:id="rId59"/>
    <p:sldId id="623" r:id="rId60"/>
    <p:sldId id="624" r:id="rId61"/>
    <p:sldId id="603" r:id="rId62"/>
    <p:sldId id="571" r:id="rId63"/>
    <p:sldId id="572" r:id="rId64"/>
    <p:sldId id="604" r:id="rId65"/>
    <p:sldId id="605" r:id="rId66"/>
    <p:sldId id="573" r:id="rId67"/>
    <p:sldId id="626" r:id="rId68"/>
    <p:sldId id="606" r:id="rId69"/>
    <p:sldId id="574" r:id="rId70"/>
    <p:sldId id="607" r:id="rId71"/>
    <p:sldId id="551" r:id="rId72"/>
    <p:sldId id="575" r:id="rId73"/>
    <p:sldId id="608" r:id="rId74"/>
    <p:sldId id="576" r:id="rId75"/>
    <p:sldId id="625" r:id="rId76"/>
    <p:sldId id="577" r:id="rId77"/>
    <p:sldId id="609" r:id="rId78"/>
    <p:sldId id="610" r:id="rId79"/>
    <p:sldId id="611" r:id="rId80"/>
    <p:sldId id="612" r:id="rId81"/>
    <p:sldId id="613" r:id="rId82"/>
  </p:sldIdLst>
  <p:sldSz cx="12192000" cy="6858000"/>
  <p:notesSz cx="6858000" cy="9144000"/>
  <p:defaultText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BFD0E2"/>
    <a:srgbClr val="73AE42"/>
    <a:srgbClr val="8DB4E2"/>
    <a:srgbClr val="00449A"/>
    <a:srgbClr val="8F8F8F"/>
    <a:srgbClr val="003A8F"/>
    <a:srgbClr val="73D2E8"/>
    <a:srgbClr val="61C09E"/>
    <a:srgbClr val="C1D9DF"/>
    <a:srgbClr val="E2954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5DA37D80-6434-44D0-A028-1B22A696006F}" styleName="浅色样式 3 - 强调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DCAF9ED-07DC-4A11-8D7F-57B35C25682E}" styleName="中度样式 1 - 强调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68D230F3-CF80-4859-8CE7-A43EE81993B5}" styleName="浅色样式 1 - 强调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D27102A9-8310-4765-A935-A1911B00CA55}" styleName="浅色样式 1 - 强调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17292A2E-F333-43FB-9621-5CBBE7FDCDCB}" styleName="浅色样式 2 - 强调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912C8C85-51F0-491E-9774-3900AFEF0FD7}" styleName="浅色样式 2 - 强调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E3FDE45-AF77-4B5C-9715-49D594BDF05E}" styleName="浅色样式 1 - 强调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975" autoAdjust="0"/>
    <p:restoredTop sz="84075" autoAdjust="0"/>
  </p:normalViewPr>
  <p:slideViewPr>
    <p:cSldViewPr snapToGrid="0" snapToObjects="1">
      <p:cViewPr varScale="1">
        <p:scale>
          <a:sx n="78" d="100"/>
          <a:sy n="78" d="100"/>
        </p:scale>
        <p:origin x="1060" y="68"/>
      </p:cViewPr>
      <p:guideLst/>
    </p:cSldViewPr>
  </p:slideViewPr>
  <p:notesTextViewPr>
    <p:cViewPr>
      <p:scale>
        <a:sx n="1" d="1"/>
        <a:sy n="1" d="1"/>
      </p:scale>
      <p:origin x="0" y="0"/>
    </p:cViewPr>
  </p:notesTextViewPr>
  <p:sorterViewPr>
    <p:cViewPr>
      <p:scale>
        <a:sx n="200" d="100"/>
        <a:sy n="200" d="100"/>
      </p:scale>
      <p:origin x="0" y="0"/>
    </p:cViewPr>
  </p:sorterViewPr>
  <p:notesViewPr>
    <p:cSldViewPr snapToGrid="0" snapToObjects="1">
      <p:cViewPr varScale="1">
        <p:scale>
          <a:sx n="172" d="100"/>
          <a:sy n="172" d="100"/>
        </p:scale>
        <p:origin x="2264" y="208"/>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handoutMaster" Target="handoutMasters/handoutMaster1.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5" Type="http://schemas.openxmlformats.org/officeDocument/2006/relationships/slide" Target="slides/slide3.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presProps" Target="pres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notesMaster" Target="notesMasters/notesMaster1.xml"/><Relationship Id="rId88"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theme" Target="theme/theme1.xml"/><Relationship Id="rId61" Type="http://schemas.openxmlformats.org/officeDocument/2006/relationships/slide" Target="slides/slide59.xml"/><Relationship Id="rId82" Type="http://schemas.openxmlformats.org/officeDocument/2006/relationships/slide" Target="slides/slide80.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16.wmf"/><Relationship Id="rId1" Type="http://schemas.openxmlformats.org/officeDocument/2006/relationships/image" Target="../media/image15.wmf"/></Relationships>
</file>

<file path=ppt/drawings/_rels/vmlDrawing2.vml.rels><?xml version="1.0" encoding="UTF-8" standalone="yes"?>
<Relationships xmlns="http://schemas.openxmlformats.org/package/2006/relationships"><Relationship Id="rId8" Type="http://schemas.openxmlformats.org/officeDocument/2006/relationships/image" Target="../media/image26.wmf"/><Relationship Id="rId3" Type="http://schemas.openxmlformats.org/officeDocument/2006/relationships/image" Target="../media/image21.wmf"/><Relationship Id="rId7" Type="http://schemas.openxmlformats.org/officeDocument/2006/relationships/image" Target="../media/image25.wmf"/><Relationship Id="rId2" Type="http://schemas.openxmlformats.org/officeDocument/2006/relationships/image" Target="../media/image20.wmf"/><Relationship Id="rId1" Type="http://schemas.openxmlformats.org/officeDocument/2006/relationships/image" Target="../media/image19.wmf"/><Relationship Id="rId6" Type="http://schemas.openxmlformats.org/officeDocument/2006/relationships/image" Target="../media/image24.wmf"/><Relationship Id="rId5" Type="http://schemas.openxmlformats.org/officeDocument/2006/relationships/image" Target="../media/image23.wmf"/><Relationship Id="rId4" Type="http://schemas.openxmlformats.org/officeDocument/2006/relationships/image" Target="../media/image22.wmf"/><Relationship Id="rId9" Type="http://schemas.openxmlformats.org/officeDocument/2006/relationships/image" Target="../media/image27.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30.wmf"/><Relationship Id="rId2" Type="http://schemas.openxmlformats.org/officeDocument/2006/relationships/image" Target="../media/image29.wmf"/><Relationship Id="rId1" Type="http://schemas.openxmlformats.org/officeDocument/2006/relationships/image" Target="../media/image28.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51.wmf"/><Relationship Id="rId2" Type="http://schemas.openxmlformats.org/officeDocument/2006/relationships/image" Target="../media/image50.wmf"/><Relationship Id="rId1" Type="http://schemas.openxmlformats.org/officeDocument/2006/relationships/image" Target="../media/image49.wmf"/><Relationship Id="rId4" Type="http://schemas.openxmlformats.org/officeDocument/2006/relationships/image" Target="../media/image52.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82.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9080810A-4DF0-CD45-8270-B8BFE9F733D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F8D3920D-B4EE-F544-8AE0-A8A59EA4DDB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D17705E-39B1-9745-BFB1-E2AFB77B681B}" type="datetimeFigureOut">
              <a:rPr lang="en-US" smtClean="0"/>
              <a:t>8/19/2020</a:t>
            </a:fld>
            <a:endParaRPr lang="en-US" dirty="0"/>
          </a:p>
        </p:txBody>
      </p:sp>
      <p:sp>
        <p:nvSpPr>
          <p:cNvPr id="4" name="Footer Placeholder 3">
            <a:extLst>
              <a:ext uri="{FF2B5EF4-FFF2-40B4-BE49-F238E27FC236}">
                <a16:creationId xmlns:a16="http://schemas.microsoft.com/office/drawing/2014/main" id="{BD36CD27-9C85-AE4B-B7D8-83758B383C9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869ECD4-50DB-6E4E-9E44-71BA1DEF973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D05FF3E-1ADD-BE4F-9ED2-20CB81AE9765}" type="slidenum">
              <a:rPr lang="en-US" smtClean="0"/>
              <a:t>‹#›</a:t>
            </a:fld>
            <a:endParaRPr lang="en-US" dirty="0"/>
          </a:p>
        </p:txBody>
      </p:sp>
    </p:spTree>
    <p:extLst>
      <p:ext uri="{BB962C8B-B14F-4D97-AF65-F5344CB8AC3E}">
        <p14:creationId xmlns:p14="http://schemas.microsoft.com/office/powerpoint/2010/main" val="70747478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6E1E63-6347-BD4F-A808-7F54FA34CE72}" type="datetimeFigureOut">
              <a:rPr kumimoji="1" lang="zh-CN" altLang="en-US" smtClean="0"/>
              <a:t>2020/8/19</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1EDE8F-5748-564A-B104-45C8D6344219}" type="slidenum">
              <a:rPr kumimoji="1" lang="zh-CN" altLang="en-US" smtClean="0"/>
              <a:t>‹#›</a:t>
            </a:fld>
            <a:endParaRPr kumimoji="1" lang="zh-CN" altLang="en-US"/>
          </a:p>
        </p:txBody>
      </p:sp>
    </p:spTree>
    <p:extLst>
      <p:ext uri="{BB962C8B-B14F-4D97-AF65-F5344CB8AC3E}">
        <p14:creationId xmlns:p14="http://schemas.microsoft.com/office/powerpoint/2010/main" val="9121946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t>1</a:t>
            </a:fld>
            <a:endParaRPr kumimoji="1" lang="zh-CN" altLang="en-US"/>
          </a:p>
        </p:txBody>
      </p:sp>
    </p:spTree>
    <p:extLst>
      <p:ext uri="{BB962C8B-B14F-4D97-AF65-F5344CB8AC3E}">
        <p14:creationId xmlns:p14="http://schemas.microsoft.com/office/powerpoint/2010/main" val="13825340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solidFill>
                  <a:schemeClr val="bg1"/>
                </a:solidFill>
              </a:rPr>
              <a:t>Weka:</a:t>
            </a:r>
            <a:r>
              <a:rPr lang="zh-CN" altLang="zh-CN" sz="1200" dirty="0">
                <a:solidFill>
                  <a:schemeClr val="bg1"/>
                </a:solidFill>
              </a:rPr>
              <a:t>。</a:t>
            </a:r>
            <a:endParaRPr lang="en-US" altLang="zh-CN" sz="12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solidFill>
                  <a:schemeClr val="bg1"/>
                </a:solidFill>
              </a:rPr>
              <a:t>SPSS: SPSS</a:t>
            </a:r>
            <a:r>
              <a:rPr lang="zh-CN" altLang="zh-CN" sz="1200" dirty="0">
                <a:solidFill>
                  <a:schemeClr val="bg1"/>
                </a:solidFill>
              </a:rPr>
              <a:t>采用类似</a:t>
            </a:r>
            <a:r>
              <a:rPr lang="en-US" altLang="zh-CN" sz="1200" dirty="0">
                <a:solidFill>
                  <a:schemeClr val="bg1"/>
                </a:solidFill>
              </a:rPr>
              <a:t>Excel</a:t>
            </a:r>
            <a:r>
              <a:rPr lang="zh-CN" altLang="zh-CN" sz="1200" dirty="0">
                <a:solidFill>
                  <a:schemeClr val="bg1"/>
                </a:solidFill>
              </a:rPr>
              <a:t>表格的方式输入与管理数据，</a:t>
            </a:r>
            <a:r>
              <a:rPr lang="zh-CN" altLang="en-US" sz="1200" dirty="0">
                <a:solidFill>
                  <a:schemeClr val="bg1"/>
                </a:solidFill>
              </a:rPr>
              <a:t>数据接口</a:t>
            </a:r>
            <a:r>
              <a:rPr lang="zh-CN" altLang="zh-CN" sz="1200" dirty="0">
                <a:solidFill>
                  <a:schemeClr val="bg1"/>
                </a:solidFill>
              </a:rPr>
              <a:t>较为通用，能方便地从其他数据库中读入数据。突出的特点是操作界面友好，且输出结果美观。</a:t>
            </a:r>
            <a:endParaRPr lang="en-US" altLang="zh-CN" sz="12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solidFill>
                  <a:schemeClr val="bg1"/>
                </a:solidFill>
              </a:rPr>
              <a:t>Clementine: Clementine</a:t>
            </a:r>
            <a:r>
              <a:rPr lang="zh-CN" altLang="zh-CN" sz="1200" dirty="0">
                <a:solidFill>
                  <a:schemeClr val="bg1"/>
                </a:solidFill>
              </a:rPr>
              <a:t>提供出色、广泛的</a:t>
            </a:r>
            <a:r>
              <a:rPr lang="zh-CN" altLang="en-US" sz="1200" dirty="0">
                <a:solidFill>
                  <a:schemeClr val="bg1"/>
                </a:solidFill>
              </a:rPr>
              <a:t>数据挖掘技术，</a:t>
            </a:r>
            <a:r>
              <a:rPr lang="zh-CN" altLang="zh-CN" sz="1200" dirty="0">
                <a:solidFill>
                  <a:schemeClr val="bg1"/>
                </a:solidFill>
              </a:rPr>
              <a:t>确保用恰当的分析技术来处理相应的商业问题，得到最优的结果以应对随时出现的问题。</a:t>
            </a:r>
            <a:endParaRPr lang="en-US" altLang="zh-CN" sz="12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solidFill>
                  <a:schemeClr val="bg1"/>
                </a:solidFill>
              </a:rPr>
              <a:t>RapidMiner:RapidMiner</a:t>
            </a:r>
            <a:r>
              <a:rPr lang="zh-CN" altLang="zh-CN" sz="1200" dirty="0">
                <a:solidFill>
                  <a:schemeClr val="bg1"/>
                </a:solidFill>
              </a:rPr>
              <a:t>并不支持分析流程图方式，当包含的运算符比较多时就不容易查看；具有丰富的数据挖掘分析和算法功能，常用于解决各种商业关键问题</a:t>
            </a:r>
            <a:endParaRPr lang="en-US" altLang="zh-CN" sz="12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schemeClr val="bg1"/>
                </a:solidFill>
              </a:rPr>
              <a:t>其它：</a:t>
            </a:r>
            <a:r>
              <a:rPr lang="zh-CN" altLang="zh-CN" sz="1200" dirty="0">
                <a:solidFill>
                  <a:schemeClr val="bg1"/>
                </a:solidFill>
              </a:rPr>
              <a:t>流行的数据挖掘软件还包括</a:t>
            </a:r>
            <a:r>
              <a:rPr lang="en-US" altLang="zh-CN" sz="1200" dirty="0">
                <a:solidFill>
                  <a:schemeClr val="bg1"/>
                </a:solidFill>
              </a:rPr>
              <a:t>Orange</a:t>
            </a:r>
            <a:r>
              <a:rPr lang="zh-CN" altLang="zh-CN" sz="1200" dirty="0">
                <a:solidFill>
                  <a:schemeClr val="bg1"/>
                </a:solidFill>
              </a:rPr>
              <a:t>、</a:t>
            </a:r>
            <a:r>
              <a:rPr lang="en-US" altLang="zh-CN" sz="1200" dirty="0">
                <a:solidFill>
                  <a:schemeClr val="bg1"/>
                </a:solidFill>
              </a:rPr>
              <a:t>Knime</a:t>
            </a:r>
            <a:r>
              <a:rPr lang="zh-CN" altLang="zh-CN" sz="1200" dirty="0">
                <a:solidFill>
                  <a:schemeClr val="bg1"/>
                </a:solidFill>
              </a:rPr>
              <a:t>、</a:t>
            </a:r>
            <a:r>
              <a:rPr lang="en-US" altLang="zh-CN" sz="1200" dirty="0">
                <a:solidFill>
                  <a:schemeClr val="bg1"/>
                </a:solidFill>
              </a:rPr>
              <a:t>Keel</a:t>
            </a:r>
            <a:r>
              <a:rPr lang="zh-CN" altLang="zh-CN" sz="1200" dirty="0">
                <a:solidFill>
                  <a:schemeClr val="bg1"/>
                </a:solidFill>
              </a:rPr>
              <a:t>与</a:t>
            </a:r>
            <a:r>
              <a:rPr lang="en-US" altLang="zh-CN" sz="1200" dirty="0">
                <a:solidFill>
                  <a:schemeClr val="bg1"/>
                </a:solidFill>
              </a:rPr>
              <a:t>Tanagra</a:t>
            </a:r>
            <a:r>
              <a:rPr lang="zh-CN" altLang="zh-CN" sz="1200" dirty="0">
                <a:solidFill>
                  <a:schemeClr val="bg1"/>
                </a:solidFill>
              </a:rPr>
              <a:t>等</a:t>
            </a:r>
            <a:endParaRPr lang="zh-CN" altLang="en-US" sz="12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zh-CN" sz="1200" dirty="0">
              <a:solidFill>
                <a:schemeClr val="bg1"/>
              </a:solidFill>
            </a:endParaRPr>
          </a:p>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10</a:t>
            </a:fld>
            <a:endParaRPr kumimoji="1" lang="zh-CN" altLang="en-US"/>
          </a:p>
        </p:txBody>
      </p:sp>
    </p:spTree>
    <p:extLst>
      <p:ext uri="{BB962C8B-B14F-4D97-AF65-F5344CB8AC3E}">
        <p14:creationId xmlns:p14="http://schemas.microsoft.com/office/powerpoint/2010/main" val="41832910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t>11</a:t>
            </a:fld>
            <a:endParaRPr kumimoji="1" lang="zh-CN" altLang="en-US"/>
          </a:p>
        </p:txBody>
      </p:sp>
    </p:spTree>
    <p:extLst>
      <p:ext uri="{BB962C8B-B14F-4D97-AF65-F5344CB8AC3E}">
        <p14:creationId xmlns:p14="http://schemas.microsoft.com/office/powerpoint/2010/main" val="3678568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12</a:t>
            </a:fld>
            <a:endParaRPr kumimoji="1" lang="zh-CN" altLang="en-US"/>
          </a:p>
        </p:txBody>
      </p:sp>
    </p:spTree>
    <p:extLst>
      <p:ext uri="{BB962C8B-B14F-4D97-AF65-F5344CB8AC3E}">
        <p14:creationId xmlns:p14="http://schemas.microsoft.com/office/powerpoint/2010/main" val="17030993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13</a:t>
            </a:fld>
            <a:endParaRPr kumimoji="1" lang="zh-CN" altLang="en-US"/>
          </a:p>
        </p:txBody>
      </p:sp>
    </p:spTree>
    <p:extLst>
      <p:ext uri="{BB962C8B-B14F-4D97-AF65-F5344CB8AC3E}">
        <p14:creationId xmlns:p14="http://schemas.microsoft.com/office/powerpoint/2010/main" val="39765496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14</a:t>
            </a:fld>
            <a:endParaRPr kumimoji="1" lang="zh-CN" altLang="en-US"/>
          </a:p>
        </p:txBody>
      </p:sp>
    </p:spTree>
    <p:extLst>
      <p:ext uri="{BB962C8B-B14F-4D97-AF65-F5344CB8AC3E}">
        <p14:creationId xmlns:p14="http://schemas.microsoft.com/office/powerpoint/2010/main" val="32708004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15</a:t>
            </a:fld>
            <a:endParaRPr kumimoji="1" lang="zh-CN" altLang="en-US"/>
          </a:p>
        </p:txBody>
      </p:sp>
    </p:spTree>
    <p:extLst>
      <p:ext uri="{BB962C8B-B14F-4D97-AF65-F5344CB8AC3E}">
        <p14:creationId xmlns:p14="http://schemas.microsoft.com/office/powerpoint/2010/main" val="17925895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16</a:t>
            </a:fld>
            <a:endParaRPr kumimoji="1" lang="zh-CN" altLang="en-US"/>
          </a:p>
        </p:txBody>
      </p:sp>
    </p:spTree>
    <p:extLst>
      <p:ext uri="{BB962C8B-B14F-4D97-AF65-F5344CB8AC3E}">
        <p14:creationId xmlns:p14="http://schemas.microsoft.com/office/powerpoint/2010/main" val="33401510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17</a:t>
            </a:fld>
            <a:endParaRPr kumimoji="1" lang="zh-CN" altLang="en-US"/>
          </a:p>
        </p:txBody>
      </p:sp>
    </p:spTree>
    <p:extLst>
      <p:ext uri="{BB962C8B-B14F-4D97-AF65-F5344CB8AC3E}">
        <p14:creationId xmlns:p14="http://schemas.microsoft.com/office/powerpoint/2010/main" val="4280179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18</a:t>
            </a:fld>
            <a:endParaRPr kumimoji="1" lang="zh-CN" altLang="en-US"/>
          </a:p>
        </p:txBody>
      </p:sp>
    </p:spTree>
    <p:extLst>
      <p:ext uri="{BB962C8B-B14F-4D97-AF65-F5344CB8AC3E}">
        <p14:creationId xmlns:p14="http://schemas.microsoft.com/office/powerpoint/2010/main" val="10277618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19</a:t>
            </a:fld>
            <a:endParaRPr kumimoji="1" lang="zh-CN" altLang="en-US"/>
          </a:p>
        </p:txBody>
      </p:sp>
    </p:spTree>
    <p:extLst>
      <p:ext uri="{BB962C8B-B14F-4D97-AF65-F5344CB8AC3E}">
        <p14:creationId xmlns:p14="http://schemas.microsoft.com/office/powerpoint/2010/main" val="25458739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t>2</a:t>
            </a:fld>
            <a:endParaRPr kumimoji="1" lang="zh-CN" altLang="en-US"/>
          </a:p>
        </p:txBody>
      </p:sp>
    </p:spTree>
    <p:extLst>
      <p:ext uri="{BB962C8B-B14F-4D97-AF65-F5344CB8AC3E}">
        <p14:creationId xmlns:p14="http://schemas.microsoft.com/office/powerpoint/2010/main" val="172228433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20</a:t>
            </a:fld>
            <a:endParaRPr kumimoji="1" lang="zh-CN" altLang="en-US"/>
          </a:p>
        </p:txBody>
      </p:sp>
    </p:spTree>
    <p:extLst>
      <p:ext uri="{BB962C8B-B14F-4D97-AF65-F5344CB8AC3E}">
        <p14:creationId xmlns:p14="http://schemas.microsoft.com/office/powerpoint/2010/main" val="125926761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21</a:t>
            </a:fld>
            <a:endParaRPr kumimoji="1" lang="zh-CN" altLang="en-US"/>
          </a:p>
        </p:txBody>
      </p:sp>
    </p:spTree>
    <p:extLst>
      <p:ext uri="{BB962C8B-B14F-4D97-AF65-F5344CB8AC3E}">
        <p14:creationId xmlns:p14="http://schemas.microsoft.com/office/powerpoint/2010/main" val="31458018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22</a:t>
            </a:fld>
            <a:endParaRPr kumimoji="1" lang="zh-CN" altLang="en-US"/>
          </a:p>
        </p:txBody>
      </p:sp>
    </p:spTree>
    <p:extLst>
      <p:ext uri="{BB962C8B-B14F-4D97-AF65-F5344CB8AC3E}">
        <p14:creationId xmlns:p14="http://schemas.microsoft.com/office/powerpoint/2010/main" val="9075936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23</a:t>
            </a:fld>
            <a:endParaRPr kumimoji="1" lang="zh-CN" altLang="en-US"/>
          </a:p>
        </p:txBody>
      </p:sp>
    </p:spTree>
    <p:extLst>
      <p:ext uri="{BB962C8B-B14F-4D97-AF65-F5344CB8AC3E}">
        <p14:creationId xmlns:p14="http://schemas.microsoft.com/office/powerpoint/2010/main" val="16736665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24</a:t>
            </a:fld>
            <a:endParaRPr kumimoji="1" lang="zh-CN" altLang="en-US"/>
          </a:p>
        </p:txBody>
      </p:sp>
    </p:spTree>
    <p:extLst>
      <p:ext uri="{BB962C8B-B14F-4D97-AF65-F5344CB8AC3E}">
        <p14:creationId xmlns:p14="http://schemas.microsoft.com/office/powerpoint/2010/main" val="325660211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25</a:t>
            </a:fld>
            <a:endParaRPr kumimoji="1" lang="zh-CN" altLang="en-US"/>
          </a:p>
        </p:txBody>
      </p:sp>
    </p:spTree>
    <p:extLst>
      <p:ext uri="{BB962C8B-B14F-4D97-AF65-F5344CB8AC3E}">
        <p14:creationId xmlns:p14="http://schemas.microsoft.com/office/powerpoint/2010/main" val="51344372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26</a:t>
            </a:fld>
            <a:endParaRPr kumimoji="1" lang="zh-CN" altLang="en-US"/>
          </a:p>
        </p:txBody>
      </p:sp>
    </p:spTree>
    <p:extLst>
      <p:ext uri="{BB962C8B-B14F-4D97-AF65-F5344CB8AC3E}">
        <p14:creationId xmlns:p14="http://schemas.microsoft.com/office/powerpoint/2010/main" val="64918380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27</a:t>
            </a:fld>
            <a:endParaRPr kumimoji="1" lang="zh-CN" altLang="en-US"/>
          </a:p>
        </p:txBody>
      </p:sp>
    </p:spTree>
    <p:extLst>
      <p:ext uri="{BB962C8B-B14F-4D97-AF65-F5344CB8AC3E}">
        <p14:creationId xmlns:p14="http://schemas.microsoft.com/office/powerpoint/2010/main" val="254025151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28</a:t>
            </a:fld>
            <a:endParaRPr kumimoji="1" lang="zh-CN" altLang="en-US"/>
          </a:p>
        </p:txBody>
      </p:sp>
    </p:spTree>
    <p:extLst>
      <p:ext uri="{BB962C8B-B14F-4D97-AF65-F5344CB8AC3E}">
        <p14:creationId xmlns:p14="http://schemas.microsoft.com/office/powerpoint/2010/main" val="293915388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29</a:t>
            </a:fld>
            <a:endParaRPr kumimoji="1" lang="zh-CN" altLang="en-US"/>
          </a:p>
        </p:txBody>
      </p:sp>
    </p:spTree>
    <p:extLst>
      <p:ext uri="{BB962C8B-B14F-4D97-AF65-F5344CB8AC3E}">
        <p14:creationId xmlns:p14="http://schemas.microsoft.com/office/powerpoint/2010/main" val="35305281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3</a:t>
            </a:fld>
            <a:endParaRPr kumimoji="1" lang="zh-CN" altLang="en-US"/>
          </a:p>
        </p:txBody>
      </p:sp>
    </p:spTree>
    <p:extLst>
      <p:ext uri="{BB962C8B-B14F-4D97-AF65-F5344CB8AC3E}">
        <p14:creationId xmlns:p14="http://schemas.microsoft.com/office/powerpoint/2010/main" val="337775584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30</a:t>
            </a:fld>
            <a:endParaRPr kumimoji="1" lang="zh-CN" altLang="en-US"/>
          </a:p>
        </p:txBody>
      </p:sp>
    </p:spTree>
    <p:extLst>
      <p:ext uri="{BB962C8B-B14F-4D97-AF65-F5344CB8AC3E}">
        <p14:creationId xmlns:p14="http://schemas.microsoft.com/office/powerpoint/2010/main" val="265664421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31</a:t>
            </a:fld>
            <a:endParaRPr kumimoji="1" lang="zh-CN" altLang="en-US"/>
          </a:p>
        </p:txBody>
      </p:sp>
    </p:spTree>
    <p:extLst>
      <p:ext uri="{BB962C8B-B14F-4D97-AF65-F5344CB8AC3E}">
        <p14:creationId xmlns:p14="http://schemas.microsoft.com/office/powerpoint/2010/main" val="301407094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32</a:t>
            </a:fld>
            <a:endParaRPr kumimoji="1" lang="zh-CN" altLang="en-US"/>
          </a:p>
        </p:txBody>
      </p:sp>
    </p:spTree>
    <p:extLst>
      <p:ext uri="{BB962C8B-B14F-4D97-AF65-F5344CB8AC3E}">
        <p14:creationId xmlns:p14="http://schemas.microsoft.com/office/powerpoint/2010/main" val="312795957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33</a:t>
            </a:fld>
            <a:endParaRPr kumimoji="1" lang="zh-CN" altLang="en-US"/>
          </a:p>
        </p:txBody>
      </p:sp>
    </p:spTree>
    <p:extLst>
      <p:ext uri="{BB962C8B-B14F-4D97-AF65-F5344CB8AC3E}">
        <p14:creationId xmlns:p14="http://schemas.microsoft.com/office/powerpoint/2010/main" val="99303992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34</a:t>
            </a:fld>
            <a:endParaRPr kumimoji="1" lang="zh-CN" altLang="en-US"/>
          </a:p>
        </p:txBody>
      </p:sp>
    </p:spTree>
    <p:extLst>
      <p:ext uri="{BB962C8B-B14F-4D97-AF65-F5344CB8AC3E}">
        <p14:creationId xmlns:p14="http://schemas.microsoft.com/office/powerpoint/2010/main" val="423756500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35</a:t>
            </a:fld>
            <a:endParaRPr kumimoji="1" lang="zh-CN" altLang="en-US"/>
          </a:p>
        </p:txBody>
      </p:sp>
    </p:spTree>
    <p:extLst>
      <p:ext uri="{BB962C8B-B14F-4D97-AF65-F5344CB8AC3E}">
        <p14:creationId xmlns:p14="http://schemas.microsoft.com/office/powerpoint/2010/main" val="113942984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t>36</a:t>
            </a:fld>
            <a:endParaRPr kumimoji="1" lang="zh-CN" altLang="en-US"/>
          </a:p>
        </p:txBody>
      </p:sp>
    </p:spTree>
    <p:extLst>
      <p:ext uri="{BB962C8B-B14F-4D97-AF65-F5344CB8AC3E}">
        <p14:creationId xmlns:p14="http://schemas.microsoft.com/office/powerpoint/2010/main" val="150514022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37</a:t>
            </a:fld>
            <a:endParaRPr kumimoji="1" lang="zh-CN" altLang="en-US"/>
          </a:p>
        </p:txBody>
      </p:sp>
    </p:spTree>
    <p:extLst>
      <p:ext uri="{BB962C8B-B14F-4D97-AF65-F5344CB8AC3E}">
        <p14:creationId xmlns:p14="http://schemas.microsoft.com/office/powerpoint/2010/main" val="98458954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38</a:t>
            </a:fld>
            <a:endParaRPr kumimoji="1" lang="zh-CN" altLang="en-US"/>
          </a:p>
        </p:txBody>
      </p:sp>
    </p:spTree>
    <p:extLst>
      <p:ext uri="{BB962C8B-B14F-4D97-AF65-F5344CB8AC3E}">
        <p14:creationId xmlns:p14="http://schemas.microsoft.com/office/powerpoint/2010/main" val="262960748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39</a:t>
            </a:fld>
            <a:endParaRPr kumimoji="1" lang="zh-CN" altLang="en-US"/>
          </a:p>
        </p:txBody>
      </p:sp>
    </p:spTree>
    <p:extLst>
      <p:ext uri="{BB962C8B-B14F-4D97-AF65-F5344CB8AC3E}">
        <p14:creationId xmlns:p14="http://schemas.microsoft.com/office/powerpoint/2010/main" val="25702848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4</a:t>
            </a:fld>
            <a:endParaRPr kumimoji="1" lang="zh-CN" altLang="en-US"/>
          </a:p>
        </p:txBody>
      </p:sp>
    </p:spTree>
    <p:extLst>
      <p:ext uri="{BB962C8B-B14F-4D97-AF65-F5344CB8AC3E}">
        <p14:creationId xmlns:p14="http://schemas.microsoft.com/office/powerpoint/2010/main" val="381639968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40</a:t>
            </a:fld>
            <a:endParaRPr kumimoji="1" lang="zh-CN" altLang="en-US"/>
          </a:p>
        </p:txBody>
      </p:sp>
    </p:spTree>
    <p:extLst>
      <p:ext uri="{BB962C8B-B14F-4D97-AF65-F5344CB8AC3E}">
        <p14:creationId xmlns:p14="http://schemas.microsoft.com/office/powerpoint/2010/main" val="299131019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a)</a:t>
            </a:r>
            <a:r>
              <a:rPr lang="zh-CN" altLang="en-US" dirty="0"/>
              <a:t>未聚类的初始点集</a:t>
            </a:r>
          </a:p>
          <a:p>
            <a:r>
              <a:rPr lang="en-US" altLang="zh-CN" dirty="0"/>
              <a:t>(b)</a:t>
            </a:r>
            <a:r>
              <a:rPr lang="zh-CN" altLang="en-US" dirty="0"/>
              <a:t>随机选取两个点作为聚类中心</a:t>
            </a:r>
          </a:p>
          <a:p>
            <a:r>
              <a:rPr lang="en-US" altLang="zh-CN" dirty="0"/>
              <a:t>(c)</a:t>
            </a:r>
            <a:r>
              <a:rPr lang="zh-CN" altLang="en-US" dirty="0"/>
              <a:t>计算每个点到聚类中心的距离，并聚类到离该点最近的聚类中去</a:t>
            </a:r>
          </a:p>
          <a:p>
            <a:r>
              <a:rPr lang="en-US" altLang="zh-CN" dirty="0"/>
              <a:t>(d)</a:t>
            </a:r>
            <a:r>
              <a:rPr lang="zh-CN" altLang="en-US" dirty="0"/>
              <a:t>计算每个聚类中所有点的坐标平均值，并将这个平均值作为新的聚类中心</a:t>
            </a:r>
          </a:p>
          <a:p>
            <a:r>
              <a:rPr lang="en-US" altLang="zh-CN" dirty="0"/>
              <a:t>(e)</a:t>
            </a:r>
            <a:r>
              <a:rPr lang="zh-CN" altLang="en-US" dirty="0"/>
              <a:t>重复</a:t>
            </a:r>
            <a:r>
              <a:rPr lang="en-US" altLang="zh-CN" dirty="0"/>
              <a:t>(c),</a:t>
            </a:r>
            <a:r>
              <a:rPr lang="zh-CN" altLang="en-US" dirty="0"/>
              <a:t>计算每个点到聚类中心的距离，并聚类到离该点最近的聚类中去</a:t>
            </a:r>
          </a:p>
          <a:p>
            <a:r>
              <a:rPr lang="en-US" altLang="zh-CN" dirty="0"/>
              <a:t>(f)</a:t>
            </a:r>
            <a:r>
              <a:rPr lang="zh-CN" altLang="en-US" dirty="0"/>
              <a:t>重复</a:t>
            </a:r>
            <a:r>
              <a:rPr lang="en-US" altLang="zh-CN" dirty="0"/>
              <a:t>(d),</a:t>
            </a:r>
            <a:r>
              <a:rPr lang="zh-CN" altLang="en-US" dirty="0"/>
              <a:t>计算每个聚类中所有点的坐标平均值，并将这个平均值作为新的聚类中心</a:t>
            </a:r>
          </a:p>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41</a:t>
            </a:fld>
            <a:endParaRPr kumimoji="1" lang="zh-CN" altLang="en-US"/>
          </a:p>
        </p:txBody>
      </p:sp>
    </p:spTree>
    <p:extLst>
      <p:ext uri="{BB962C8B-B14F-4D97-AF65-F5344CB8AC3E}">
        <p14:creationId xmlns:p14="http://schemas.microsoft.com/office/powerpoint/2010/main" val="273579927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42</a:t>
            </a:fld>
            <a:endParaRPr kumimoji="1" lang="zh-CN" altLang="en-US"/>
          </a:p>
        </p:txBody>
      </p:sp>
    </p:spTree>
    <p:extLst>
      <p:ext uri="{BB962C8B-B14F-4D97-AF65-F5344CB8AC3E}">
        <p14:creationId xmlns:p14="http://schemas.microsoft.com/office/powerpoint/2010/main" val="268857762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43</a:t>
            </a:fld>
            <a:endParaRPr kumimoji="1" lang="zh-CN" altLang="en-US"/>
          </a:p>
        </p:txBody>
      </p:sp>
    </p:spTree>
    <p:extLst>
      <p:ext uri="{BB962C8B-B14F-4D97-AF65-F5344CB8AC3E}">
        <p14:creationId xmlns:p14="http://schemas.microsoft.com/office/powerpoint/2010/main" val="357734304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44</a:t>
            </a:fld>
            <a:endParaRPr kumimoji="1" lang="zh-CN" altLang="en-US"/>
          </a:p>
        </p:txBody>
      </p:sp>
    </p:spTree>
    <p:extLst>
      <p:ext uri="{BB962C8B-B14F-4D97-AF65-F5344CB8AC3E}">
        <p14:creationId xmlns:p14="http://schemas.microsoft.com/office/powerpoint/2010/main" val="67030140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45</a:t>
            </a:fld>
            <a:endParaRPr kumimoji="1" lang="zh-CN" altLang="en-US"/>
          </a:p>
        </p:txBody>
      </p:sp>
    </p:spTree>
    <p:extLst>
      <p:ext uri="{BB962C8B-B14F-4D97-AF65-F5344CB8AC3E}">
        <p14:creationId xmlns:p14="http://schemas.microsoft.com/office/powerpoint/2010/main" val="89138327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t>46</a:t>
            </a:fld>
            <a:endParaRPr kumimoji="1" lang="zh-CN" altLang="en-US"/>
          </a:p>
        </p:txBody>
      </p:sp>
    </p:spTree>
    <p:extLst>
      <p:ext uri="{BB962C8B-B14F-4D97-AF65-F5344CB8AC3E}">
        <p14:creationId xmlns:p14="http://schemas.microsoft.com/office/powerpoint/2010/main" val="372041131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47</a:t>
            </a:fld>
            <a:endParaRPr kumimoji="1" lang="zh-CN" altLang="en-US"/>
          </a:p>
        </p:txBody>
      </p:sp>
    </p:spTree>
    <p:extLst>
      <p:ext uri="{BB962C8B-B14F-4D97-AF65-F5344CB8AC3E}">
        <p14:creationId xmlns:p14="http://schemas.microsoft.com/office/powerpoint/2010/main" val="196586625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48</a:t>
            </a:fld>
            <a:endParaRPr kumimoji="1" lang="zh-CN" altLang="en-US"/>
          </a:p>
        </p:txBody>
      </p:sp>
    </p:spTree>
    <p:extLst>
      <p:ext uri="{BB962C8B-B14F-4D97-AF65-F5344CB8AC3E}">
        <p14:creationId xmlns:p14="http://schemas.microsoft.com/office/powerpoint/2010/main" val="120633956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49</a:t>
            </a:fld>
            <a:endParaRPr kumimoji="1" lang="zh-CN" altLang="en-US"/>
          </a:p>
        </p:txBody>
      </p:sp>
    </p:spTree>
    <p:extLst>
      <p:ext uri="{BB962C8B-B14F-4D97-AF65-F5344CB8AC3E}">
        <p14:creationId xmlns:p14="http://schemas.microsoft.com/office/powerpoint/2010/main" val="4662102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5</a:t>
            </a:fld>
            <a:endParaRPr kumimoji="1" lang="zh-CN" altLang="en-US"/>
          </a:p>
        </p:txBody>
      </p:sp>
    </p:spTree>
    <p:extLst>
      <p:ext uri="{BB962C8B-B14F-4D97-AF65-F5344CB8AC3E}">
        <p14:creationId xmlns:p14="http://schemas.microsoft.com/office/powerpoint/2010/main" val="6935532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50</a:t>
            </a:fld>
            <a:endParaRPr kumimoji="1" lang="zh-CN" altLang="en-US"/>
          </a:p>
        </p:txBody>
      </p:sp>
    </p:spTree>
    <p:extLst>
      <p:ext uri="{BB962C8B-B14F-4D97-AF65-F5344CB8AC3E}">
        <p14:creationId xmlns:p14="http://schemas.microsoft.com/office/powerpoint/2010/main" val="12507642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51</a:t>
            </a:fld>
            <a:endParaRPr kumimoji="1" lang="zh-CN" altLang="en-US"/>
          </a:p>
        </p:txBody>
      </p:sp>
    </p:spTree>
    <p:extLst>
      <p:ext uri="{BB962C8B-B14F-4D97-AF65-F5344CB8AC3E}">
        <p14:creationId xmlns:p14="http://schemas.microsoft.com/office/powerpoint/2010/main" val="414151353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52</a:t>
            </a:fld>
            <a:endParaRPr kumimoji="1" lang="zh-CN" altLang="en-US"/>
          </a:p>
        </p:txBody>
      </p:sp>
    </p:spTree>
    <p:extLst>
      <p:ext uri="{BB962C8B-B14F-4D97-AF65-F5344CB8AC3E}">
        <p14:creationId xmlns:p14="http://schemas.microsoft.com/office/powerpoint/2010/main" val="106457835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53</a:t>
            </a:fld>
            <a:endParaRPr kumimoji="1" lang="zh-CN" altLang="en-US"/>
          </a:p>
        </p:txBody>
      </p:sp>
    </p:spTree>
    <p:extLst>
      <p:ext uri="{BB962C8B-B14F-4D97-AF65-F5344CB8AC3E}">
        <p14:creationId xmlns:p14="http://schemas.microsoft.com/office/powerpoint/2010/main" val="296689433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54</a:t>
            </a:fld>
            <a:endParaRPr kumimoji="1" lang="zh-CN" altLang="en-US"/>
          </a:p>
        </p:txBody>
      </p:sp>
    </p:spTree>
    <p:extLst>
      <p:ext uri="{BB962C8B-B14F-4D97-AF65-F5344CB8AC3E}">
        <p14:creationId xmlns:p14="http://schemas.microsoft.com/office/powerpoint/2010/main" val="422504926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55</a:t>
            </a:fld>
            <a:endParaRPr kumimoji="1" lang="zh-CN" altLang="en-US"/>
          </a:p>
        </p:txBody>
      </p:sp>
    </p:spTree>
    <p:extLst>
      <p:ext uri="{BB962C8B-B14F-4D97-AF65-F5344CB8AC3E}">
        <p14:creationId xmlns:p14="http://schemas.microsoft.com/office/powerpoint/2010/main" val="142929864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56</a:t>
            </a:fld>
            <a:endParaRPr kumimoji="1" lang="zh-CN" altLang="en-US"/>
          </a:p>
        </p:txBody>
      </p:sp>
    </p:spTree>
    <p:extLst>
      <p:ext uri="{BB962C8B-B14F-4D97-AF65-F5344CB8AC3E}">
        <p14:creationId xmlns:p14="http://schemas.microsoft.com/office/powerpoint/2010/main" val="97630551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57</a:t>
            </a:fld>
            <a:endParaRPr kumimoji="1" lang="zh-CN" altLang="en-US"/>
          </a:p>
        </p:txBody>
      </p:sp>
    </p:spTree>
    <p:extLst>
      <p:ext uri="{BB962C8B-B14F-4D97-AF65-F5344CB8AC3E}">
        <p14:creationId xmlns:p14="http://schemas.microsoft.com/office/powerpoint/2010/main" val="96020311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58</a:t>
            </a:fld>
            <a:endParaRPr kumimoji="1" lang="zh-CN" altLang="en-US"/>
          </a:p>
        </p:txBody>
      </p:sp>
    </p:spTree>
    <p:extLst>
      <p:ext uri="{BB962C8B-B14F-4D97-AF65-F5344CB8AC3E}">
        <p14:creationId xmlns:p14="http://schemas.microsoft.com/office/powerpoint/2010/main" val="186842960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59</a:t>
            </a:fld>
            <a:endParaRPr kumimoji="1" lang="zh-CN" altLang="en-US"/>
          </a:p>
        </p:txBody>
      </p:sp>
    </p:spTree>
    <p:extLst>
      <p:ext uri="{BB962C8B-B14F-4D97-AF65-F5344CB8AC3E}">
        <p14:creationId xmlns:p14="http://schemas.microsoft.com/office/powerpoint/2010/main" val="39258628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6</a:t>
            </a:fld>
            <a:endParaRPr kumimoji="1" lang="zh-CN" altLang="en-US"/>
          </a:p>
        </p:txBody>
      </p:sp>
    </p:spTree>
    <p:extLst>
      <p:ext uri="{BB962C8B-B14F-4D97-AF65-F5344CB8AC3E}">
        <p14:creationId xmlns:p14="http://schemas.microsoft.com/office/powerpoint/2010/main" val="410321940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60</a:t>
            </a:fld>
            <a:endParaRPr kumimoji="1" lang="zh-CN" altLang="en-US"/>
          </a:p>
        </p:txBody>
      </p:sp>
    </p:spTree>
    <p:extLst>
      <p:ext uri="{BB962C8B-B14F-4D97-AF65-F5344CB8AC3E}">
        <p14:creationId xmlns:p14="http://schemas.microsoft.com/office/powerpoint/2010/main" val="31748236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61</a:t>
            </a:fld>
            <a:endParaRPr kumimoji="1" lang="zh-CN" altLang="en-US"/>
          </a:p>
        </p:txBody>
      </p:sp>
    </p:spTree>
    <p:extLst>
      <p:ext uri="{BB962C8B-B14F-4D97-AF65-F5344CB8AC3E}">
        <p14:creationId xmlns:p14="http://schemas.microsoft.com/office/powerpoint/2010/main" val="15587797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62</a:t>
            </a:fld>
            <a:endParaRPr kumimoji="1" lang="zh-CN" altLang="en-US"/>
          </a:p>
        </p:txBody>
      </p:sp>
    </p:spTree>
    <p:extLst>
      <p:ext uri="{BB962C8B-B14F-4D97-AF65-F5344CB8AC3E}">
        <p14:creationId xmlns:p14="http://schemas.microsoft.com/office/powerpoint/2010/main" val="340777920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63</a:t>
            </a:fld>
            <a:endParaRPr kumimoji="1" lang="zh-CN" altLang="en-US"/>
          </a:p>
        </p:txBody>
      </p:sp>
    </p:spTree>
    <p:extLst>
      <p:ext uri="{BB962C8B-B14F-4D97-AF65-F5344CB8AC3E}">
        <p14:creationId xmlns:p14="http://schemas.microsoft.com/office/powerpoint/2010/main" val="222889825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64</a:t>
            </a:fld>
            <a:endParaRPr kumimoji="1" lang="zh-CN" altLang="en-US"/>
          </a:p>
        </p:txBody>
      </p:sp>
    </p:spTree>
    <p:extLst>
      <p:ext uri="{BB962C8B-B14F-4D97-AF65-F5344CB8AC3E}">
        <p14:creationId xmlns:p14="http://schemas.microsoft.com/office/powerpoint/2010/main" val="136484277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65</a:t>
            </a:fld>
            <a:endParaRPr kumimoji="1" lang="zh-CN" altLang="en-US"/>
          </a:p>
        </p:txBody>
      </p:sp>
    </p:spTree>
    <p:extLst>
      <p:ext uri="{BB962C8B-B14F-4D97-AF65-F5344CB8AC3E}">
        <p14:creationId xmlns:p14="http://schemas.microsoft.com/office/powerpoint/2010/main" val="361700017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66</a:t>
            </a:fld>
            <a:endParaRPr kumimoji="1" lang="zh-CN" altLang="en-US"/>
          </a:p>
        </p:txBody>
      </p:sp>
    </p:spTree>
    <p:extLst>
      <p:ext uri="{BB962C8B-B14F-4D97-AF65-F5344CB8AC3E}">
        <p14:creationId xmlns:p14="http://schemas.microsoft.com/office/powerpoint/2010/main" val="81372948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67</a:t>
            </a:fld>
            <a:endParaRPr kumimoji="1" lang="zh-CN" altLang="en-US"/>
          </a:p>
        </p:txBody>
      </p:sp>
    </p:spTree>
    <p:extLst>
      <p:ext uri="{BB962C8B-B14F-4D97-AF65-F5344CB8AC3E}">
        <p14:creationId xmlns:p14="http://schemas.microsoft.com/office/powerpoint/2010/main" val="324985214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68</a:t>
            </a:fld>
            <a:endParaRPr kumimoji="1" lang="zh-CN" altLang="en-US"/>
          </a:p>
        </p:txBody>
      </p:sp>
    </p:spTree>
    <p:extLst>
      <p:ext uri="{BB962C8B-B14F-4D97-AF65-F5344CB8AC3E}">
        <p14:creationId xmlns:p14="http://schemas.microsoft.com/office/powerpoint/2010/main" val="221111576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69</a:t>
            </a:fld>
            <a:endParaRPr kumimoji="1" lang="zh-CN" altLang="en-US"/>
          </a:p>
        </p:txBody>
      </p:sp>
    </p:spTree>
    <p:extLst>
      <p:ext uri="{BB962C8B-B14F-4D97-AF65-F5344CB8AC3E}">
        <p14:creationId xmlns:p14="http://schemas.microsoft.com/office/powerpoint/2010/main" val="37063769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7</a:t>
            </a:fld>
            <a:endParaRPr kumimoji="1" lang="zh-CN" altLang="en-US"/>
          </a:p>
        </p:txBody>
      </p:sp>
    </p:spTree>
    <p:extLst>
      <p:ext uri="{BB962C8B-B14F-4D97-AF65-F5344CB8AC3E}">
        <p14:creationId xmlns:p14="http://schemas.microsoft.com/office/powerpoint/2010/main" val="90298272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t>70</a:t>
            </a:fld>
            <a:endParaRPr kumimoji="1" lang="zh-CN" altLang="en-US"/>
          </a:p>
        </p:txBody>
      </p:sp>
    </p:spTree>
    <p:extLst>
      <p:ext uri="{BB962C8B-B14F-4D97-AF65-F5344CB8AC3E}">
        <p14:creationId xmlns:p14="http://schemas.microsoft.com/office/powerpoint/2010/main" val="259531130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71</a:t>
            </a:fld>
            <a:endParaRPr kumimoji="1" lang="zh-CN" altLang="en-US"/>
          </a:p>
        </p:txBody>
      </p:sp>
    </p:spTree>
    <p:extLst>
      <p:ext uri="{BB962C8B-B14F-4D97-AF65-F5344CB8AC3E}">
        <p14:creationId xmlns:p14="http://schemas.microsoft.com/office/powerpoint/2010/main" val="362148603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72</a:t>
            </a:fld>
            <a:endParaRPr kumimoji="1" lang="zh-CN" altLang="en-US"/>
          </a:p>
        </p:txBody>
      </p:sp>
    </p:spTree>
    <p:extLst>
      <p:ext uri="{BB962C8B-B14F-4D97-AF65-F5344CB8AC3E}">
        <p14:creationId xmlns:p14="http://schemas.microsoft.com/office/powerpoint/2010/main" val="141807031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73</a:t>
            </a:fld>
            <a:endParaRPr kumimoji="1" lang="zh-CN" altLang="en-US"/>
          </a:p>
        </p:txBody>
      </p:sp>
    </p:spTree>
    <p:extLst>
      <p:ext uri="{BB962C8B-B14F-4D97-AF65-F5344CB8AC3E}">
        <p14:creationId xmlns:p14="http://schemas.microsoft.com/office/powerpoint/2010/main" val="327451970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74</a:t>
            </a:fld>
            <a:endParaRPr kumimoji="1" lang="zh-CN" altLang="en-US"/>
          </a:p>
        </p:txBody>
      </p:sp>
    </p:spTree>
    <p:extLst>
      <p:ext uri="{BB962C8B-B14F-4D97-AF65-F5344CB8AC3E}">
        <p14:creationId xmlns:p14="http://schemas.microsoft.com/office/powerpoint/2010/main" val="64945202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75</a:t>
            </a:fld>
            <a:endParaRPr kumimoji="1" lang="zh-CN" altLang="en-US"/>
          </a:p>
        </p:txBody>
      </p:sp>
    </p:spTree>
    <p:extLst>
      <p:ext uri="{BB962C8B-B14F-4D97-AF65-F5344CB8AC3E}">
        <p14:creationId xmlns:p14="http://schemas.microsoft.com/office/powerpoint/2010/main" val="294129978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76</a:t>
            </a:fld>
            <a:endParaRPr kumimoji="1" lang="zh-CN" altLang="en-US"/>
          </a:p>
        </p:txBody>
      </p:sp>
    </p:spTree>
    <p:extLst>
      <p:ext uri="{BB962C8B-B14F-4D97-AF65-F5344CB8AC3E}">
        <p14:creationId xmlns:p14="http://schemas.microsoft.com/office/powerpoint/2010/main" val="192539171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77</a:t>
            </a:fld>
            <a:endParaRPr kumimoji="1" lang="zh-CN" altLang="en-US"/>
          </a:p>
        </p:txBody>
      </p:sp>
    </p:spTree>
    <p:extLst>
      <p:ext uri="{BB962C8B-B14F-4D97-AF65-F5344CB8AC3E}">
        <p14:creationId xmlns:p14="http://schemas.microsoft.com/office/powerpoint/2010/main" val="33802445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78</a:t>
            </a:fld>
            <a:endParaRPr kumimoji="1" lang="zh-CN" altLang="en-US"/>
          </a:p>
        </p:txBody>
      </p:sp>
    </p:spTree>
    <p:extLst>
      <p:ext uri="{BB962C8B-B14F-4D97-AF65-F5344CB8AC3E}">
        <p14:creationId xmlns:p14="http://schemas.microsoft.com/office/powerpoint/2010/main" val="251728979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79</a:t>
            </a:fld>
            <a:endParaRPr kumimoji="1" lang="zh-CN" altLang="en-US"/>
          </a:p>
        </p:txBody>
      </p:sp>
    </p:spTree>
    <p:extLst>
      <p:ext uri="{BB962C8B-B14F-4D97-AF65-F5344CB8AC3E}">
        <p14:creationId xmlns:p14="http://schemas.microsoft.com/office/powerpoint/2010/main" val="8229500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8</a:t>
            </a:fld>
            <a:endParaRPr kumimoji="1" lang="zh-CN" altLang="en-US"/>
          </a:p>
        </p:txBody>
      </p:sp>
    </p:spTree>
    <p:extLst>
      <p:ext uri="{BB962C8B-B14F-4D97-AF65-F5344CB8AC3E}">
        <p14:creationId xmlns:p14="http://schemas.microsoft.com/office/powerpoint/2010/main" val="361347508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80</a:t>
            </a:fld>
            <a:endParaRPr kumimoji="1" lang="zh-CN" altLang="en-US"/>
          </a:p>
        </p:txBody>
      </p:sp>
    </p:spTree>
    <p:extLst>
      <p:ext uri="{BB962C8B-B14F-4D97-AF65-F5344CB8AC3E}">
        <p14:creationId xmlns:p14="http://schemas.microsoft.com/office/powerpoint/2010/main" val="40848574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solidFill>
                  <a:schemeClr val="bg1"/>
                </a:solidFill>
              </a:rPr>
              <a:t>Weka:</a:t>
            </a:r>
            <a:r>
              <a:rPr lang="zh-CN" altLang="zh-CN" sz="1200" dirty="0">
                <a:solidFill>
                  <a:schemeClr val="bg1"/>
                </a:solidFill>
              </a:rPr>
              <a:t>公开的数据挖掘工作平台，集成大量能承担数据挖掘任务的机器学习算法，包括对数据进行预处理、分类、回归、聚类、</a:t>
            </a:r>
            <a:r>
              <a:rPr lang="zh-CN" altLang="en-US" sz="1200" dirty="0">
                <a:solidFill>
                  <a:schemeClr val="bg1"/>
                </a:solidFill>
              </a:rPr>
              <a:t>关联规则</a:t>
            </a:r>
            <a:r>
              <a:rPr lang="zh-CN" altLang="zh-CN" sz="1200" dirty="0">
                <a:solidFill>
                  <a:schemeClr val="bg1"/>
                </a:solidFill>
              </a:rPr>
              <a:t>，以及交互式界面上的可视化。</a:t>
            </a:r>
            <a:endParaRPr lang="en-US" altLang="zh-CN" sz="12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solidFill>
                  <a:schemeClr val="bg1"/>
                </a:solidFill>
              </a:rPr>
              <a:t>SPSS: SPSS</a:t>
            </a:r>
            <a:r>
              <a:rPr lang="zh-CN" altLang="zh-CN" sz="1200" dirty="0">
                <a:solidFill>
                  <a:schemeClr val="bg1"/>
                </a:solidFill>
              </a:rPr>
              <a:t>采用类似</a:t>
            </a:r>
            <a:r>
              <a:rPr lang="en-US" altLang="zh-CN" sz="1200" dirty="0">
                <a:solidFill>
                  <a:schemeClr val="bg1"/>
                </a:solidFill>
              </a:rPr>
              <a:t>Excel</a:t>
            </a:r>
            <a:r>
              <a:rPr lang="zh-CN" altLang="zh-CN" sz="1200" dirty="0">
                <a:solidFill>
                  <a:schemeClr val="bg1"/>
                </a:solidFill>
              </a:rPr>
              <a:t>表格的方式输入与管理数据，</a:t>
            </a:r>
            <a:r>
              <a:rPr lang="zh-CN" altLang="en-US" sz="1200" dirty="0">
                <a:solidFill>
                  <a:schemeClr val="bg1"/>
                </a:solidFill>
              </a:rPr>
              <a:t>数据接口</a:t>
            </a:r>
            <a:r>
              <a:rPr lang="zh-CN" altLang="zh-CN" sz="1200" dirty="0">
                <a:solidFill>
                  <a:schemeClr val="bg1"/>
                </a:solidFill>
              </a:rPr>
              <a:t>较为通用，能方便地从其他数据库中读入数据。突出的特点是操作界面友好，且输出结果美观。</a:t>
            </a:r>
            <a:endParaRPr lang="en-US" altLang="zh-CN" sz="12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solidFill>
                  <a:schemeClr val="bg1"/>
                </a:solidFill>
              </a:rPr>
              <a:t>Clementine: Clementine</a:t>
            </a:r>
            <a:r>
              <a:rPr lang="zh-CN" altLang="zh-CN" sz="1200" dirty="0">
                <a:solidFill>
                  <a:schemeClr val="bg1"/>
                </a:solidFill>
              </a:rPr>
              <a:t>提供出色、广泛的</a:t>
            </a:r>
            <a:r>
              <a:rPr lang="zh-CN" altLang="en-US" sz="1200" dirty="0">
                <a:solidFill>
                  <a:schemeClr val="bg1"/>
                </a:solidFill>
              </a:rPr>
              <a:t>数据挖掘技术，</a:t>
            </a:r>
            <a:r>
              <a:rPr lang="zh-CN" altLang="zh-CN" sz="1200" dirty="0">
                <a:solidFill>
                  <a:schemeClr val="bg1"/>
                </a:solidFill>
              </a:rPr>
              <a:t>确保用恰当的分析技术来处理相应的商业问题，得到最优的结果以应对随时出现的问题。</a:t>
            </a:r>
            <a:endParaRPr lang="en-US" altLang="zh-CN" sz="12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solidFill>
                  <a:schemeClr val="bg1"/>
                </a:solidFill>
              </a:rPr>
              <a:t>RapidMiner:RapidMiner</a:t>
            </a:r>
            <a:r>
              <a:rPr lang="zh-CN" altLang="zh-CN" sz="1200" dirty="0">
                <a:solidFill>
                  <a:schemeClr val="bg1"/>
                </a:solidFill>
              </a:rPr>
              <a:t>并不支持分析流程图方式，当包含的运算符比较多时就不容易查看；具有丰富的数据挖掘分析和算法功能，常用于解决各种商业关键问题</a:t>
            </a:r>
            <a:endParaRPr lang="en-US" altLang="zh-CN" sz="12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schemeClr val="bg1"/>
                </a:solidFill>
              </a:rPr>
              <a:t>其它：</a:t>
            </a:r>
            <a:r>
              <a:rPr lang="zh-CN" altLang="zh-CN" sz="1200" dirty="0">
                <a:solidFill>
                  <a:schemeClr val="bg1"/>
                </a:solidFill>
              </a:rPr>
              <a:t>流行的数据挖掘软件还包括</a:t>
            </a:r>
            <a:r>
              <a:rPr lang="en-US" altLang="zh-CN" sz="1200" dirty="0">
                <a:solidFill>
                  <a:schemeClr val="bg1"/>
                </a:solidFill>
              </a:rPr>
              <a:t>Orange</a:t>
            </a:r>
            <a:r>
              <a:rPr lang="zh-CN" altLang="zh-CN" sz="1200" dirty="0">
                <a:solidFill>
                  <a:schemeClr val="bg1"/>
                </a:solidFill>
              </a:rPr>
              <a:t>、</a:t>
            </a:r>
            <a:r>
              <a:rPr lang="en-US" altLang="zh-CN" sz="1200" dirty="0">
                <a:solidFill>
                  <a:schemeClr val="bg1"/>
                </a:solidFill>
              </a:rPr>
              <a:t>Knime</a:t>
            </a:r>
            <a:r>
              <a:rPr lang="zh-CN" altLang="zh-CN" sz="1200" dirty="0">
                <a:solidFill>
                  <a:schemeClr val="bg1"/>
                </a:solidFill>
              </a:rPr>
              <a:t>、</a:t>
            </a:r>
            <a:r>
              <a:rPr lang="en-US" altLang="zh-CN" sz="1200" dirty="0">
                <a:solidFill>
                  <a:schemeClr val="bg1"/>
                </a:solidFill>
              </a:rPr>
              <a:t>Keel</a:t>
            </a:r>
            <a:r>
              <a:rPr lang="zh-CN" altLang="zh-CN" sz="1200" dirty="0">
                <a:solidFill>
                  <a:schemeClr val="bg1"/>
                </a:solidFill>
              </a:rPr>
              <a:t>与</a:t>
            </a:r>
            <a:r>
              <a:rPr lang="en-US" altLang="zh-CN" sz="1200" dirty="0">
                <a:solidFill>
                  <a:schemeClr val="bg1"/>
                </a:solidFill>
              </a:rPr>
              <a:t>Tanagra</a:t>
            </a:r>
            <a:r>
              <a:rPr lang="zh-CN" altLang="zh-CN" sz="1200" dirty="0">
                <a:solidFill>
                  <a:schemeClr val="bg1"/>
                </a:solidFill>
              </a:rPr>
              <a:t>等</a:t>
            </a:r>
            <a:endParaRPr lang="zh-CN" altLang="en-US" sz="12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zh-CN" sz="1200" dirty="0">
              <a:solidFill>
                <a:schemeClr val="bg1"/>
              </a:solidFill>
            </a:endParaRPr>
          </a:p>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9</a:t>
            </a:fld>
            <a:endParaRPr kumimoji="1" lang="zh-CN" altLang="en-US"/>
          </a:p>
        </p:txBody>
      </p:sp>
    </p:spTree>
    <p:extLst>
      <p:ext uri="{BB962C8B-B14F-4D97-AF65-F5344CB8AC3E}">
        <p14:creationId xmlns:p14="http://schemas.microsoft.com/office/powerpoint/2010/main" val="60595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内容页_1">
    <p:bg>
      <p:bgPr>
        <a:pattFill prst="dotGrid">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2" name="文本占位符 5"/>
          <p:cNvSpPr>
            <a:spLocks noGrp="1"/>
          </p:cNvSpPr>
          <p:nvPr>
            <p:ph type="body" sz="quarter" idx="12" hasCustomPrompt="1"/>
          </p:nvPr>
        </p:nvSpPr>
        <p:spPr>
          <a:xfrm>
            <a:off x="0" y="223935"/>
            <a:ext cx="970383" cy="652366"/>
          </a:xfrm>
          <a:prstGeom prst="rect">
            <a:avLst/>
          </a:prstGeom>
          <a:solidFill>
            <a:schemeClr val="accent1">
              <a:lumMod val="75000"/>
            </a:schemeClr>
          </a:solidFill>
          <a:effectLst>
            <a:outerShdw blurRad="88900" sx="102000" sy="102000" algn="ctr" rotWithShape="0">
              <a:prstClr val="black">
                <a:alpha val="25000"/>
              </a:prstClr>
            </a:outerShdw>
          </a:effectLst>
        </p:spPr>
        <p:txBody>
          <a:bodyPr anchor="ctr"/>
          <a:lstStyle>
            <a:lvl1pPr marL="0" indent="0">
              <a:buNone/>
              <a:defRPr sz="4000" b="1">
                <a:solidFill>
                  <a:schemeClr val="bg1"/>
                </a:solidFill>
              </a:defRPr>
            </a:lvl1pPr>
          </a:lstStyle>
          <a:p>
            <a:pPr lvl="0"/>
            <a:r>
              <a:rPr kumimoji="1" lang="en-US" altLang="zh-CN" dirty="0"/>
              <a:t>00</a:t>
            </a:r>
            <a:endParaRPr kumimoji="1" lang="zh-CN" altLang="en-US" dirty="0"/>
          </a:p>
        </p:txBody>
      </p:sp>
      <p:sp>
        <p:nvSpPr>
          <p:cNvPr id="3" name="文本占位符 5"/>
          <p:cNvSpPr>
            <a:spLocks noGrp="1"/>
          </p:cNvSpPr>
          <p:nvPr>
            <p:ph type="body" sz="quarter" idx="13"/>
          </p:nvPr>
        </p:nvSpPr>
        <p:spPr>
          <a:xfrm>
            <a:off x="1110083" y="223935"/>
            <a:ext cx="6435012" cy="652366"/>
          </a:xfrm>
          <a:prstGeom prst="rect">
            <a:avLst/>
          </a:prstGeom>
          <a:noFill/>
        </p:spPr>
        <p:txBody>
          <a:bodyPr anchor="ctr"/>
          <a:lstStyle>
            <a:lvl1pPr marL="0" indent="0">
              <a:lnSpc>
                <a:spcPct val="100000"/>
              </a:lnSpc>
              <a:buNone/>
              <a:defRPr sz="2800" b="1">
                <a:solidFill>
                  <a:schemeClr val="accent1">
                    <a:lumMod val="75000"/>
                  </a:schemeClr>
                </a:solidFill>
                <a:effectLst>
                  <a:outerShdw blurRad="88900" sx="102000" sy="102000" algn="ctr" rotWithShape="0">
                    <a:prstClr val="black">
                      <a:alpha val="25000"/>
                    </a:prstClr>
                  </a:outerShdw>
                </a:effectLst>
              </a:defRPr>
            </a:lvl1pPr>
          </a:lstStyle>
          <a:p>
            <a:pPr lvl="0"/>
            <a:endParaRPr kumimoji="1" lang="zh-CN" altLang="en-US" dirty="0"/>
          </a:p>
        </p:txBody>
      </p:sp>
    </p:spTree>
    <p:extLst>
      <p:ext uri="{BB962C8B-B14F-4D97-AF65-F5344CB8AC3E}">
        <p14:creationId xmlns:p14="http://schemas.microsoft.com/office/powerpoint/2010/main" val="11554651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空白页">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426631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段文字版式">
    <p:bg>
      <p:bgPr>
        <a:pattFill prst="dotGrid">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19" name="任意多边形: 形状 18">
            <a:extLst>
              <a:ext uri="{FF2B5EF4-FFF2-40B4-BE49-F238E27FC236}">
                <a16:creationId xmlns:a16="http://schemas.microsoft.com/office/drawing/2014/main" id="{7EB1C1E4-16D8-4400-83B2-19E2BDAB4E86}"/>
              </a:ext>
            </a:extLst>
          </p:cNvPr>
          <p:cNvSpPr/>
          <p:nvPr userDrawn="1"/>
        </p:nvSpPr>
        <p:spPr>
          <a:xfrm>
            <a:off x="1" y="267172"/>
            <a:ext cx="9486459" cy="579395"/>
          </a:xfrm>
          <a:custGeom>
            <a:avLst/>
            <a:gdLst>
              <a:gd name="connsiteX0" fmla="*/ 9472293 w 9486459"/>
              <a:gd name="connsiteY0" fmla="*/ 0 h 579395"/>
              <a:gd name="connsiteX1" fmla="*/ 9486459 w 9486459"/>
              <a:gd name="connsiteY1" fmla="*/ 0 h 579395"/>
              <a:gd name="connsiteX2" fmla="*/ 9122539 w 9486459"/>
              <a:gd name="connsiteY2" fmla="*/ 579395 h 579395"/>
              <a:gd name="connsiteX3" fmla="*/ 9108373 w 9486459"/>
              <a:gd name="connsiteY3" fmla="*/ 579395 h 579395"/>
              <a:gd name="connsiteX4" fmla="*/ 9383852 w 9486459"/>
              <a:gd name="connsiteY4" fmla="*/ 0 h 579395"/>
              <a:gd name="connsiteX5" fmla="*/ 9434831 w 9486459"/>
              <a:gd name="connsiteY5" fmla="*/ 0 h 579395"/>
              <a:gd name="connsiteX6" fmla="*/ 9070911 w 9486459"/>
              <a:gd name="connsiteY6" fmla="*/ 579395 h 579395"/>
              <a:gd name="connsiteX7" fmla="*/ 9019932 w 9486459"/>
              <a:gd name="connsiteY7" fmla="*/ 579395 h 579395"/>
              <a:gd name="connsiteX8" fmla="*/ 0 w 9486459"/>
              <a:gd name="connsiteY8" fmla="*/ 0 h 579395"/>
              <a:gd name="connsiteX9" fmla="*/ 9345418 w 9486459"/>
              <a:gd name="connsiteY9" fmla="*/ 0 h 579395"/>
              <a:gd name="connsiteX10" fmla="*/ 8977879 w 9486459"/>
              <a:gd name="connsiteY10" fmla="*/ 579395 h 579395"/>
              <a:gd name="connsiteX11" fmla="*/ 0 w 9486459"/>
              <a:gd name="connsiteY11" fmla="*/ 579395 h 579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86459" h="579395">
                <a:moveTo>
                  <a:pt x="9472293" y="0"/>
                </a:moveTo>
                <a:lnTo>
                  <a:pt x="9486459" y="0"/>
                </a:lnTo>
                <a:lnTo>
                  <a:pt x="9122539" y="579395"/>
                </a:lnTo>
                <a:lnTo>
                  <a:pt x="9108373" y="579395"/>
                </a:lnTo>
                <a:close/>
                <a:moveTo>
                  <a:pt x="9383852" y="0"/>
                </a:moveTo>
                <a:lnTo>
                  <a:pt x="9434831" y="0"/>
                </a:lnTo>
                <a:lnTo>
                  <a:pt x="9070911" y="579395"/>
                </a:lnTo>
                <a:lnTo>
                  <a:pt x="9019932" y="579395"/>
                </a:lnTo>
                <a:close/>
                <a:moveTo>
                  <a:pt x="0" y="0"/>
                </a:moveTo>
                <a:lnTo>
                  <a:pt x="9345418" y="0"/>
                </a:lnTo>
                <a:lnTo>
                  <a:pt x="8977879" y="579395"/>
                </a:lnTo>
                <a:lnTo>
                  <a:pt x="0" y="579395"/>
                </a:lnTo>
                <a:close/>
              </a:path>
            </a:pathLst>
          </a:custGeom>
          <a:pattFill prst="wdUpDiag">
            <a:fgClr>
              <a:srgbClr val="00449A"/>
            </a:fgClr>
            <a:bgClr>
              <a:srgbClr val="003A8F"/>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zh-CN" altLang="en-US" sz="2400" dirty="0">
              <a:solidFill>
                <a:srgbClr val="0064B8"/>
              </a:solidFill>
            </a:endParaRPr>
          </a:p>
        </p:txBody>
      </p:sp>
      <p:grpSp>
        <p:nvGrpSpPr>
          <p:cNvPr id="4" name="组合 3">
            <a:extLst>
              <a:ext uri="{FF2B5EF4-FFF2-40B4-BE49-F238E27FC236}">
                <a16:creationId xmlns:a16="http://schemas.microsoft.com/office/drawing/2014/main" id="{17A9B3C1-EAE5-4992-9CE3-B054ECE4B127}"/>
              </a:ext>
            </a:extLst>
          </p:cNvPr>
          <p:cNvGrpSpPr/>
          <p:nvPr userDrawn="1"/>
        </p:nvGrpSpPr>
        <p:grpSpPr>
          <a:xfrm>
            <a:off x="443029" y="435931"/>
            <a:ext cx="257171" cy="208413"/>
            <a:chOff x="337460" y="322200"/>
            <a:chExt cx="257171" cy="208413"/>
          </a:xfrm>
        </p:grpSpPr>
        <p:sp>
          <p:nvSpPr>
            <p:cNvPr id="5" name="箭头: V 形 4">
              <a:extLst>
                <a:ext uri="{FF2B5EF4-FFF2-40B4-BE49-F238E27FC236}">
                  <a16:creationId xmlns:a16="http://schemas.microsoft.com/office/drawing/2014/main" id="{ED414452-982A-4EF9-A10B-0FC663A1F802}"/>
                </a:ext>
              </a:extLst>
            </p:cNvPr>
            <p:cNvSpPr/>
            <p:nvPr userDrawn="1"/>
          </p:nvSpPr>
          <p:spPr>
            <a:xfrm>
              <a:off x="424769" y="322200"/>
              <a:ext cx="169862" cy="208413"/>
            </a:xfrm>
            <a:prstGeom prst="chevron">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 name="任意多边形: 形状 5">
              <a:extLst>
                <a:ext uri="{FF2B5EF4-FFF2-40B4-BE49-F238E27FC236}">
                  <a16:creationId xmlns:a16="http://schemas.microsoft.com/office/drawing/2014/main" id="{B139461D-DC28-4032-8E25-A81C66A3005D}"/>
                </a:ext>
              </a:extLst>
            </p:cNvPr>
            <p:cNvSpPr/>
            <p:nvPr userDrawn="1"/>
          </p:nvSpPr>
          <p:spPr>
            <a:xfrm>
              <a:off x="371973" y="322200"/>
              <a:ext cx="120110" cy="208413"/>
            </a:xfrm>
            <a:custGeom>
              <a:avLst/>
              <a:gdLst>
                <a:gd name="connsiteX0" fmla="*/ 0 w 120110"/>
                <a:gd name="connsiteY0" fmla="*/ 0 h 208413"/>
                <a:gd name="connsiteX1" fmla="*/ 35179 w 120110"/>
                <a:gd name="connsiteY1" fmla="*/ 0 h 208413"/>
                <a:gd name="connsiteX2" fmla="*/ 120110 w 120110"/>
                <a:gd name="connsiteY2" fmla="*/ 104207 h 208413"/>
                <a:gd name="connsiteX3" fmla="*/ 35179 w 120110"/>
                <a:gd name="connsiteY3" fmla="*/ 208413 h 208413"/>
                <a:gd name="connsiteX4" fmla="*/ 0 w 120110"/>
                <a:gd name="connsiteY4" fmla="*/ 208413 h 208413"/>
                <a:gd name="connsiteX5" fmla="*/ 84931 w 120110"/>
                <a:gd name="connsiteY5" fmla="*/ 104207 h 208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110" h="208413">
                  <a:moveTo>
                    <a:pt x="0" y="0"/>
                  </a:moveTo>
                  <a:lnTo>
                    <a:pt x="35179" y="0"/>
                  </a:lnTo>
                  <a:lnTo>
                    <a:pt x="120110" y="104207"/>
                  </a:lnTo>
                  <a:lnTo>
                    <a:pt x="35179" y="208413"/>
                  </a:lnTo>
                  <a:lnTo>
                    <a:pt x="0" y="208413"/>
                  </a:lnTo>
                  <a:lnTo>
                    <a:pt x="84931" y="10420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 name="任意多边形: 形状 6">
              <a:extLst>
                <a:ext uri="{FF2B5EF4-FFF2-40B4-BE49-F238E27FC236}">
                  <a16:creationId xmlns:a16="http://schemas.microsoft.com/office/drawing/2014/main" id="{A158F6B1-8486-4860-A537-7D0ACD816591}"/>
                </a:ext>
              </a:extLst>
            </p:cNvPr>
            <p:cNvSpPr/>
            <p:nvPr userDrawn="1"/>
          </p:nvSpPr>
          <p:spPr>
            <a:xfrm>
              <a:off x="337460" y="322200"/>
              <a:ext cx="101826" cy="208413"/>
            </a:xfrm>
            <a:custGeom>
              <a:avLst/>
              <a:gdLst>
                <a:gd name="connsiteX0" fmla="*/ 0 w 101826"/>
                <a:gd name="connsiteY0" fmla="*/ 0 h 208413"/>
                <a:gd name="connsiteX1" fmla="*/ 16895 w 101826"/>
                <a:gd name="connsiteY1" fmla="*/ 0 h 208413"/>
                <a:gd name="connsiteX2" fmla="*/ 101826 w 101826"/>
                <a:gd name="connsiteY2" fmla="*/ 104207 h 208413"/>
                <a:gd name="connsiteX3" fmla="*/ 16895 w 101826"/>
                <a:gd name="connsiteY3" fmla="*/ 208413 h 208413"/>
                <a:gd name="connsiteX4" fmla="*/ 0 w 101826"/>
                <a:gd name="connsiteY4" fmla="*/ 208413 h 208413"/>
                <a:gd name="connsiteX5" fmla="*/ 84931 w 101826"/>
                <a:gd name="connsiteY5" fmla="*/ 104207 h 208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826" h="208413">
                  <a:moveTo>
                    <a:pt x="0" y="0"/>
                  </a:moveTo>
                  <a:lnTo>
                    <a:pt x="16895" y="0"/>
                  </a:lnTo>
                  <a:lnTo>
                    <a:pt x="101826" y="104207"/>
                  </a:lnTo>
                  <a:lnTo>
                    <a:pt x="16895" y="208413"/>
                  </a:lnTo>
                  <a:lnTo>
                    <a:pt x="0" y="208413"/>
                  </a:lnTo>
                  <a:lnTo>
                    <a:pt x="84931" y="10420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12" name="文本占位符 11">
            <a:extLst>
              <a:ext uri="{FF2B5EF4-FFF2-40B4-BE49-F238E27FC236}">
                <a16:creationId xmlns:a16="http://schemas.microsoft.com/office/drawing/2014/main" id="{3E968C60-CB21-4764-85B6-EE8EC737FEF1}"/>
              </a:ext>
            </a:extLst>
          </p:cNvPr>
          <p:cNvSpPr>
            <a:spLocks noGrp="1"/>
          </p:cNvSpPr>
          <p:nvPr>
            <p:ph type="body" sz="quarter" idx="12" hasCustomPrompt="1"/>
          </p:nvPr>
        </p:nvSpPr>
        <p:spPr>
          <a:xfrm>
            <a:off x="660400" y="315249"/>
            <a:ext cx="7601971" cy="507831"/>
          </a:xfrm>
          <a:prstGeom prst="rect">
            <a:avLst/>
          </a:prstGeom>
        </p:spPr>
        <p:txBody>
          <a:bodyPr/>
          <a:lstStyle>
            <a:lvl1pPr marL="0" indent="0">
              <a:buFontTx/>
              <a:buNone/>
              <a:defRPr sz="2800" b="1" spc="300">
                <a:solidFill>
                  <a:schemeClr val="bg1"/>
                </a:solidFill>
                <a:latin typeface="+mj-ea"/>
                <a:ea typeface="+mj-ea"/>
              </a:defRPr>
            </a:lvl1pPr>
            <a:lvl2pPr marL="457200" indent="0">
              <a:buFontTx/>
              <a:buNone/>
              <a:defRPr sz="2800" b="1">
                <a:solidFill>
                  <a:schemeClr val="bg1"/>
                </a:solidFill>
                <a:latin typeface="+mj-ea"/>
                <a:ea typeface="+mj-ea"/>
              </a:defRPr>
            </a:lvl2pPr>
            <a:lvl3pPr marL="914400" indent="0">
              <a:buFontTx/>
              <a:buNone/>
              <a:defRPr sz="2800" b="1">
                <a:solidFill>
                  <a:schemeClr val="bg1"/>
                </a:solidFill>
                <a:latin typeface="+mj-ea"/>
                <a:ea typeface="+mj-ea"/>
              </a:defRPr>
            </a:lvl3pPr>
            <a:lvl4pPr marL="1371600" indent="0">
              <a:buFontTx/>
              <a:buNone/>
              <a:defRPr sz="2800" b="1">
                <a:solidFill>
                  <a:schemeClr val="bg1"/>
                </a:solidFill>
                <a:latin typeface="+mj-ea"/>
                <a:ea typeface="+mj-ea"/>
              </a:defRPr>
            </a:lvl4pPr>
            <a:lvl5pPr marL="1828800" indent="0">
              <a:buFontTx/>
              <a:buNone/>
              <a:defRPr sz="2800" b="1">
                <a:solidFill>
                  <a:schemeClr val="bg1"/>
                </a:solidFill>
                <a:latin typeface="+mj-ea"/>
                <a:ea typeface="+mj-ea"/>
              </a:defRPr>
            </a:lvl5pPr>
          </a:lstStyle>
          <a:p>
            <a:pPr lvl="0"/>
            <a:r>
              <a:rPr lang="en-US" altLang="zh-CN" dirty="0"/>
              <a:t>Click to edit Master title style</a:t>
            </a:r>
          </a:p>
        </p:txBody>
      </p:sp>
      <p:sp>
        <p:nvSpPr>
          <p:cNvPr id="14" name="矩形 13">
            <a:extLst>
              <a:ext uri="{FF2B5EF4-FFF2-40B4-BE49-F238E27FC236}">
                <a16:creationId xmlns:a16="http://schemas.microsoft.com/office/drawing/2014/main" id="{1492D8EC-6DCC-4C48-AFE2-EC017D2A8EC7}"/>
              </a:ext>
            </a:extLst>
          </p:cNvPr>
          <p:cNvSpPr/>
          <p:nvPr userDrawn="1"/>
        </p:nvSpPr>
        <p:spPr>
          <a:xfrm>
            <a:off x="5133728" y="6289530"/>
            <a:ext cx="1906169" cy="461665"/>
          </a:xfrm>
          <a:prstGeom prst="rect">
            <a:avLst/>
          </a:prstGeom>
        </p:spPr>
        <p:txBody>
          <a:bodyPr wrap="square" anchor="ctr" anchorCtr="0">
            <a:spAutoFit/>
          </a:bodyPr>
          <a:lstStyle/>
          <a:p>
            <a:pPr algn="ctr"/>
            <a:r>
              <a:rPr lang="zh-CN" altLang="en-US" sz="1200" b="1" spc="300" dirty="0">
                <a:solidFill>
                  <a:schemeClr val="tx2"/>
                </a:solidFill>
                <a:latin typeface="+mj-ea"/>
                <a:ea typeface="+mj-ea"/>
              </a:rPr>
              <a:t>耐劳苦 尚俭朴</a:t>
            </a:r>
            <a:endParaRPr lang="en-US" altLang="zh-CN" sz="1200" b="1" spc="300" dirty="0">
              <a:solidFill>
                <a:schemeClr val="tx2"/>
              </a:solidFill>
              <a:latin typeface="+mj-ea"/>
              <a:ea typeface="+mj-ea"/>
            </a:endParaRPr>
          </a:p>
          <a:p>
            <a:pPr algn="ctr"/>
            <a:r>
              <a:rPr lang="zh-CN" altLang="en-US" sz="1200" b="1" spc="300" dirty="0">
                <a:solidFill>
                  <a:schemeClr val="tx2"/>
                </a:solidFill>
                <a:latin typeface="+mj-ea"/>
                <a:ea typeface="+mj-ea"/>
              </a:rPr>
              <a:t>勤学业 爱国家</a:t>
            </a:r>
          </a:p>
        </p:txBody>
      </p:sp>
      <p:grpSp>
        <p:nvGrpSpPr>
          <p:cNvPr id="17" name="组合 16">
            <a:extLst>
              <a:ext uri="{FF2B5EF4-FFF2-40B4-BE49-F238E27FC236}">
                <a16:creationId xmlns:a16="http://schemas.microsoft.com/office/drawing/2014/main" id="{733CE89C-64F5-4A51-9033-FFC3407AF458}"/>
              </a:ext>
            </a:extLst>
          </p:cNvPr>
          <p:cNvGrpSpPr/>
          <p:nvPr userDrawn="1"/>
        </p:nvGrpSpPr>
        <p:grpSpPr>
          <a:xfrm>
            <a:off x="666750" y="6520363"/>
            <a:ext cx="10858500" cy="0"/>
            <a:chOff x="666750" y="6520363"/>
            <a:chExt cx="10858500" cy="0"/>
          </a:xfrm>
        </p:grpSpPr>
        <p:cxnSp>
          <p:nvCxnSpPr>
            <p:cNvPr id="15" name="直接连接符 14">
              <a:extLst>
                <a:ext uri="{FF2B5EF4-FFF2-40B4-BE49-F238E27FC236}">
                  <a16:creationId xmlns:a16="http://schemas.microsoft.com/office/drawing/2014/main" id="{6E3D3BE6-4756-4FE9-906A-7A988E90C0A4}"/>
                </a:ext>
              </a:extLst>
            </p:cNvPr>
            <p:cNvCxnSpPr>
              <a:cxnSpLocks/>
            </p:cNvCxnSpPr>
            <p:nvPr userDrawn="1"/>
          </p:nvCxnSpPr>
          <p:spPr>
            <a:xfrm flipH="1">
              <a:off x="7049084" y="6520363"/>
              <a:ext cx="4476166"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D42E1E81-59C5-4CF4-9DF3-E72A425B72FF}"/>
                </a:ext>
              </a:extLst>
            </p:cNvPr>
            <p:cNvCxnSpPr>
              <a:cxnSpLocks/>
            </p:cNvCxnSpPr>
            <p:nvPr userDrawn="1"/>
          </p:nvCxnSpPr>
          <p:spPr>
            <a:xfrm flipH="1">
              <a:off x="666750" y="6520363"/>
              <a:ext cx="4476166"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10" name="矩形 9">
            <a:extLst>
              <a:ext uri="{FF2B5EF4-FFF2-40B4-BE49-F238E27FC236}">
                <a16:creationId xmlns:a16="http://schemas.microsoft.com/office/drawing/2014/main" id="{A8F142AA-3D7F-4A49-9439-A10A910FA5B1}"/>
              </a:ext>
            </a:extLst>
          </p:cNvPr>
          <p:cNvSpPr/>
          <p:nvPr userDrawn="1"/>
        </p:nvSpPr>
        <p:spPr>
          <a:xfrm>
            <a:off x="682849" y="1307512"/>
            <a:ext cx="171448" cy="370486"/>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内容占位符 2">
            <a:extLst>
              <a:ext uri="{FF2B5EF4-FFF2-40B4-BE49-F238E27FC236}">
                <a16:creationId xmlns:a16="http://schemas.microsoft.com/office/drawing/2014/main" id="{501228C8-43BB-430E-945D-C077FDC8418A}"/>
              </a:ext>
            </a:extLst>
          </p:cNvPr>
          <p:cNvSpPr>
            <a:spLocks noGrp="1"/>
          </p:cNvSpPr>
          <p:nvPr>
            <p:ph sz="quarter" idx="13"/>
          </p:nvPr>
        </p:nvSpPr>
        <p:spPr>
          <a:xfrm>
            <a:off x="850900" y="1304133"/>
            <a:ext cx="10674350" cy="370501"/>
          </a:xfrm>
          <a:prstGeom prst="rect">
            <a:avLst/>
          </a:prstGeom>
        </p:spPr>
        <p:txBody>
          <a:bodyPr/>
          <a:lstStyle>
            <a:lvl1pPr marL="0" indent="0">
              <a:buFontTx/>
              <a:buNone/>
              <a:defRPr sz="2400" b="1">
                <a:solidFill>
                  <a:schemeClr val="tx2"/>
                </a:solidFill>
                <a:latin typeface="+mj-ea"/>
                <a:ea typeface="+mj-ea"/>
              </a:defRPr>
            </a:lvl1pPr>
            <a:lvl2pPr marL="457200" indent="0">
              <a:buFontTx/>
              <a:buNone/>
              <a:defRPr sz="2400" b="1">
                <a:solidFill>
                  <a:schemeClr val="tx1"/>
                </a:solidFill>
                <a:latin typeface="+mj-ea"/>
                <a:ea typeface="+mj-ea"/>
              </a:defRPr>
            </a:lvl2pPr>
            <a:lvl3pPr marL="914400" indent="0">
              <a:buFontTx/>
              <a:buNone/>
              <a:defRPr sz="2400" b="1">
                <a:solidFill>
                  <a:schemeClr val="tx1"/>
                </a:solidFill>
                <a:latin typeface="+mj-ea"/>
                <a:ea typeface="+mj-ea"/>
              </a:defRPr>
            </a:lvl3pPr>
            <a:lvl4pPr marL="1371600" indent="0">
              <a:buFontTx/>
              <a:buNone/>
              <a:defRPr sz="2400" b="1">
                <a:solidFill>
                  <a:schemeClr val="tx1"/>
                </a:solidFill>
                <a:latin typeface="+mj-ea"/>
                <a:ea typeface="+mj-ea"/>
              </a:defRPr>
            </a:lvl4pPr>
            <a:lvl5pPr marL="1828800" indent="0">
              <a:buFontTx/>
              <a:buNone/>
              <a:defRPr sz="2400" b="1">
                <a:solidFill>
                  <a:schemeClr val="tx1"/>
                </a:solidFill>
                <a:latin typeface="+mj-ea"/>
                <a:ea typeface="+mj-ea"/>
              </a:defRPr>
            </a:lvl5pPr>
          </a:lstStyle>
          <a:p>
            <a:pPr lvl="0"/>
            <a:r>
              <a:rPr lang="zh-CN" altLang="en-US" dirty="0"/>
              <a:t>单击此处编辑母版文本样式</a:t>
            </a:r>
          </a:p>
        </p:txBody>
      </p:sp>
      <p:pic>
        <p:nvPicPr>
          <p:cNvPr id="18" name="Picture 17">
            <a:extLst>
              <a:ext uri="{FF2B5EF4-FFF2-40B4-BE49-F238E27FC236}">
                <a16:creationId xmlns:a16="http://schemas.microsoft.com/office/drawing/2014/main" id="{FE7659D1-DC79-4048-8A8E-81552DCBBA59}"/>
              </a:ext>
            </a:extLst>
          </p:cNvPr>
          <p:cNvPicPr>
            <a:picLocks noChangeAspect="1"/>
          </p:cNvPicPr>
          <p:nvPr userDrawn="1"/>
        </p:nvPicPr>
        <p:blipFill>
          <a:blip r:embed="rId2"/>
          <a:stretch>
            <a:fillRect/>
          </a:stretch>
        </p:blipFill>
        <p:spPr>
          <a:xfrm>
            <a:off x="9795817" y="191044"/>
            <a:ext cx="1953154" cy="616409"/>
          </a:xfrm>
          <a:prstGeom prst="rect">
            <a:avLst/>
          </a:prstGeom>
        </p:spPr>
      </p:pic>
    </p:spTree>
    <p:extLst>
      <p:ext uri="{BB962C8B-B14F-4D97-AF65-F5344CB8AC3E}">
        <p14:creationId xmlns:p14="http://schemas.microsoft.com/office/powerpoint/2010/main" val="41001493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1段文字版式">
    <p:bg>
      <p:bgPr>
        <a:pattFill prst="dotGrid">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19" name="任意多边形: 形状 18">
            <a:extLst>
              <a:ext uri="{FF2B5EF4-FFF2-40B4-BE49-F238E27FC236}">
                <a16:creationId xmlns:a16="http://schemas.microsoft.com/office/drawing/2014/main" id="{7EB1C1E4-16D8-4400-83B2-19E2BDAB4E86}"/>
              </a:ext>
            </a:extLst>
          </p:cNvPr>
          <p:cNvSpPr/>
          <p:nvPr userDrawn="1"/>
        </p:nvSpPr>
        <p:spPr>
          <a:xfrm>
            <a:off x="1" y="267172"/>
            <a:ext cx="9486459" cy="579395"/>
          </a:xfrm>
          <a:custGeom>
            <a:avLst/>
            <a:gdLst>
              <a:gd name="connsiteX0" fmla="*/ 9472293 w 9486459"/>
              <a:gd name="connsiteY0" fmla="*/ 0 h 579395"/>
              <a:gd name="connsiteX1" fmla="*/ 9486459 w 9486459"/>
              <a:gd name="connsiteY1" fmla="*/ 0 h 579395"/>
              <a:gd name="connsiteX2" fmla="*/ 9122539 w 9486459"/>
              <a:gd name="connsiteY2" fmla="*/ 579395 h 579395"/>
              <a:gd name="connsiteX3" fmla="*/ 9108373 w 9486459"/>
              <a:gd name="connsiteY3" fmla="*/ 579395 h 579395"/>
              <a:gd name="connsiteX4" fmla="*/ 9383852 w 9486459"/>
              <a:gd name="connsiteY4" fmla="*/ 0 h 579395"/>
              <a:gd name="connsiteX5" fmla="*/ 9434831 w 9486459"/>
              <a:gd name="connsiteY5" fmla="*/ 0 h 579395"/>
              <a:gd name="connsiteX6" fmla="*/ 9070911 w 9486459"/>
              <a:gd name="connsiteY6" fmla="*/ 579395 h 579395"/>
              <a:gd name="connsiteX7" fmla="*/ 9019932 w 9486459"/>
              <a:gd name="connsiteY7" fmla="*/ 579395 h 579395"/>
              <a:gd name="connsiteX8" fmla="*/ 0 w 9486459"/>
              <a:gd name="connsiteY8" fmla="*/ 0 h 579395"/>
              <a:gd name="connsiteX9" fmla="*/ 9345418 w 9486459"/>
              <a:gd name="connsiteY9" fmla="*/ 0 h 579395"/>
              <a:gd name="connsiteX10" fmla="*/ 8977879 w 9486459"/>
              <a:gd name="connsiteY10" fmla="*/ 579395 h 579395"/>
              <a:gd name="connsiteX11" fmla="*/ 0 w 9486459"/>
              <a:gd name="connsiteY11" fmla="*/ 579395 h 579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86459" h="579395">
                <a:moveTo>
                  <a:pt x="9472293" y="0"/>
                </a:moveTo>
                <a:lnTo>
                  <a:pt x="9486459" y="0"/>
                </a:lnTo>
                <a:lnTo>
                  <a:pt x="9122539" y="579395"/>
                </a:lnTo>
                <a:lnTo>
                  <a:pt x="9108373" y="579395"/>
                </a:lnTo>
                <a:close/>
                <a:moveTo>
                  <a:pt x="9383852" y="0"/>
                </a:moveTo>
                <a:lnTo>
                  <a:pt x="9434831" y="0"/>
                </a:lnTo>
                <a:lnTo>
                  <a:pt x="9070911" y="579395"/>
                </a:lnTo>
                <a:lnTo>
                  <a:pt x="9019932" y="579395"/>
                </a:lnTo>
                <a:close/>
                <a:moveTo>
                  <a:pt x="0" y="0"/>
                </a:moveTo>
                <a:lnTo>
                  <a:pt x="9345418" y="0"/>
                </a:lnTo>
                <a:lnTo>
                  <a:pt x="8977879" y="579395"/>
                </a:lnTo>
                <a:lnTo>
                  <a:pt x="0" y="579395"/>
                </a:lnTo>
                <a:close/>
              </a:path>
            </a:pathLst>
          </a:custGeom>
          <a:pattFill prst="wdUpDiag">
            <a:fgClr>
              <a:srgbClr val="00449A"/>
            </a:fgClr>
            <a:bgClr>
              <a:srgbClr val="003A8F"/>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zh-CN" altLang="en-US" sz="2400" dirty="0">
              <a:solidFill>
                <a:srgbClr val="0064B8"/>
              </a:solidFill>
            </a:endParaRPr>
          </a:p>
        </p:txBody>
      </p:sp>
      <p:grpSp>
        <p:nvGrpSpPr>
          <p:cNvPr id="4" name="组合 3">
            <a:extLst>
              <a:ext uri="{FF2B5EF4-FFF2-40B4-BE49-F238E27FC236}">
                <a16:creationId xmlns:a16="http://schemas.microsoft.com/office/drawing/2014/main" id="{17A9B3C1-EAE5-4992-9CE3-B054ECE4B127}"/>
              </a:ext>
            </a:extLst>
          </p:cNvPr>
          <p:cNvGrpSpPr/>
          <p:nvPr userDrawn="1"/>
        </p:nvGrpSpPr>
        <p:grpSpPr>
          <a:xfrm>
            <a:off x="443029" y="435931"/>
            <a:ext cx="257171" cy="208413"/>
            <a:chOff x="337460" y="322200"/>
            <a:chExt cx="257171" cy="208413"/>
          </a:xfrm>
        </p:grpSpPr>
        <p:sp>
          <p:nvSpPr>
            <p:cNvPr id="5" name="箭头: V 形 4">
              <a:extLst>
                <a:ext uri="{FF2B5EF4-FFF2-40B4-BE49-F238E27FC236}">
                  <a16:creationId xmlns:a16="http://schemas.microsoft.com/office/drawing/2014/main" id="{ED414452-982A-4EF9-A10B-0FC663A1F802}"/>
                </a:ext>
              </a:extLst>
            </p:cNvPr>
            <p:cNvSpPr/>
            <p:nvPr userDrawn="1"/>
          </p:nvSpPr>
          <p:spPr>
            <a:xfrm>
              <a:off x="424769" y="322200"/>
              <a:ext cx="169862" cy="208413"/>
            </a:xfrm>
            <a:prstGeom prst="chevron">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 name="任意多边形: 形状 5">
              <a:extLst>
                <a:ext uri="{FF2B5EF4-FFF2-40B4-BE49-F238E27FC236}">
                  <a16:creationId xmlns:a16="http://schemas.microsoft.com/office/drawing/2014/main" id="{B139461D-DC28-4032-8E25-A81C66A3005D}"/>
                </a:ext>
              </a:extLst>
            </p:cNvPr>
            <p:cNvSpPr/>
            <p:nvPr userDrawn="1"/>
          </p:nvSpPr>
          <p:spPr>
            <a:xfrm>
              <a:off x="371973" y="322200"/>
              <a:ext cx="120110" cy="208413"/>
            </a:xfrm>
            <a:custGeom>
              <a:avLst/>
              <a:gdLst>
                <a:gd name="connsiteX0" fmla="*/ 0 w 120110"/>
                <a:gd name="connsiteY0" fmla="*/ 0 h 208413"/>
                <a:gd name="connsiteX1" fmla="*/ 35179 w 120110"/>
                <a:gd name="connsiteY1" fmla="*/ 0 h 208413"/>
                <a:gd name="connsiteX2" fmla="*/ 120110 w 120110"/>
                <a:gd name="connsiteY2" fmla="*/ 104207 h 208413"/>
                <a:gd name="connsiteX3" fmla="*/ 35179 w 120110"/>
                <a:gd name="connsiteY3" fmla="*/ 208413 h 208413"/>
                <a:gd name="connsiteX4" fmla="*/ 0 w 120110"/>
                <a:gd name="connsiteY4" fmla="*/ 208413 h 208413"/>
                <a:gd name="connsiteX5" fmla="*/ 84931 w 120110"/>
                <a:gd name="connsiteY5" fmla="*/ 104207 h 208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110" h="208413">
                  <a:moveTo>
                    <a:pt x="0" y="0"/>
                  </a:moveTo>
                  <a:lnTo>
                    <a:pt x="35179" y="0"/>
                  </a:lnTo>
                  <a:lnTo>
                    <a:pt x="120110" y="104207"/>
                  </a:lnTo>
                  <a:lnTo>
                    <a:pt x="35179" y="208413"/>
                  </a:lnTo>
                  <a:lnTo>
                    <a:pt x="0" y="208413"/>
                  </a:lnTo>
                  <a:lnTo>
                    <a:pt x="84931" y="10420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 name="任意多边形: 形状 6">
              <a:extLst>
                <a:ext uri="{FF2B5EF4-FFF2-40B4-BE49-F238E27FC236}">
                  <a16:creationId xmlns:a16="http://schemas.microsoft.com/office/drawing/2014/main" id="{A158F6B1-8486-4860-A537-7D0ACD816591}"/>
                </a:ext>
              </a:extLst>
            </p:cNvPr>
            <p:cNvSpPr/>
            <p:nvPr userDrawn="1"/>
          </p:nvSpPr>
          <p:spPr>
            <a:xfrm>
              <a:off x="337460" y="322200"/>
              <a:ext cx="101826" cy="208413"/>
            </a:xfrm>
            <a:custGeom>
              <a:avLst/>
              <a:gdLst>
                <a:gd name="connsiteX0" fmla="*/ 0 w 101826"/>
                <a:gd name="connsiteY0" fmla="*/ 0 h 208413"/>
                <a:gd name="connsiteX1" fmla="*/ 16895 w 101826"/>
                <a:gd name="connsiteY1" fmla="*/ 0 h 208413"/>
                <a:gd name="connsiteX2" fmla="*/ 101826 w 101826"/>
                <a:gd name="connsiteY2" fmla="*/ 104207 h 208413"/>
                <a:gd name="connsiteX3" fmla="*/ 16895 w 101826"/>
                <a:gd name="connsiteY3" fmla="*/ 208413 h 208413"/>
                <a:gd name="connsiteX4" fmla="*/ 0 w 101826"/>
                <a:gd name="connsiteY4" fmla="*/ 208413 h 208413"/>
                <a:gd name="connsiteX5" fmla="*/ 84931 w 101826"/>
                <a:gd name="connsiteY5" fmla="*/ 104207 h 208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826" h="208413">
                  <a:moveTo>
                    <a:pt x="0" y="0"/>
                  </a:moveTo>
                  <a:lnTo>
                    <a:pt x="16895" y="0"/>
                  </a:lnTo>
                  <a:lnTo>
                    <a:pt x="101826" y="104207"/>
                  </a:lnTo>
                  <a:lnTo>
                    <a:pt x="16895" y="208413"/>
                  </a:lnTo>
                  <a:lnTo>
                    <a:pt x="0" y="208413"/>
                  </a:lnTo>
                  <a:lnTo>
                    <a:pt x="84931" y="10420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12" name="文本占位符 11">
            <a:extLst>
              <a:ext uri="{FF2B5EF4-FFF2-40B4-BE49-F238E27FC236}">
                <a16:creationId xmlns:a16="http://schemas.microsoft.com/office/drawing/2014/main" id="{3E968C60-CB21-4764-85B6-EE8EC737FEF1}"/>
              </a:ext>
            </a:extLst>
          </p:cNvPr>
          <p:cNvSpPr>
            <a:spLocks noGrp="1"/>
          </p:cNvSpPr>
          <p:nvPr>
            <p:ph type="body" sz="quarter" idx="12" hasCustomPrompt="1"/>
          </p:nvPr>
        </p:nvSpPr>
        <p:spPr>
          <a:xfrm>
            <a:off x="660400" y="315249"/>
            <a:ext cx="7601971" cy="507831"/>
          </a:xfrm>
          <a:prstGeom prst="rect">
            <a:avLst/>
          </a:prstGeom>
        </p:spPr>
        <p:txBody>
          <a:bodyPr/>
          <a:lstStyle>
            <a:lvl1pPr marL="0" indent="0">
              <a:buFontTx/>
              <a:buNone/>
              <a:defRPr sz="2800" b="1" spc="300">
                <a:solidFill>
                  <a:schemeClr val="bg1"/>
                </a:solidFill>
                <a:latin typeface="+mj-ea"/>
                <a:ea typeface="+mj-ea"/>
              </a:defRPr>
            </a:lvl1pPr>
            <a:lvl2pPr marL="457200" indent="0">
              <a:buFontTx/>
              <a:buNone/>
              <a:defRPr sz="2800" b="1">
                <a:solidFill>
                  <a:schemeClr val="bg1"/>
                </a:solidFill>
                <a:latin typeface="+mj-ea"/>
                <a:ea typeface="+mj-ea"/>
              </a:defRPr>
            </a:lvl2pPr>
            <a:lvl3pPr marL="914400" indent="0">
              <a:buFontTx/>
              <a:buNone/>
              <a:defRPr sz="2800" b="1">
                <a:solidFill>
                  <a:schemeClr val="bg1"/>
                </a:solidFill>
                <a:latin typeface="+mj-ea"/>
                <a:ea typeface="+mj-ea"/>
              </a:defRPr>
            </a:lvl3pPr>
            <a:lvl4pPr marL="1371600" indent="0">
              <a:buFontTx/>
              <a:buNone/>
              <a:defRPr sz="2800" b="1">
                <a:solidFill>
                  <a:schemeClr val="bg1"/>
                </a:solidFill>
                <a:latin typeface="+mj-ea"/>
                <a:ea typeface="+mj-ea"/>
              </a:defRPr>
            </a:lvl4pPr>
            <a:lvl5pPr marL="1828800" indent="0">
              <a:buFontTx/>
              <a:buNone/>
              <a:defRPr sz="2800" b="1">
                <a:solidFill>
                  <a:schemeClr val="bg1"/>
                </a:solidFill>
                <a:latin typeface="+mj-ea"/>
                <a:ea typeface="+mj-ea"/>
              </a:defRPr>
            </a:lvl5pPr>
          </a:lstStyle>
          <a:p>
            <a:pPr lvl="0"/>
            <a:r>
              <a:rPr lang="en-US" altLang="zh-CN" dirty="0"/>
              <a:t>Click to edit Master title style</a:t>
            </a:r>
          </a:p>
        </p:txBody>
      </p:sp>
      <p:sp>
        <p:nvSpPr>
          <p:cNvPr id="14" name="矩形 13">
            <a:extLst>
              <a:ext uri="{FF2B5EF4-FFF2-40B4-BE49-F238E27FC236}">
                <a16:creationId xmlns:a16="http://schemas.microsoft.com/office/drawing/2014/main" id="{1492D8EC-6DCC-4C48-AFE2-EC017D2A8EC7}"/>
              </a:ext>
            </a:extLst>
          </p:cNvPr>
          <p:cNvSpPr/>
          <p:nvPr userDrawn="1"/>
        </p:nvSpPr>
        <p:spPr>
          <a:xfrm>
            <a:off x="5133728" y="6289530"/>
            <a:ext cx="1906169" cy="461665"/>
          </a:xfrm>
          <a:prstGeom prst="rect">
            <a:avLst/>
          </a:prstGeom>
        </p:spPr>
        <p:txBody>
          <a:bodyPr wrap="square" anchor="ctr" anchorCtr="0">
            <a:spAutoFit/>
          </a:bodyPr>
          <a:lstStyle/>
          <a:p>
            <a:pPr algn="ctr"/>
            <a:r>
              <a:rPr lang="zh-CN" altLang="en-US" sz="1200" b="1" spc="300" dirty="0">
                <a:solidFill>
                  <a:schemeClr val="tx2"/>
                </a:solidFill>
                <a:latin typeface="+mj-ea"/>
                <a:ea typeface="+mj-ea"/>
              </a:rPr>
              <a:t>耐劳苦 尚俭朴</a:t>
            </a:r>
            <a:endParaRPr lang="en-US" altLang="zh-CN" sz="1200" b="1" spc="300" dirty="0">
              <a:solidFill>
                <a:schemeClr val="tx2"/>
              </a:solidFill>
              <a:latin typeface="+mj-ea"/>
              <a:ea typeface="+mj-ea"/>
            </a:endParaRPr>
          </a:p>
          <a:p>
            <a:pPr algn="ctr"/>
            <a:r>
              <a:rPr lang="zh-CN" altLang="en-US" sz="1200" b="1" spc="300" dirty="0">
                <a:solidFill>
                  <a:schemeClr val="tx2"/>
                </a:solidFill>
                <a:latin typeface="+mj-ea"/>
                <a:ea typeface="+mj-ea"/>
              </a:rPr>
              <a:t>勤学业 爱国家</a:t>
            </a:r>
          </a:p>
        </p:txBody>
      </p:sp>
      <p:grpSp>
        <p:nvGrpSpPr>
          <p:cNvPr id="17" name="组合 16">
            <a:extLst>
              <a:ext uri="{FF2B5EF4-FFF2-40B4-BE49-F238E27FC236}">
                <a16:creationId xmlns:a16="http://schemas.microsoft.com/office/drawing/2014/main" id="{733CE89C-64F5-4A51-9033-FFC3407AF458}"/>
              </a:ext>
            </a:extLst>
          </p:cNvPr>
          <p:cNvGrpSpPr/>
          <p:nvPr userDrawn="1"/>
        </p:nvGrpSpPr>
        <p:grpSpPr>
          <a:xfrm>
            <a:off x="666750" y="6520363"/>
            <a:ext cx="10858500" cy="0"/>
            <a:chOff x="666750" y="6520363"/>
            <a:chExt cx="10858500" cy="0"/>
          </a:xfrm>
        </p:grpSpPr>
        <p:cxnSp>
          <p:nvCxnSpPr>
            <p:cNvPr id="15" name="直接连接符 14">
              <a:extLst>
                <a:ext uri="{FF2B5EF4-FFF2-40B4-BE49-F238E27FC236}">
                  <a16:creationId xmlns:a16="http://schemas.microsoft.com/office/drawing/2014/main" id="{6E3D3BE6-4756-4FE9-906A-7A988E90C0A4}"/>
                </a:ext>
              </a:extLst>
            </p:cNvPr>
            <p:cNvCxnSpPr>
              <a:cxnSpLocks/>
            </p:cNvCxnSpPr>
            <p:nvPr userDrawn="1"/>
          </p:nvCxnSpPr>
          <p:spPr>
            <a:xfrm flipH="1">
              <a:off x="7049084" y="6520363"/>
              <a:ext cx="4476166"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D42E1E81-59C5-4CF4-9DF3-E72A425B72FF}"/>
                </a:ext>
              </a:extLst>
            </p:cNvPr>
            <p:cNvCxnSpPr>
              <a:cxnSpLocks/>
            </p:cNvCxnSpPr>
            <p:nvPr userDrawn="1"/>
          </p:nvCxnSpPr>
          <p:spPr>
            <a:xfrm flipH="1">
              <a:off x="666750" y="6520363"/>
              <a:ext cx="4476166"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grpSp>
      <p:pic>
        <p:nvPicPr>
          <p:cNvPr id="18" name="Picture 17">
            <a:extLst>
              <a:ext uri="{FF2B5EF4-FFF2-40B4-BE49-F238E27FC236}">
                <a16:creationId xmlns:a16="http://schemas.microsoft.com/office/drawing/2014/main" id="{FE7659D1-DC79-4048-8A8E-81552DCBBA59}"/>
              </a:ext>
            </a:extLst>
          </p:cNvPr>
          <p:cNvPicPr>
            <a:picLocks noChangeAspect="1"/>
          </p:cNvPicPr>
          <p:nvPr userDrawn="1"/>
        </p:nvPicPr>
        <p:blipFill>
          <a:blip r:embed="rId2"/>
          <a:stretch>
            <a:fillRect/>
          </a:stretch>
        </p:blipFill>
        <p:spPr>
          <a:xfrm>
            <a:off x="9795817" y="191044"/>
            <a:ext cx="1953154" cy="616409"/>
          </a:xfrm>
          <a:prstGeom prst="rect">
            <a:avLst/>
          </a:prstGeom>
        </p:spPr>
      </p:pic>
    </p:spTree>
    <p:extLst>
      <p:ext uri="{BB962C8B-B14F-4D97-AF65-F5344CB8AC3E}">
        <p14:creationId xmlns:p14="http://schemas.microsoft.com/office/powerpoint/2010/main" val="4536836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内容占位符 2">
            <a:extLst>
              <a:ext uri="{FF2B5EF4-FFF2-40B4-BE49-F238E27FC236}">
                <a16:creationId xmlns:a16="http://schemas.microsoft.com/office/drawing/2014/main" id="{14E839AD-4750-9445-B978-A89CE64C39E6}"/>
              </a:ext>
            </a:extLst>
          </p:cNvPr>
          <p:cNvSpPr>
            <a:spLocks noGrp="1"/>
          </p:cNvSpPr>
          <p:nvPr>
            <p:ph sz="quarter" idx="13"/>
          </p:nvPr>
        </p:nvSpPr>
        <p:spPr>
          <a:xfrm>
            <a:off x="3987505" y="5730242"/>
            <a:ext cx="3923118" cy="370501"/>
          </a:xfrm>
          <a:prstGeom prst="rect">
            <a:avLst/>
          </a:prstGeom>
        </p:spPr>
        <p:txBody>
          <a:bodyPr/>
          <a:lstStyle>
            <a:lvl1pPr marL="0" indent="0">
              <a:buFontTx/>
              <a:buNone/>
              <a:defRPr sz="2400" b="1">
                <a:solidFill>
                  <a:schemeClr val="tx2"/>
                </a:solidFill>
                <a:latin typeface="+mj-ea"/>
                <a:ea typeface="+mj-ea"/>
              </a:defRPr>
            </a:lvl1pPr>
            <a:lvl2pPr marL="457200" indent="0">
              <a:buFontTx/>
              <a:buNone/>
              <a:defRPr sz="2400" b="1">
                <a:solidFill>
                  <a:schemeClr val="tx1"/>
                </a:solidFill>
                <a:latin typeface="+mj-ea"/>
                <a:ea typeface="+mj-ea"/>
              </a:defRPr>
            </a:lvl2pPr>
            <a:lvl3pPr marL="914400" indent="0">
              <a:buFontTx/>
              <a:buNone/>
              <a:defRPr sz="2400" b="1">
                <a:solidFill>
                  <a:schemeClr val="tx1"/>
                </a:solidFill>
                <a:latin typeface="+mj-ea"/>
                <a:ea typeface="+mj-ea"/>
              </a:defRPr>
            </a:lvl3pPr>
            <a:lvl4pPr marL="1371600" indent="0">
              <a:buFontTx/>
              <a:buNone/>
              <a:defRPr sz="2400" b="1">
                <a:solidFill>
                  <a:schemeClr val="tx1"/>
                </a:solidFill>
                <a:latin typeface="+mj-ea"/>
                <a:ea typeface="+mj-ea"/>
              </a:defRPr>
            </a:lvl4pPr>
            <a:lvl5pPr marL="1828800" indent="0">
              <a:buFontTx/>
              <a:buNone/>
              <a:defRPr sz="2400" b="1">
                <a:solidFill>
                  <a:schemeClr val="tx1"/>
                </a:solidFill>
                <a:latin typeface="+mj-ea"/>
                <a:ea typeface="+mj-ea"/>
              </a:defRPr>
            </a:lvl5pPr>
          </a:lstStyle>
          <a:p>
            <a:pPr lvl="0"/>
            <a:r>
              <a:rPr lang="zh-CN" altLang="en-US" dirty="0"/>
              <a:t>单击此处编辑母版文本样式</a:t>
            </a:r>
          </a:p>
        </p:txBody>
      </p:sp>
      <p:sp>
        <p:nvSpPr>
          <p:cNvPr id="12" name="内容占位符 2">
            <a:extLst>
              <a:ext uri="{FF2B5EF4-FFF2-40B4-BE49-F238E27FC236}">
                <a16:creationId xmlns:a16="http://schemas.microsoft.com/office/drawing/2014/main" id="{09734E29-3DBD-FC49-99BC-8FF2E29698B2}"/>
              </a:ext>
            </a:extLst>
          </p:cNvPr>
          <p:cNvSpPr>
            <a:spLocks noGrp="1"/>
          </p:cNvSpPr>
          <p:nvPr>
            <p:ph sz="quarter" idx="14" hasCustomPrompt="1"/>
          </p:nvPr>
        </p:nvSpPr>
        <p:spPr>
          <a:xfrm>
            <a:off x="5676088" y="4702428"/>
            <a:ext cx="839824" cy="370501"/>
          </a:xfrm>
          <a:prstGeom prst="rect">
            <a:avLst/>
          </a:prstGeom>
        </p:spPr>
        <p:txBody>
          <a:bodyPr/>
          <a:lstStyle>
            <a:lvl1pPr marL="0" indent="0">
              <a:buFontTx/>
              <a:buNone/>
              <a:defRPr sz="2400" b="1">
                <a:solidFill>
                  <a:schemeClr val="tx2"/>
                </a:solidFill>
                <a:latin typeface="+mj-ea"/>
                <a:ea typeface="+mj-ea"/>
              </a:defRPr>
            </a:lvl1pPr>
            <a:lvl2pPr marL="457200" indent="0">
              <a:buFontTx/>
              <a:buNone/>
              <a:defRPr sz="2400" b="1">
                <a:solidFill>
                  <a:schemeClr val="tx1"/>
                </a:solidFill>
                <a:latin typeface="+mj-ea"/>
                <a:ea typeface="+mj-ea"/>
              </a:defRPr>
            </a:lvl2pPr>
            <a:lvl3pPr marL="914400" indent="0">
              <a:buFontTx/>
              <a:buNone/>
              <a:defRPr sz="2400" b="1">
                <a:solidFill>
                  <a:schemeClr val="tx1"/>
                </a:solidFill>
                <a:latin typeface="+mj-ea"/>
                <a:ea typeface="+mj-ea"/>
              </a:defRPr>
            </a:lvl3pPr>
            <a:lvl4pPr marL="1371600" indent="0">
              <a:buFontTx/>
              <a:buNone/>
              <a:defRPr sz="2400" b="1">
                <a:solidFill>
                  <a:schemeClr val="tx1"/>
                </a:solidFill>
                <a:latin typeface="+mj-ea"/>
                <a:ea typeface="+mj-ea"/>
              </a:defRPr>
            </a:lvl4pPr>
            <a:lvl5pPr marL="1828800" indent="0">
              <a:buFontTx/>
              <a:buNone/>
              <a:defRPr sz="2400" b="1">
                <a:solidFill>
                  <a:schemeClr val="tx1"/>
                </a:solidFill>
                <a:latin typeface="+mj-ea"/>
                <a:ea typeface="+mj-ea"/>
              </a:defRPr>
            </a:lvl5pPr>
          </a:lstStyle>
          <a:p>
            <a:pPr lvl="0"/>
            <a:r>
              <a:rPr lang="zh-CN" altLang="en-US" dirty="0"/>
              <a:t>数字</a:t>
            </a:r>
          </a:p>
        </p:txBody>
      </p:sp>
    </p:spTree>
    <p:extLst>
      <p:ext uri="{BB962C8B-B14F-4D97-AF65-F5344CB8AC3E}">
        <p14:creationId xmlns:p14="http://schemas.microsoft.com/office/powerpoint/2010/main" val="146578526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heme" Target="../theme/theme2.xml"/><Relationship Id="rId1" Type="http://schemas.openxmlformats.org/officeDocument/2006/relationships/slideLayout" Target="../slideLayouts/slideLayout5.xml"/><Relationship Id="rId4"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9441500"/>
      </p:ext>
    </p:extLst>
  </p:cSld>
  <p:clrMap bg1="lt1" tx1="dk1" bg2="lt2" tx2="dk2" accent1="accent1" accent2="accent2" accent3="accent3" accent4="accent4" accent5="accent5" accent6="accent6" hlink="hlink" folHlink="folHlink"/>
  <p:sldLayoutIdLst>
    <p:sldLayoutId id="2147483692" r:id="rId1"/>
    <p:sldLayoutId id="2147483694" r:id="rId2"/>
    <p:sldLayoutId id="2147483704" r:id="rId3"/>
    <p:sldLayoutId id="2147483707"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pattFill prst="dotGrid">
          <a:fgClr>
            <a:schemeClr val="bg1">
              <a:lumMod val="95000"/>
            </a:schemeClr>
          </a:fgClr>
          <a:bgClr>
            <a:schemeClr val="bg1"/>
          </a:bgClr>
        </a:patt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E421C3B-8B59-724E-8DCB-33C65BB58E5B}"/>
              </a:ext>
            </a:extLst>
          </p:cNvPr>
          <p:cNvPicPr>
            <a:picLocks noChangeAspect="1"/>
          </p:cNvPicPr>
          <p:nvPr userDrawn="1"/>
        </p:nvPicPr>
        <p:blipFill>
          <a:blip r:embed="rId3">
            <a:alphaModFix amt="4000"/>
          </a:blip>
          <a:stretch>
            <a:fillRect/>
          </a:stretch>
        </p:blipFill>
        <p:spPr>
          <a:xfrm>
            <a:off x="6333672" y="-308113"/>
            <a:ext cx="7166113" cy="7166113"/>
          </a:xfrm>
          <a:prstGeom prst="rect">
            <a:avLst/>
          </a:prstGeom>
        </p:spPr>
      </p:pic>
      <p:pic>
        <p:nvPicPr>
          <p:cNvPr id="8" name="Picture 7">
            <a:extLst>
              <a:ext uri="{FF2B5EF4-FFF2-40B4-BE49-F238E27FC236}">
                <a16:creationId xmlns:a16="http://schemas.microsoft.com/office/drawing/2014/main" id="{3C0ECC31-88DC-3E43-BB2D-B7AEFCC0AFC5}"/>
              </a:ext>
            </a:extLst>
          </p:cNvPr>
          <p:cNvPicPr>
            <a:picLocks noChangeAspect="1"/>
          </p:cNvPicPr>
          <p:nvPr userDrawn="1"/>
        </p:nvPicPr>
        <p:blipFill>
          <a:blip r:embed="rId4"/>
          <a:stretch>
            <a:fillRect/>
          </a:stretch>
        </p:blipFill>
        <p:spPr>
          <a:xfrm>
            <a:off x="0" y="0"/>
            <a:ext cx="12192000" cy="3544357"/>
          </a:xfrm>
          <a:prstGeom prst="rect">
            <a:avLst/>
          </a:prstGeom>
        </p:spPr>
      </p:pic>
      <p:sp>
        <p:nvSpPr>
          <p:cNvPr id="9" name="Rectangle 8">
            <a:extLst>
              <a:ext uri="{FF2B5EF4-FFF2-40B4-BE49-F238E27FC236}">
                <a16:creationId xmlns:a16="http://schemas.microsoft.com/office/drawing/2014/main" id="{181EAA59-587B-534E-B525-C4353F7CA454}"/>
              </a:ext>
            </a:extLst>
          </p:cNvPr>
          <p:cNvSpPr/>
          <p:nvPr userDrawn="1"/>
        </p:nvSpPr>
        <p:spPr>
          <a:xfrm>
            <a:off x="-1" y="0"/>
            <a:ext cx="12191999" cy="3544357"/>
          </a:xfrm>
          <a:prstGeom prst="rect">
            <a:avLst/>
          </a:prstGeom>
          <a:solidFill>
            <a:srgbClr val="0064B8">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2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043909459"/>
      </p:ext>
    </p:extLst>
  </p:cSld>
  <p:clrMap bg1="lt1" tx1="dk1" bg2="lt2" tx2="dk2" accent1="accent1" accent2="accent2" accent3="accent3" accent4="accent4" accent5="accent5" accent6="accent6" hlink="hlink" folHlink="folHlink"/>
  <p:sldLayoutIdLst>
    <p:sldLayoutId id="2147483706"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5.JP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microsoft.com/office/2007/relationships/hdphoto" Target="../media/hdphoto2.wdp"/><Relationship Id="rId5" Type="http://schemas.openxmlformats.org/officeDocument/2006/relationships/image" Target="../media/image14.png"/><Relationship Id="rId4" Type="http://schemas.microsoft.com/office/2007/relationships/hdphoto" Target="../media/hdphoto1.wdp"/></Relationships>
</file>

<file path=ppt/slides/_rels/slide13.xml.rels><?xml version="1.0" encoding="UTF-8" standalone="yes"?>
<Relationships xmlns="http://schemas.openxmlformats.org/package/2006/relationships"><Relationship Id="rId8" Type="http://schemas.openxmlformats.org/officeDocument/2006/relationships/image" Target="../media/image17.jpg"/><Relationship Id="rId3" Type="http://schemas.openxmlformats.org/officeDocument/2006/relationships/notesSlide" Target="../notesSlides/notesSlide13.xml"/><Relationship Id="rId7" Type="http://schemas.openxmlformats.org/officeDocument/2006/relationships/image" Target="../media/image16.wmf"/><Relationship Id="rId2" Type="http://schemas.openxmlformats.org/officeDocument/2006/relationships/slideLayout" Target="../slideLayouts/slideLayout3.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15.wmf"/><Relationship Id="rId4" Type="http://schemas.openxmlformats.org/officeDocument/2006/relationships/oleObject" Target="../embeddings/oleObject1.bin"/></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8" Type="http://schemas.openxmlformats.org/officeDocument/2006/relationships/oleObject" Target="../embeddings/oleObject5.bin"/><Relationship Id="rId13" Type="http://schemas.openxmlformats.org/officeDocument/2006/relationships/image" Target="../media/image23.wmf"/><Relationship Id="rId18" Type="http://schemas.openxmlformats.org/officeDocument/2006/relationships/oleObject" Target="../embeddings/oleObject10.bin"/><Relationship Id="rId3" Type="http://schemas.openxmlformats.org/officeDocument/2006/relationships/notesSlide" Target="../notesSlides/notesSlide16.xml"/><Relationship Id="rId21" Type="http://schemas.openxmlformats.org/officeDocument/2006/relationships/image" Target="../media/image27.wmf"/><Relationship Id="rId7" Type="http://schemas.openxmlformats.org/officeDocument/2006/relationships/image" Target="../media/image20.wmf"/><Relationship Id="rId12" Type="http://schemas.openxmlformats.org/officeDocument/2006/relationships/oleObject" Target="../embeddings/oleObject7.bin"/><Relationship Id="rId17" Type="http://schemas.openxmlformats.org/officeDocument/2006/relationships/image" Target="../media/image25.wmf"/><Relationship Id="rId2" Type="http://schemas.openxmlformats.org/officeDocument/2006/relationships/slideLayout" Target="../slideLayouts/slideLayout3.xml"/><Relationship Id="rId16" Type="http://schemas.openxmlformats.org/officeDocument/2006/relationships/oleObject" Target="../embeddings/oleObject9.bin"/><Relationship Id="rId20" Type="http://schemas.openxmlformats.org/officeDocument/2006/relationships/oleObject" Target="../embeddings/oleObject11.bin"/><Relationship Id="rId1" Type="http://schemas.openxmlformats.org/officeDocument/2006/relationships/vmlDrawing" Target="../drawings/vmlDrawing2.vml"/><Relationship Id="rId6" Type="http://schemas.openxmlformats.org/officeDocument/2006/relationships/oleObject" Target="../embeddings/oleObject4.bin"/><Relationship Id="rId11" Type="http://schemas.openxmlformats.org/officeDocument/2006/relationships/image" Target="../media/image22.wmf"/><Relationship Id="rId5" Type="http://schemas.openxmlformats.org/officeDocument/2006/relationships/image" Target="../media/image19.wmf"/><Relationship Id="rId15" Type="http://schemas.openxmlformats.org/officeDocument/2006/relationships/image" Target="../media/image24.wmf"/><Relationship Id="rId10" Type="http://schemas.openxmlformats.org/officeDocument/2006/relationships/oleObject" Target="../embeddings/oleObject6.bin"/><Relationship Id="rId19" Type="http://schemas.openxmlformats.org/officeDocument/2006/relationships/image" Target="../media/image26.wmf"/><Relationship Id="rId4" Type="http://schemas.openxmlformats.org/officeDocument/2006/relationships/oleObject" Target="../embeddings/oleObject3.bin"/><Relationship Id="rId9" Type="http://schemas.openxmlformats.org/officeDocument/2006/relationships/image" Target="../media/image21.wmf"/><Relationship Id="rId14" Type="http://schemas.openxmlformats.org/officeDocument/2006/relationships/oleObject" Target="../embeddings/oleObject8.bin"/></Relationships>
</file>

<file path=ppt/slides/_rels/slide17.xml.rels><?xml version="1.0" encoding="UTF-8" standalone="yes"?>
<Relationships xmlns="http://schemas.openxmlformats.org/package/2006/relationships"><Relationship Id="rId8" Type="http://schemas.openxmlformats.org/officeDocument/2006/relationships/oleObject" Target="../embeddings/oleObject14.bin"/><Relationship Id="rId3" Type="http://schemas.openxmlformats.org/officeDocument/2006/relationships/notesSlide" Target="../notesSlides/notesSlide17.xml"/><Relationship Id="rId7" Type="http://schemas.openxmlformats.org/officeDocument/2006/relationships/image" Target="../media/image29.wmf"/><Relationship Id="rId2" Type="http://schemas.openxmlformats.org/officeDocument/2006/relationships/slideLayout" Target="../slideLayouts/slideLayout3.xml"/><Relationship Id="rId1" Type="http://schemas.openxmlformats.org/officeDocument/2006/relationships/vmlDrawing" Target="../drawings/vmlDrawing3.vml"/><Relationship Id="rId6" Type="http://schemas.openxmlformats.org/officeDocument/2006/relationships/oleObject" Target="../embeddings/oleObject13.bin"/><Relationship Id="rId5" Type="http://schemas.openxmlformats.org/officeDocument/2006/relationships/image" Target="../media/image28.wmf"/><Relationship Id="rId4" Type="http://schemas.openxmlformats.org/officeDocument/2006/relationships/oleObject" Target="../embeddings/oleObject12.bin"/><Relationship Id="rId9" Type="http://schemas.openxmlformats.org/officeDocument/2006/relationships/image" Target="../media/image30.wmf"/></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5.JPG"/></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34.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9.xml"/><Relationship Id="rId1" Type="http://schemas.openxmlformats.org/officeDocument/2006/relationships/slideLayout" Target="../slideLayouts/slideLayout3.xml"/><Relationship Id="rId4" Type="http://schemas.openxmlformats.org/officeDocument/2006/relationships/image" Target="../media/image41.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0.xml"/><Relationship Id="rId1" Type="http://schemas.openxmlformats.org/officeDocument/2006/relationships/slideLayout" Target="../slideLayouts/slideLayout3.xml"/><Relationship Id="rId4" Type="http://schemas.openxmlformats.org/officeDocument/2006/relationships/image" Target="../media/image43.png"/></Relationships>
</file>

<file path=ppt/slides/_rels/slide3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2.xml"/><Relationship Id="rId1" Type="http://schemas.openxmlformats.org/officeDocument/2006/relationships/slideLayout" Target="../slideLayouts/slideLayout3.xml"/><Relationship Id="rId4" Type="http://schemas.openxmlformats.org/officeDocument/2006/relationships/image" Target="../media/image46.png"/></Relationships>
</file>

<file path=ppt/slides/_rels/slide3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4.xml"/><Relationship Id="rId1" Type="http://schemas.openxmlformats.org/officeDocument/2006/relationships/slideLayout" Target="../slideLayouts/slideLayout3.xml"/><Relationship Id="rId4" Type="http://schemas.microsoft.com/office/2007/relationships/hdphoto" Target="../media/hdphoto3.wdp"/></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6.xml"/><Relationship Id="rId1" Type="http://schemas.openxmlformats.org/officeDocument/2006/relationships/slideLayout" Target="../slideLayouts/slideLayout1.xml"/><Relationship Id="rId4" Type="http://schemas.openxmlformats.org/officeDocument/2006/relationships/image" Target="../media/image5.JP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8" Type="http://schemas.openxmlformats.org/officeDocument/2006/relationships/oleObject" Target="../embeddings/oleObject17.bin"/><Relationship Id="rId3" Type="http://schemas.openxmlformats.org/officeDocument/2006/relationships/notesSlide" Target="../notesSlides/notesSlide39.xml"/><Relationship Id="rId7" Type="http://schemas.openxmlformats.org/officeDocument/2006/relationships/image" Target="../media/image50.wmf"/><Relationship Id="rId2" Type="http://schemas.openxmlformats.org/officeDocument/2006/relationships/slideLayout" Target="../slideLayouts/slideLayout3.xml"/><Relationship Id="rId1" Type="http://schemas.openxmlformats.org/officeDocument/2006/relationships/vmlDrawing" Target="../drawings/vmlDrawing4.vml"/><Relationship Id="rId6" Type="http://schemas.openxmlformats.org/officeDocument/2006/relationships/oleObject" Target="../embeddings/oleObject16.bin"/><Relationship Id="rId11" Type="http://schemas.openxmlformats.org/officeDocument/2006/relationships/image" Target="../media/image52.wmf"/><Relationship Id="rId5" Type="http://schemas.openxmlformats.org/officeDocument/2006/relationships/image" Target="../media/image49.wmf"/><Relationship Id="rId10" Type="http://schemas.openxmlformats.org/officeDocument/2006/relationships/oleObject" Target="../embeddings/oleObject18.bin"/><Relationship Id="rId4" Type="http://schemas.openxmlformats.org/officeDocument/2006/relationships/oleObject" Target="../embeddings/oleObject15.bin"/><Relationship Id="rId9" Type="http://schemas.openxmlformats.org/officeDocument/2006/relationships/image" Target="../media/image51.wmf"/></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1.xml"/><Relationship Id="rId1" Type="http://schemas.openxmlformats.org/officeDocument/2006/relationships/slideLayout" Target="../slideLayouts/slideLayout3.xml"/><Relationship Id="rId4" Type="http://schemas.openxmlformats.org/officeDocument/2006/relationships/image" Target="../media/image55.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6.xml"/><Relationship Id="rId1" Type="http://schemas.openxmlformats.org/officeDocument/2006/relationships/slideLayout" Target="../slideLayouts/slideLayout1.xml"/><Relationship Id="rId4" Type="http://schemas.openxmlformats.org/officeDocument/2006/relationships/image" Target="../media/image5.JPG"/></Relationships>
</file>

<file path=ppt/slides/_rels/slide47.xml.rels><?xml version="1.0" encoding="UTF-8" standalone="yes"?>
<Relationships xmlns="http://schemas.openxmlformats.org/package/2006/relationships"><Relationship Id="rId8" Type="http://schemas.openxmlformats.org/officeDocument/2006/relationships/image" Target="../media/image62.jpeg"/><Relationship Id="rId3" Type="http://schemas.openxmlformats.org/officeDocument/2006/relationships/image" Target="../media/image57.jpeg"/><Relationship Id="rId7" Type="http://schemas.openxmlformats.org/officeDocument/2006/relationships/image" Target="../media/image61.jpeg"/><Relationship Id="rId2" Type="http://schemas.openxmlformats.org/officeDocument/2006/relationships/notesSlide" Target="../notesSlides/notesSlide47.xml"/><Relationship Id="rId1" Type="http://schemas.openxmlformats.org/officeDocument/2006/relationships/slideLayout" Target="../slideLayouts/slideLayout3.xml"/><Relationship Id="rId6" Type="http://schemas.openxmlformats.org/officeDocument/2006/relationships/image" Target="../media/image60.jpeg"/><Relationship Id="rId5" Type="http://schemas.openxmlformats.org/officeDocument/2006/relationships/image" Target="../media/image59.jpeg"/><Relationship Id="rId10" Type="http://schemas.openxmlformats.org/officeDocument/2006/relationships/image" Target="../media/image64.jpeg"/><Relationship Id="rId4" Type="http://schemas.openxmlformats.org/officeDocument/2006/relationships/image" Target="../media/image58.jpeg"/><Relationship Id="rId9" Type="http://schemas.openxmlformats.org/officeDocument/2006/relationships/image" Target="../media/image63.jpe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66.gif"/><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2.xml"/><Relationship Id="rId1" Type="http://schemas.openxmlformats.org/officeDocument/2006/relationships/slideLayout" Target="../slideLayouts/slideLayout3.xml"/><Relationship Id="rId4" Type="http://schemas.openxmlformats.org/officeDocument/2006/relationships/image" Target="../media/image69.png"/></Relationships>
</file>

<file path=ppt/slides/_rels/slide5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54.xml"/><Relationship Id="rId1" Type="http://schemas.openxmlformats.org/officeDocument/2006/relationships/slideLayout" Target="../slideLayouts/slideLayout3.xml"/><Relationship Id="rId4" Type="http://schemas.openxmlformats.org/officeDocument/2006/relationships/image" Target="../media/image72.png"/></Relationships>
</file>

<file path=ppt/slides/_rels/slide5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55.xml"/><Relationship Id="rId1" Type="http://schemas.openxmlformats.org/officeDocument/2006/relationships/slideLayout" Target="../slideLayouts/slideLayout3.xml"/><Relationship Id="rId4" Type="http://schemas.openxmlformats.org/officeDocument/2006/relationships/image" Target="../media/image74.png"/></Relationships>
</file>

<file path=ppt/slides/_rels/slide5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56.xml"/><Relationship Id="rId1" Type="http://schemas.openxmlformats.org/officeDocument/2006/relationships/slideLayout" Target="../slideLayouts/slideLayout3.xml"/><Relationship Id="rId4" Type="http://schemas.openxmlformats.org/officeDocument/2006/relationships/image" Target="../media/image75.png"/></Relationships>
</file>

<file path=ppt/slides/_rels/slide5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57.xml"/><Relationship Id="rId1" Type="http://schemas.openxmlformats.org/officeDocument/2006/relationships/slideLayout" Target="../slideLayouts/slideLayout3.xml"/><Relationship Id="rId4" Type="http://schemas.openxmlformats.org/officeDocument/2006/relationships/image" Target="../media/image76.png"/></Relationships>
</file>

<file path=ppt/slides/_rels/slide5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59.xml"/><Relationship Id="rId1" Type="http://schemas.openxmlformats.org/officeDocument/2006/relationships/slideLayout" Target="../slideLayouts/slideLayout3.xml"/><Relationship Id="rId4" Type="http://schemas.openxmlformats.org/officeDocument/2006/relationships/image" Target="../media/image77.png"/></Relationships>
</file>

<file path=ppt/slides/_rels/slide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65.xml"/><Relationship Id="rId2" Type="http://schemas.openxmlformats.org/officeDocument/2006/relationships/slideLayout" Target="../slideLayouts/slideLayout3.xml"/><Relationship Id="rId1" Type="http://schemas.openxmlformats.org/officeDocument/2006/relationships/vmlDrawing" Target="../drawings/vmlDrawing5.vml"/><Relationship Id="rId5" Type="http://schemas.openxmlformats.org/officeDocument/2006/relationships/image" Target="../media/image82.wmf"/><Relationship Id="rId4" Type="http://schemas.openxmlformats.org/officeDocument/2006/relationships/oleObject" Target="../embeddings/oleObject19.bin"/></Relationships>
</file>

<file path=ppt/slides/_rels/slide66.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0.xml"/><Relationship Id="rId1" Type="http://schemas.openxmlformats.org/officeDocument/2006/relationships/slideLayout" Target="../slideLayouts/slideLayout1.xml"/><Relationship Id="rId4" Type="http://schemas.openxmlformats.org/officeDocument/2006/relationships/image" Target="../media/image5.JPG"/></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3" Type="http://schemas.openxmlformats.org/officeDocument/2006/relationships/image" Target="../media/image85.jpg"/><Relationship Id="rId2" Type="http://schemas.openxmlformats.org/officeDocument/2006/relationships/notesSlide" Target="../notesSlides/notesSlide74.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75.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76.xml"/><Relationship Id="rId1" Type="http://schemas.openxmlformats.org/officeDocument/2006/relationships/slideLayout" Target="../slideLayouts/slideLayout3.xml"/><Relationship Id="rId4" Type="http://schemas.openxmlformats.org/officeDocument/2006/relationships/image" Target="../media/image87.png"/></Relationships>
</file>

<file path=ppt/slides/_rels/slide7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77.xml"/><Relationship Id="rId1" Type="http://schemas.openxmlformats.org/officeDocument/2006/relationships/slideLayout" Target="../slideLayouts/slideLayout3.xml"/><Relationship Id="rId4" Type="http://schemas.openxmlformats.org/officeDocument/2006/relationships/image" Target="../media/image88.gif"/></Relationships>
</file>

<file path=ppt/slides/_rels/slide78.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78.xml"/><Relationship Id="rId1" Type="http://schemas.openxmlformats.org/officeDocument/2006/relationships/slideLayout" Target="../slideLayouts/slideLayout3.xml"/><Relationship Id="rId5" Type="http://schemas.openxmlformats.org/officeDocument/2006/relationships/image" Target="../media/image86.png"/><Relationship Id="rId4" Type="http://schemas.openxmlformats.org/officeDocument/2006/relationships/image" Target="../media/image90.png"/></Relationships>
</file>

<file path=ppt/slides/_rels/slide79.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79.xml"/><Relationship Id="rId1" Type="http://schemas.openxmlformats.org/officeDocument/2006/relationships/slideLayout" Target="../slideLayouts/slideLayout3.xml"/><Relationship Id="rId4" Type="http://schemas.openxmlformats.org/officeDocument/2006/relationships/image" Target="../media/image91.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12.jpg"/><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34">
            <a:extLst>
              <a:ext uri="{FF2B5EF4-FFF2-40B4-BE49-F238E27FC236}">
                <a16:creationId xmlns:a16="http://schemas.microsoft.com/office/drawing/2014/main" id="{B301D42D-E9A2-7249-9900-791C9ED2F32E}"/>
              </a:ext>
            </a:extLst>
          </p:cNvPr>
          <p:cNvPicPr>
            <a:picLocks noChangeAspect="1"/>
          </p:cNvPicPr>
          <p:nvPr/>
        </p:nvPicPr>
        <p:blipFill>
          <a:blip r:embed="rId3"/>
          <a:stretch>
            <a:fillRect/>
          </a:stretch>
        </p:blipFill>
        <p:spPr>
          <a:xfrm>
            <a:off x="-15084" y="0"/>
            <a:ext cx="12207084" cy="3260912"/>
          </a:xfrm>
          <a:prstGeom prst="rect">
            <a:avLst/>
          </a:prstGeom>
        </p:spPr>
      </p:pic>
      <p:sp>
        <p:nvSpPr>
          <p:cNvPr id="36" name="Rectangle 35">
            <a:extLst>
              <a:ext uri="{FF2B5EF4-FFF2-40B4-BE49-F238E27FC236}">
                <a16:creationId xmlns:a16="http://schemas.microsoft.com/office/drawing/2014/main" id="{3E1C73FF-8791-8847-AE4A-62F4059C2807}"/>
              </a:ext>
            </a:extLst>
          </p:cNvPr>
          <p:cNvSpPr/>
          <p:nvPr/>
        </p:nvSpPr>
        <p:spPr>
          <a:xfrm>
            <a:off x="-15084" y="0"/>
            <a:ext cx="12207085" cy="3270852"/>
          </a:xfrm>
          <a:prstGeom prst="rect">
            <a:avLst/>
          </a:prstGeom>
          <a:solidFill>
            <a:srgbClr val="0064B8">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200" dirty="0">
              <a:latin typeface="微软雅黑" panose="020B0503020204020204" pitchFamily="34" charset="-122"/>
              <a:ea typeface="微软雅黑" panose="020B0503020204020204" pitchFamily="34" charset="-122"/>
            </a:endParaRPr>
          </a:p>
        </p:txBody>
      </p:sp>
      <p:sp>
        <p:nvSpPr>
          <p:cNvPr id="41" name="Rounded Rectangle 40">
            <a:extLst>
              <a:ext uri="{FF2B5EF4-FFF2-40B4-BE49-F238E27FC236}">
                <a16:creationId xmlns:a16="http://schemas.microsoft.com/office/drawing/2014/main" id="{2D650E2F-03F0-E44D-9112-49B375EED8DB}"/>
              </a:ext>
            </a:extLst>
          </p:cNvPr>
          <p:cNvSpPr/>
          <p:nvPr/>
        </p:nvSpPr>
        <p:spPr>
          <a:xfrm>
            <a:off x="2808514" y="185905"/>
            <a:ext cx="6901543" cy="652295"/>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200" dirty="0">
              <a:latin typeface="微软雅黑" panose="020B0503020204020204" pitchFamily="34" charset="-122"/>
              <a:ea typeface="微软雅黑" panose="020B0503020204020204" pitchFamily="34" charset="-122"/>
            </a:endParaRPr>
          </a:p>
        </p:txBody>
      </p:sp>
      <p:pic>
        <p:nvPicPr>
          <p:cNvPr id="42" name="Picture 41">
            <a:extLst>
              <a:ext uri="{FF2B5EF4-FFF2-40B4-BE49-F238E27FC236}">
                <a16:creationId xmlns:a16="http://schemas.microsoft.com/office/drawing/2014/main" id="{A6269166-8CF1-EC47-8947-2C96618011C0}"/>
              </a:ext>
            </a:extLst>
          </p:cNvPr>
          <p:cNvPicPr>
            <a:picLocks noChangeAspect="1"/>
          </p:cNvPicPr>
          <p:nvPr/>
        </p:nvPicPr>
        <p:blipFill>
          <a:blip r:embed="rId4">
            <a:alphaModFix amt="4000"/>
          </a:blip>
          <a:stretch>
            <a:fillRect/>
          </a:stretch>
        </p:blipFill>
        <p:spPr>
          <a:xfrm>
            <a:off x="6333672" y="-308113"/>
            <a:ext cx="7166113" cy="7166113"/>
          </a:xfrm>
          <a:prstGeom prst="rect">
            <a:avLst/>
          </a:prstGeom>
        </p:spPr>
      </p:pic>
      <p:sp>
        <p:nvSpPr>
          <p:cNvPr id="8" name="矩形 7">
            <a:extLst>
              <a:ext uri="{FF2B5EF4-FFF2-40B4-BE49-F238E27FC236}">
                <a16:creationId xmlns:a16="http://schemas.microsoft.com/office/drawing/2014/main" id="{0C4FD8F3-AC3F-4D30-95A5-69A17E5BC21D}"/>
              </a:ext>
            </a:extLst>
          </p:cNvPr>
          <p:cNvSpPr/>
          <p:nvPr/>
        </p:nvSpPr>
        <p:spPr>
          <a:xfrm>
            <a:off x="1711166" y="1777030"/>
            <a:ext cx="8900174" cy="1200329"/>
          </a:xfrm>
          <a:prstGeom prst="rect">
            <a:avLst/>
          </a:prstGeom>
          <a:effectLst/>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r>
              <a:rPr lang="zh-CN" altLang="en-US" sz="7200" b="1" spc="300" dirty="0">
                <a:ln w="11430"/>
                <a:solidFill>
                  <a:schemeClr val="bg1"/>
                </a:solidFill>
                <a:latin typeface="微软雅黑" panose="020B0503020204020204" pitchFamily="34" charset="-122"/>
                <a:ea typeface="微软雅黑" panose="020B0503020204020204" pitchFamily="34" charset="-122"/>
              </a:rPr>
              <a:t>大 数 据 算 法 介 绍</a:t>
            </a:r>
            <a:endParaRPr lang="en-US" altLang="zh-CN" sz="7200" b="1" spc="300" dirty="0">
              <a:ln w="11430"/>
              <a:solidFill>
                <a:schemeClr val="bg1"/>
              </a:solidFill>
              <a:latin typeface="微软雅黑" panose="020B0503020204020204" pitchFamily="34" charset="-122"/>
              <a:ea typeface="微软雅黑" panose="020B0503020204020204" pitchFamily="34" charset="-122"/>
            </a:endParaRPr>
          </a:p>
        </p:txBody>
      </p:sp>
      <p:sp>
        <p:nvSpPr>
          <p:cNvPr id="10" name="TextBox 2">
            <a:extLst>
              <a:ext uri="{FF2B5EF4-FFF2-40B4-BE49-F238E27FC236}">
                <a16:creationId xmlns:a16="http://schemas.microsoft.com/office/drawing/2014/main" id="{26C0B17B-000B-4D9A-890D-0FD0F4E1E3B1}"/>
              </a:ext>
            </a:extLst>
          </p:cNvPr>
          <p:cNvSpPr txBox="1"/>
          <p:nvPr/>
        </p:nvSpPr>
        <p:spPr>
          <a:xfrm>
            <a:off x="10395897" y="1836063"/>
            <a:ext cx="430887" cy="1196340"/>
          </a:xfrm>
          <a:prstGeom prst="rect">
            <a:avLst/>
          </a:prstGeom>
          <a:noFill/>
        </p:spPr>
        <p:txBody>
          <a:bodyPr vert="eaVert"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600" b="1" dirty="0">
                <a:solidFill>
                  <a:schemeClr val="bg1"/>
                </a:solidFill>
              </a:rPr>
              <a:t>BIG DATA</a:t>
            </a:r>
            <a:endParaRPr lang="zh-CN" altLang="en-US" sz="1600" b="1" dirty="0">
              <a:solidFill>
                <a:schemeClr val="bg1"/>
              </a:solidFill>
            </a:endParaRPr>
          </a:p>
        </p:txBody>
      </p:sp>
      <p:sp>
        <p:nvSpPr>
          <p:cNvPr id="12" name="矩形 11">
            <a:extLst>
              <a:ext uri="{FF2B5EF4-FFF2-40B4-BE49-F238E27FC236}">
                <a16:creationId xmlns:a16="http://schemas.microsoft.com/office/drawing/2014/main" id="{C1066D25-A37D-4092-B61C-38A2EE0907E9}"/>
              </a:ext>
            </a:extLst>
          </p:cNvPr>
          <p:cNvSpPr/>
          <p:nvPr/>
        </p:nvSpPr>
        <p:spPr>
          <a:xfrm>
            <a:off x="4160740" y="3614547"/>
            <a:ext cx="5297315" cy="4664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solidFill>
                <a:prstClr val="white"/>
              </a:solidFill>
            </a:endParaRPr>
          </a:p>
        </p:txBody>
      </p:sp>
      <p:sp>
        <p:nvSpPr>
          <p:cNvPr id="13" name="矩形 12">
            <a:extLst>
              <a:ext uri="{FF2B5EF4-FFF2-40B4-BE49-F238E27FC236}">
                <a16:creationId xmlns:a16="http://schemas.microsoft.com/office/drawing/2014/main" id="{F6D2AA99-8E4B-46DE-B5BC-1234A89478A3}"/>
              </a:ext>
            </a:extLst>
          </p:cNvPr>
          <p:cNvSpPr/>
          <p:nvPr/>
        </p:nvSpPr>
        <p:spPr>
          <a:xfrm>
            <a:off x="3887272" y="3614547"/>
            <a:ext cx="273468" cy="41719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4" name="TextBox 6">
            <a:extLst>
              <a:ext uri="{FF2B5EF4-FFF2-40B4-BE49-F238E27FC236}">
                <a16:creationId xmlns:a16="http://schemas.microsoft.com/office/drawing/2014/main" id="{F2FB92A7-D943-4B2E-AFE6-AABE95F6312F}"/>
              </a:ext>
            </a:extLst>
          </p:cNvPr>
          <p:cNvSpPr txBox="1"/>
          <p:nvPr/>
        </p:nvSpPr>
        <p:spPr>
          <a:xfrm>
            <a:off x="4308347" y="3648638"/>
            <a:ext cx="4915884"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000" dirty="0">
                <a:solidFill>
                  <a:schemeClr val="tx1">
                    <a:lumMod val="75000"/>
                    <a:lumOff val="25000"/>
                  </a:schemeClr>
                </a:solidFill>
              </a:rPr>
              <a:t>冯永 　 主讲　　   黄旺辉      助教</a:t>
            </a:r>
          </a:p>
        </p:txBody>
      </p:sp>
      <p:sp>
        <p:nvSpPr>
          <p:cNvPr id="15" name="Freeform 25">
            <a:extLst>
              <a:ext uri="{FF2B5EF4-FFF2-40B4-BE49-F238E27FC236}">
                <a16:creationId xmlns:a16="http://schemas.microsoft.com/office/drawing/2014/main" id="{99D94CF4-E223-4DC9-8301-7E6388CEB340}"/>
              </a:ext>
            </a:extLst>
          </p:cNvPr>
          <p:cNvSpPr>
            <a:spLocks noEditPoints="1"/>
          </p:cNvSpPr>
          <p:nvPr/>
        </p:nvSpPr>
        <p:spPr bwMode="auto">
          <a:xfrm>
            <a:off x="4998799" y="3762845"/>
            <a:ext cx="130969" cy="119856"/>
          </a:xfrm>
          <a:custGeom>
            <a:avLst/>
            <a:gdLst>
              <a:gd name="T0" fmla="*/ 35 w 70"/>
              <a:gd name="T1" fmla="*/ 0 h 64"/>
              <a:gd name="T2" fmla="*/ 12 w 70"/>
              <a:gd name="T3" fmla="*/ 10 h 64"/>
              <a:gd name="T4" fmla="*/ 12 w 70"/>
              <a:gd name="T5" fmla="*/ 55 h 64"/>
              <a:gd name="T6" fmla="*/ 35 w 70"/>
              <a:gd name="T7" fmla="*/ 64 h 64"/>
              <a:gd name="T8" fmla="*/ 57 w 70"/>
              <a:gd name="T9" fmla="*/ 55 h 64"/>
              <a:gd name="T10" fmla="*/ 57 w 70"/>
              <a:gd name="T11" fmla="*/ 10 h 64"/>
              <a:gd name="T12" fmla="*/ 35 w 70"/>
              <a:gd name="T13" fmla="*/ 0 h 64"/>
              <a:gd name="T14" fmla="*/ 54 w 70"/>
              <a:gd name="T15" fmla="*/ 52 h 64"/>
              <a:gd name="T16" fmla="*/ 35 w 70"/>
              <a:gd name="T17" fmla="*/ 60 h 64"/>
              <a:gd name="T18" fmla="*/ 15 w 70"/>
              <a:gd name="T19" fmla="*/ 52 h 64"/>
              <a:gd name="T20" fmla="*/ 7 w 70"/>
              <a:gd name="T21" fmla="*/ 32 h 64"/>
              <a:gd name="T22" fmla="*/ 15 w 70"/>
              <a:gd name="T23" fmla="*/ 13 h 64"/>
              <a:gd name="T24" fmla="*/ 35 w 70"/>
              <a:gd name="T25" fmla="*/ 5 h 64"/>
              <a:gd name="T26" fmla="*/ 54 w 70"/>
              <a:gd name="T27" fmla="*/ 13 h 64"/>
              <a:gd name="T28" fmla="*/ 62 w 70"/>
              <a:gd name="T29" fmla="*/ 32 h 64"/>
              <a:gd name="T30" fmla="*/ 54 w 70"/>
              <a:gd name="T31" fmla="*/ 5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0" h="64">
                <a:moveTo>
                  <a:pt x="35" y="0"/>
                </a:moveTo>
                <a:cubicBezTo>
                  <a:pt x="26" y="0"/>
                  <a:pt x="18" y="4"/>
                  <a:pt x="12" y="10"/>
                </a:cubicBezTo>
                <a:cubicBezTo>
                  <a:pt x="0" y="22"/>
                  <a:pt x="0" y="42"/>
                  <a:pt x="12" y="55"/>
                </a:cubicBezTo>
                <a:cubicBezTo>
                  <a:pt x="18" y="61"/>
                  <a:pt x="26" y="64"/>
                  <a:pt x="35" y="64"/>
                </a:cubicBezTo>
                <a:cubicBezTo>
                  <a:pt x="43" y="64"/>
                  <a:pt x="51" y="61"/>
                  <a:pt x="57" y="55"/>
                </a:cubicBezTo>
                <a:cubicBezTo>
                  <a:pt x="70" y="42"/>
                  <a:pt x="70" y="22"/>
                  <a:pt x="57" y="10"/>
                </a:cubicBezTo>
                <a:cubicBezTo>
                  <a:pt x="51" y="4"/>
                  <a:pt x="43" y="0"/>
                  <a:pt x="35" y="0"/>
                </a:cubicBezTo>
                <a:close/>
                <a:moveTo>
                  <a:pt x="54" y="52"/>
                </a:moveTo>
                <a:cubicBezTo>
                  <a:pt x="49" y="57"/>
                  <a:pt x="42" y="60"/>
                  <a:pt x="35" y="60"/>
                </a:cubicBezTo>
                <a:cubicBezTo>
                  <a:pt x="27" y="60"/>
                  <a:pt x="21" y="57"/>
                  <a:pt x="15" y="52"/>
                </a:cubicBezTo>
                <a:cubicBezTo>
                  <a:pt x="10" y="46"/>
                  <a:pt x="7" y="40"/>
                  <a:pt x="7" y="32"/>
                </a:cubicBezTo>
                <a:cubicBezTo>
                  <a:pt x="7" y="25"/>
                  <a:pt x="10" y="18"/>
                  <a:pt x="15" y="13"/>
                </a:cubicBezTo>
                <a:cubicBezTo>
                  <a:pt x="21" y="8"/>
                  <a:pt x="27" y="5"/>
                  <a:pt x="35" y="5"/>
                </a:cubicBezTo>
                <a:cubicBezTo>
                  <a:pt x="42" y="5"/>
                  <a:pt x="49" y="8"/>
                  <a:pt x="54" y="13"/>
                </a:cubicBezTo>
                <a:cubicBezTo>
                  <a:pt x="59" y="18"/>
                  <a:pt x="62" y="25"/>
                  <a:pt x="62" y="32"/>
                </a:cubicBezTo>
                <a:cubicBezTo>
                  <a:pt x="62" y="40"/>
                  <a:pt x="59" y="46"/>
                  <a:pt x="54" y="52"/>
                </a:cubicBezTo>
                <a:close/>
              </a:path>
            </a:pathLst>
          </a:custGeom>
          <a:solidFill>
            <a:srgbClr val="505A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6" name="Freeform 25">
            <a:extLst>
              <a:ext uri="{FF2B5EF4-FFF2-40B4-BE49-F238E27FC236}">
                <a16:creationId xmlns:a16="http://schemas.microsoft.com/office/drawing/2014/main" id="{504A6D8A-6ED3-4395-94AF-0674A6754DE3}"/>
              </a:ext>
            </a:extLst>
          </p:cNvPr>
          <p:cNvSpPr>
            <a:spLocks noEditPoints="1"/>
          </p:cNvSpPr>
          <p:nvPr/>
        </p:nvSpPr>
        <p:spPr bwMode="auto">
          <a:xfrm>
            <a:off x="7420217" y="3757987"/>
            <a:ext cx="130969" cy="119856"/>
          </a:xfrm>
          <a:custGeom>
            <a:avLst/>
            <a:gdLst>
              <a:gd name="T0" fmla="*/ 35 w 70"/>
              <a:gd name="T1" fmla="*/ 0 h 64"/>
              <a:gd name="T2" fmla="*/ 12 w 70"/>
              <a:gd name="T3" fmla="*/ 10 h 64"/>
              <a:gd name="T4" fmla="*/ 12 w 70"/>
              <a:gd name="T5" fmla="*/ 55 h 64"/>
              <a:gd name="T6" fmla="*/ 35 w 70"/>
              <a:gd name="T7" fmla="*/ 64 h 64"/>
              <a:gd name="T8" fmla="*/ 57 w 70"/>
              <a:gd name="T9" fmla="*/ 55 h 64"/>
              <a:gd name="T10" fmla="*/ 57 w 70"/>
              <a:gd name="T11" fmla="*/ 10 h 64"/>
              <a:gd name="T12" fmla="*/ 35 w 70"/>
              <a:gd name="T13" fmla="*/ 0 h 64"/>
              <a:gd name="T14" fmla="*/ 54 w 70"/>
              <a:gd name="T15" fmla="*/ 52 h 64"/>
              <a:gd name="T16" fmla="*/ 35 w 70"/>
              <a:gd name="T17" fmla="*/ 60 h 64"/>
              <a:gd name="T18" fmla="*/ 15 w 70"/>
              <a:gd name="T19" fmla="*/ 52 h 64"/>
              <a:gd name="T20" fmla="*/ 7 w 70"/>
              <a:gd name="T21" fmla="*/ 32 h 64"/>
              <a:gd name="T22" fmla="*/ 15 w 70"/>
              <a:gd name="T23" fmla="*/ 13 h 64"/>
              <a:gd name="T24" fmla="*/ 35 w 70"/>
              <a:gd name="T25" fmla="*/ 5 h 64"/>
              <a:gd name="T26" fmla="*/ 54 w 70"/>
              <a:gd name="T27" fmla="*/ 13 h 64"/>
              <a:gd name="T28" fmla="*/ 62 w 70"/>
              <a:gd name="T29" fmla="*/ 32 h 64"/>
              <a:gd name="T30" fmla="*/ 54 w 70"/>
              <a:gd name="T31" fmla="*/ 5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0" h="64">
                <a:moveTo>
                  <a:pt x="35" y="0"/>
                </a:moveTo>
                <a:cubicBezTo>
                  <a:pt x="26" y="0"/>
                  <a:pt x="18" y="4"/>
                  <a:pt x="12" y="10"/>
                </a:cubicBezTo>
                <a:cubicBezTo>
                  <a:pt x="0" y="22"/>
                  <a:pt x="0" y="42"/>
                  <a:pt x="12" y="55"/>
                </a:cubicBezTo>
                <a:cubicBezTo>
                  <a:pt x="18" y="61"/>
                  <a:pt x="26" y="64"/>
                  <a:pt x="35" y="64"/>
                </a:cubicBezTo>
                <a:cubicBezTo>
                  <a:pt x="43" y="64"/>
                  <a:pt x="51" y="61"/>
                  <a:pt x="57" y="55"/>
                </a:cubicBezTo>
                <a:cubicBezTo>
                  <a:pt x="70" y="42"/>
                  <a:pt x="70" y="22"/>
                  <a:pt x="57" y="10"/>
                </a:cubicBezTo>
                <a:cubicBezTo>
                  <a:pt x="51" y="4"/>
                  <a:pt x="43" y="0"/>
                  <a:pt x="35" y="0"/>
                </a:cubicBezTo>
                <a:close/>
                <a:moveTo>
                  <a:pt x="54" y="52"/>
                </a:moveTo>
                <a:cubicBezTo>
                  <a:pt x="49" y="57"/>
                  <a:pt x="42" y="60"/>
                  <a:pt x="35" y="60"/>
                </a:cubicBezTo>
                <a:cubicBezTo>
                  <a:pt x="27" y="60"/>
                  <a:pt x="21" y="57"/>
                  <a:pt x="15" y="52"/>
                </a:cubicBezTo>
                <a:cubicBezTo>
                  <a:pt x="10" y="46"/>
                  <a:pt x="7" y="40"/>
                  <a:pt x="7" y="32"/>
                </a:cubicBezTo>
                <a:cubicBezTo>
                  <a:pt x="7" y="25"/>
                  <a:pt x="10" y="18"/>
                  <a:pt x="15" y="13"/>
                </a:cubicBezTo>
                <a:cubicBezTo>
                  <a:pt x="21" y="8"/>
                  <a:pt x="27" y="5"/>
                  <a:pt x="35" y="5"/>
                </a:cubicBezTo>
                <a:cubicBezTo>
                  <a:pt x="42" y="5"/>
                  <a:pt x="49" y="8"/>
                  <a:pt x="54" y="13"/>
                </a:cubicBezTo>
                <a:cubicBezTo>
                  <a:pt x="59" y="18"/>
                  <a:pt x="62" y="25"/>
                  <a:pt x="62" y="32"/>
                </a:cubicBezTo>
                <a:cubicBezTo>
                  <a:pt x="62" y="40"/>
                  <a:pt x="59" y="46"/>
                  <a:pt x="54" y="52"/>
                </a:cubicBezTo>
                <a:close/>
              </a:path>
            </a:pathLst>
          </a:custGeom>
          <a:solidFill>
            <a:srgbClr val="505A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Tree>
    <p:extLst>
      <p:ext uri="{BB962C8B-B14F-4D97-AF65-F5344CB8AC3E}">
        <p14:creationId xmlns:p14="http://schemas.microsoft.com/office/powerpoint/2010/main" val="1332596129"/>
      </p:ext>
    </p:extLst>
  </p:cSld>
  <p:clrMapOvr>
    <a:masterClrMapping/>
  </p:clrMapOvr>
  <mc:AlternateContent xmlns:mc="http://schemas.openxmlformats.org/markup-compatibility/2006" xmlns:p14="http://schemas.microsoft.com/office/powerpoint/2010/main">
    <mc:Choice Requires="p14">
      <p:transition spd="med" p14:dur="700" advTm="15680">
        <p:fade/>
      </p:transition>
    </mc:Choice>
    <mc:Fallback xmlns="">
      <p:transition spd="med" advTm="1568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1 </a:t>
            </a:r>
            <a:r>
              <a:rPr lang="zh-CN" altLang="en-US" dirty="0"/>
              <a:t>大数据挖掘算法概述</a:t>
            </a:r>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1.4  </a:t>
            </a:r>
            <a:r>
              <a:rPr lang="zh-CN" altLang="en-US" dirty="0"/>
              <a:t>数据挖掘工具</a:t>
            </a:r>
          </a:p>
        </p:txBody>
      </p:sp>
      <p:sp>
        <p:nvSpPr>
          <p:cNvPr id="4" name="矩形 3">
            <a:extLst>
              <a:ext uri="{FF2B5EF4-FFF2-40B4-BE49-F238E27FC236}">
                <a16:creationId xmlns:a16="http://schemas.microsoft.com/office/drawing/2014/main" id="{731603C1-89CC-4BF4-9479-F4BFCC25D9D3}"/>
              </a:ext>
            </a:extLst>
          </p:cNvPr>
          <p:cNvSpPr/>
          <p:nvPr/>
        </p:nvSpPr>
        <p:spPr>
          <a:xfrm>
            <a:off x="1241077" y="1788163"/>
            <a:ext cx="1332416" cy="461665"/>
          </a:xfrm>
          <a:prstGeom prst="rect">
            <a:avLst/>
          </a:prstGeom>
        </p:spPr>
        <p:txBody>
          <a:bodyPr wrap="none">
            <a:spAutoFit/>
          </a:bodyPr>
          <a:lstStyle/>
          <a:p>
            <a:pPr marL="285750" indent="-285750">
              <a:buFont typeface="Wingdings" panose="05000000000000000000" pitchFamily="2" charset="2"/>
              <a:buChar char="n"/>
            </a:pPr>
            <a:r>
              <a:rPr lang="en-US" altLang="zh-CN" sz="2400" dirty="0"/>
              <a:t>Weka</a:t>
            </a:r>
            <a:endParaRPr lang="zh-CN" altLang="en-US" sz="2400" dirty="0"/>
          </a:p>
        </p:txBody>
      </p:sp>
      <p:sp>
        <p:nvSpPr>
          <p:cNvPr id="6" name="矩形 5">
            <a:extLst>
              <a:ext uri="{FF2B5EF4-FFF2-40B4-BE49-F238E27FC236}">
                <a16:creationId xmlns:a16="http://schemas.microsoft.com/office/drawing/2014/main" id="{59975D02-2F6B-4145-A0D1-86B0737DBA31}"/>
              </a:ext>
            </a:extLst>
          </p:cNvPr>
          <p:cNvSpPr/>
          <p:nvPr/>
        </p:nvSpPr>
        <p:spPr>
          <a:xfrm>
            <a:off x="1764070" y="2277327"/>
            <a:ext cx="8848009" cy="584775"/>
          </a:xfrm>
          <a:prstGeom prst="rect">
            <a:avLst/>
          </a:prstGeom>
        </p:spPr>
        <p:txBody>
          <a:bodyPr wrap="square">
            <a:spAutoFit/>
          </a:bodyPr>
          <a:lstStyle/>
          <a:p>
            <a:pPr marL="285750" indent="-285750">
              <a:buFont typeface="Wingdings" panose="05000000000000000000" pitchFamily="2" charset="2"/>
              <a:buChar char="p"/>
            </a:pPr>
            <a:r>
              <a:rPr lang="zh-CN" altLang="zh-CN" sz="1600" dirty="0"/>
              <a:t>公开的数据挖掘工作平台，集成大量能承担数据挖掘任务的机器学习算法，包括对数据进行预处理、分类、回归、聚类、</a:t>
            </a:r>
            <a:r>
              <a:rPr lang="zh-CN" altLang="en-US" sz="1600" dirty="0"/>
              <a:t>关联规则</a:t>
            </a:r>
            <a:r>
              <a:rPr lang="zh-CN" altLang="zh-CN" sz="1600" dirty="0"/>
              <a:t>，以及交互式界面上的可视化</a:t>
            </a:r>
            <a:endParaRPr lang="zh-CN" altLang="en-US" sz="1600" dirty="0"/>
          </a:p>
        </p:txBody>
      </p:sp>
      <p:sp>
        <p:nvSpPr>
          <p:cNvPr id="7" name="矩形 6">
            <a:extLst>
              <a:ext uri="{FF2B5EF4-FFF2-40B4-BE49-F238E27FC236}">
                <a16:creationId xmlns:a16="http://schemas.microsoft.com/office/drawing/2014/main" id="{315C7AD7-AD3C-49D4-85C5-CE9AF14F9D71}"/>
              </a:ext>
            </a:extLst>
          </p:cNvPr>
          <p:cNvSpPr/>
          <p:nvPr/>
        </p:nvSpPr>
        <p:spPr>
          <a:xfrm>
            <a:off x="1241077" y="2819265"/>
            <a:ext cx="1117614" cy="461665"/>
          </a:xfrm>
          <a:prstGeom prst="rect">
            <a:avLst/>
          </a:prstGeom>
        </p:spPr>
        <p:txBody>
          <a:bodyPr wrap="none">
            <a:spAutoFit/>
          </a:bodyPr>
          <a:lstStyle/>
          <a:p>
            <a:pPr marL="285750" indent="-285750">
              <a:buFont typeface="Wingdings" panose="05000000000000000000" pitchFamily="2" charset="2"/>
              <a:buChar char="n"/>
            </a:pPr>
            <a:r>
              <a:rPr lang="en-US" altLang="zh-CN" sz="2400" dirty="0"/>
              <a:t>SPSS</a:t>
            </a:r>
            <a:endParaRPr lang="zh-CN" altLang="en-US" sz="2400" dirty="0"/>
          </a:p>
        </p:txBody>
      </p:sp>
      <p:sp>
        <p:nvSpPr>
          <p:cNvPr id="8" name="矩形 7">
            <a:extLst>
              <a:ext uri="{FF2B5EF4-FFF2-40B4-BE49-F238E27FC236}">
                <a16:creationId xmlns:a16="http://schemas.microsoft.com/office/drawing/2014/main" id="{21BCD930-321A-47ED-95A8-5381CA07AA32}"/>
              </a:ext>
            </a:extLst>
          </p:cNvPr>
          <p:cNvSpPr/>
          <p:nvPr/>
        </p:nvSpPr>
        <p:spPr>
          <a:xfrm>
            <a:off x="1761352" y="3429000"/>
            <a:ext cx="8850842" cy="584775"/>
          </a:xfrm>
          <a:prstGeom prst="rect">
            <a:avLst/>
          </a:prstGeom>
        </p:spPr>
        <p:txBody>
          <a:bodyPr wrap="square">
            <a:spAutoFit/>
          </a:bodyPr>
          <a:lstStyle/>
          <a:p>
            <a:pPr marL="285750" indent="-285750">
              <a:buFont typeface="Wingdings" panose="05000000000000000000" pitchFamily="2" charset="2"/>
              <a:buChar char="p"/>
            </a:pPr>
            <a:r>
              <a:rPr lang="en-US" altLang="zh-CN" sz="1600" dirty="0"/>
              <a:t>SPSS</a:t>
            </a:r>
            <a:r>
              <a:rPr lang="zh-CN" altLang="zh-CN" sz="1600" dirty="0"/>
              <a:t>采用类似</a:t>
            </a:r>
            <a:r>
              <a:rPr lang="en-US" altLang="zh-CN" sz="1600" dirty="0"/>
              <a:t>Excel</a:t>
            </a:r>
            <a:r>
              <a:rPr lang="zh-CN" altLang="zh-CN" sz="1600" dirty="0"/>
              <a:t>表格的方式输入与管理数据，</a:t>
            </a:r>
            <a:r>
              <a:rPr lang="zh-CN" altLang="en-US" sz="1600" dirty="0"/>
              <a:t>数据接口</a:t>
            </a:r>
            <a:r>
              <a:rPr lang="zh-CN" altLang="zh-CN" sz="1600" dirty="0"/>
              <a:t>较为通用，能方便地从其他数据库中读入数据。突出的特点是操作界面友好，且输出结果美观</a:t>
            </a:r>
            <a:endParaRPr lang="zh-CN" altLang="en-US" sz="1600" dirty="0"/>
          </a:p>
        </p:txBody>
      </p:sp>
      <p:sp>
        <p:nvSpPr>
          <p:cNvPr id="9" name="矩形 8">
            <a:extLst>
              <a:ext uri="{FF2B5EF4-FFF2-40B4-BE49-F238E27FC236}">
                <a16:creationId xmlns:a16="http://schemas.microsoft.com/office/drawing/2014/main" id="{FEC6D771-2F1B-4446-B9C4-27896BD9F64D}"/>
              </a:ext>
            </a:extLst>
          </p:cNvPr>
          <p:cNvSpPr/>
          <p:nvPr/>
        </p:nvSpPr>
        <p:spPr>
          <a:xfrm>
            <a:off x="1243794" y="3969152"/>
            <a:ext cx="2214068" cy="461665"/>
          </a:xfrm>
          <a:prstGeom prst="rect">
            <a:avLst/>
          </a:prstGeom>
        </p:spPr>
        <p:txBody>
          <a:bodyPr wrap="none">
            <a:spAutoFit/>
          </a:bodyPr>
          <a:lstStyle/>
          <a:p>
            <a:pPr marL="285750" indent="-285750">
              <a:buFont typeface="Wingdings" panose="05000000000000000000" pitchFamily="2" charset="2"/>
              <a:buChar char="n"/>
            </a:pPr>
            <a:r>
              <a:rPr lang="en-US" altLang="zh-CN" sz="2400" dirty="0"/>
              <a:t>Clementine</a:t>
            </a:r>
            <a:endParaRPr lang="zh-CN" altLang="en-US" sz="2400" dirty="0"/>
          </a:p>
        </p:txBody>
      </p:sp>
      <p:sp>
        <p:nvSpPr>
          <p:cNvPr id="10" name="矩形 9">
            <a:extLst>
              <a:ext uri="{FF2B5EF4-FFF2-40B4-BE49-F238E27FC236}">
                <a16:creationId xmlns:a16="http://schemas.microsoft.com/office/drawing/2014/main" id="{1D607856-717E-4B2C-BE23-29D4D7317314}"/>
              </a:ext>
            </a:extLst>
          </p:cNvPr>
          <p:cNvSpPr/>
          <p:nvPr/>
        </p:nvSpPr>
        <p:spPr>
          <a:xfrm>
            <a:off x="1766786" y="4539590"/>
            <a:ext cx="8850842" cy="584775"/>
          </a:xfrm>
          <a:prstGeom prst="rect">
            <a:avLst/>
          </a:prstGeom>
        </p:spPr>
        <p:txBody>
          <a:bodyPr wrap="square">
            <a:spAutoFit/>
          </a:bodyPr>
          <a:lstStyle/>
          <a:p>
            <a:pPr marL="285750" indent="-285750">
              <a:buFont typeface="Wingdings" panose="05000000000000000000" pitchFamily="2" charset="2"/>
              <a:buChar char="p"/>
            </a:pPr>
            <a:r>
              <a:rPr lang="en-US" altLang="zh-CN" sz="1600" dirty="0"/>
              <a:t> Clementine</a:t>
            </a:r>
            <a:r>
              <a:rPr lang="zh-CN" altLang="zh-CN" sz="1600" dirty="0"/>
              <a:t>提供出色、广泛的</a:t>
            </a:r>
            <a:r>
              <a:rPr lang="zh-CN" altLang="en-US" sz="1600" dirty="0"/>
              <a:t>数据挖掘技术，</a:t>
            </a:r>
            <a:r>
              <a:rPr lang="zh-CN" altLang="zh-CN" sz="1600" dirty="0"/>
              <a:t>确保用恰当的分析技术来处理相应的商业问题，以应对随时出现的问题</a:t>
            </a:r>
            <a:endParaRPr lang="zh-CN" altLang="en-US" sz="1600" dirty="0"/>
          </a:p>
        </p:txBody>
      </p:sp>
      <p:sp>
        <p:nvSpPr>
          <p:cNvPr id="11" name="矩形 10">
            <a:extLst>
              <a:ext uri="{FF2B5EF4-FFF2-40B4-BE49-F238E27FC236}">
                <a16:creationId xmlns:a16="http://schemas.microsoft.com/office/drawing/2014/main" id="{3AD584D4-B194-40BB-8B8E-DA2A6E9F6C7C}"/>
              </a:ext>
            </a:extLst>
          </p:cNvPr>
          <p:cNvSpPr/>
          <p:nvPr/>
        </p:nvSpPr>
        <p:spPr>
          <a:xfrm>
            <a:off x="1246513" y="5089458"/>
            <a:ext cx="2177199" cy="461665"/>
          </a:xfrm>
          <a:prstGeom prst="rect">
            <a:avLst/>
          </a:prstGeom>
        </p:spPr>
        <p:txBody>
          <a:bodyPr wrap="none">
            <a:spAutoFit/>
          </a:bodyPr>
          <a:lstStyle/>
          <a:p>
            <a:pPr marL="285750" indent="-285750">
              <a:buFont typeface="Wingdings" panose="05000000000000000000" pitchFamily="2" charset="2"/>
              <a:buChar char="n"/>
            </a:pPr>
            <a:r>
              <a:rPr lang="en-US" altLang="zh-CN" sz="2400" dirty="0"/>
              <a:t>RapidMine</a:t>
            </a:r>
            <a:r>
              <a:rPr lang="en-US" altLang="zh-CN" sz="2400" dirty="0">
                <a:solidFill>
                  <a:schemeClr val="bg1"/>
                </a:solidFill>
              </a:rPr>
              <a:t>r</a:t>
            </a:r>
            <a:endParaRPr lang="zh-CN" altLang="en-US" sz="2400" dirty="0"/>
          </a:p>
        </p:txBody>
      </p:sp>
      <p:sp>
        <p:nvSpPr>
          <p:cNvPr id="12" name="矩形 11">
            <a:extLst>
              <a:ext uri="{FF2B5EF4-FFF2-40B4-BE49-F238E27FC236}">
                <a16:creationId xmlns:a16="http://schemas.microsoft.com/office/drawing/2014/main" id="{C2F6D635-110E-42DC-B3A0-B606D400EE5F}"/>
              </a:ext>
            </a:extLst>
          </p:cNvPr>
          <p:cNvSpPr/>
          <p:nvPr/>
        </p:nvSpPr>
        <p:spPr>
          <a:xfrm>
            <a:off x="1766786" y="5650181"/>
            <a:ext cx="8845177" cy="584775"/>
          </a:xfrm>
          <a:prstGeom prst="rect">
            <a:avLst/>
          </a:prstGeom>
        </p:spPr>
        <p:txBody>
          <a:bodyPr wrap="square">
            <a:spAutoFit/>
          </a:bodyPr>
          <a:lstStyle/>
          <a:p>
            <a:pPr marL="285750" indent="-285750">
              <a:buFont typeface="Wingdings" panose="05000000000000000000" pitchFamily="2" charset="2"/>
              <a:buChar char="p"/>
            </a:pPr>
            <a:r>
              <a:rPr lang="en-US" altLang="zh-CN" sz="1600" dirty="0"/>
              <a:t>RapidMiner</a:t>
            </a:r>
            <a:r>
              <a:rPr lang="zh-CN" altLang="zh-CN" sz="1600" dirty="0"/>
              <a:t>并不支持分析流程图方式，当包含的运算符比较多时就不容易查看；具有丰富的数据挖掘分析和算法功能，常用于解决各种商业关键问题</a:t>
            </a:r>
            <a:endParaRPr lang="zh-CN" altLang="en-US" sz="1600" dirty="0"/>
          </a:p>
        </p:txBody>
      </p:sp>
    </p:spTree>
    <p:extLst>
      <p:ext uri="{BB962C8B-B14F-4D97-AF65-F5344CB8AC3E}">
        <p14:creationId xmlns:p14="http://schemas.microsoft.com/office/powerpoint/2010/main" val="4242888948"/>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矩形 53">
            <a:extLst>
              <a:ext uri="{FF2B5EF4-FFF2-40B4-BE49-F238E27FC236}">
                <a16:creationId xmlns:a16="http://schemas.microsoft.com/office/drawing/2014/main" id="{B93A8A5E-4899-440D-A427-802C308CF599}"/>
              </a:ext>
            </a:extLst>
          </p:cNvPr>
          <p:cNvSpPr/>
          <p:nvPr/>
        </p:nvSpPr>
        <p:spPr>
          <a:xfrm>
            <a:off x="5217611" y="1998327"/>
            <a:ext cx="4806168" cy="758379"/>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2" name="矩形 1">
            <a:extLst>
              <a:ext uri="{FF2B5EF4-FFF2-40B4-BE49-F238E27FC236}">
                <a16:creationId xmlns:a16="http://schemas.microsoft.com/office/drawing/2014/main" id="{293D37E1-B80D-4C79-9251-9709B1F9D688}"/>
              </a:ext>
            </a:extLst>
          </p:cNvPr>
          <p:cNvSpPr/>
          <p:nvPr/>
        </p:nvSpPr>
        <p:spPr>
          <a:xfrm>
            <a:off x="5217611" y="704379"/>
            <a:ext cx="4806168" cy="75837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pic>
        <p:nvPicPr>
          <p:cNvPr id="169" name="Picture 168">
            <a:extLst>
              <a:ext uri="{FF2B5EF4-FFF2-40B4-BE49-F238E27FC236}">
                <a16:creationId xmlns:a16="http://schemas.microsoft.com/office/drawing/2014/main" id="{4763C2F9-4D1E-DD47-88DD-27EF2F3B401B}"/>
              </a:ext>
            </a:extLst>
          </p:cNvPr>
          <p:cNvPicPr>
            <a:picLocks noChangeAspect="1"/>
          </p:cNvPicPr>
          <p:nvPr/>
        </p:nvPicPr>
        <p:blipFill>
          <a:blip r:embed="rId3">
            <a:alphaModFix amt="4000"/>
          </a:blip>
          <a:stretch>
            <a:fillRect/>
          </a:stretch>
        </p:blipFill>
        <p:spPr>
          <a:xfrm>
            <a:off x="6196354" y="-90250"/>
            <a:ext cx="7166113" cy="7166113"/>
          </a:xfrm>
          <a:prstGeom prst="rect">
            <a:avLst/>
          </a:prstGeom>
        </p:spPr>
      </p:pic>
      <p:pic>
        <p:nvPicPr>
          <p:cNvPr id="136" name="Picture 135">
            <a:extLst>
              <a:ext uri="{FF2B5EF4-FFF2-40B4-BE49-F238E27FC236}">
                <a16:creationId xmlns:a16="http://schemas.microsoft.com/office/drawing/2014/main" id="{3A581A0D-B27A-FE4B-A8A0-6C178D952613}"/>
              </a:ext>
            </a:extLst>
          </p:cNvPr>
          <p:cNvPicPr>
            <a:picLocks noChangeAspect="1"/>
          </p:cNvPicPr>
          <p:nvPr/>
        </p:nvPicPr>
        <p:blipFill>
          <a:blip r:embed="rId4"/>
          <a:stretch>
            <a:fillRect/>
          </a:stretch>
        </p:blipFill>
        <p:spPr>
          <a:xfrm rot="5400000">
            <a:off x="-1152997" y="1166249"/>
            <a:ext cx="6858000" cy="4552006"/>
          </a:xfrm>
          <a:prstGeom prst="rect">
            <a:avLst/>
          </a:prstGeom>
        </p:spPr>
      </p:pic>
      <p:sp>
        <p:nvSpPr>
          <p:cNvPr id="137" name="Rectangle 136">
            <a:extLst>
              <a:ext uri="{FF2B5EF4-FFF2-40B4-BE49-F238E27FC236}">
                <a16:creationId xmlns:a16="http://schemas.microsoft.com/office/drawing/2014/main" id="{CDB635FF-9C5C-644A-9379-54D85510A65B}"/>
              </a:ext>
            </a:extLst>
          </p:cNvPr>
          <p:cNvSpPr/>
          <p:nvPr/>
        </p:nvSpPr>
        <p:spPr>
          <a:xfrm>
            <a:off x="0" y="0"/>
            <a:ext cx="4552006" cy="6858000"/>
          </a:xfrm>
          <a:prstGeom prst="rect">
            <a:avLst/>
          </a:prstGeom>
          <a:solidFill>
            <a:srgbClr val="0064B8">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200" dirty="0">
              <a:latin typeface="微软雅黑" panose="020B0503020204020204" pitchFamily="34" charset="-122"/>
              <a:ea typeface="微软雅黑" panose="020B0503020204020204" pitchFamily="34" charset="-122"/>
            </a:endParaRPr>
          </a:p>
        </p:txBody>
      </p:sp>
      <p:sp>
        <p:nvSpPr>
          <p:cNvPr id="39" name="矩形 78">
            <a:extLst>
              <a:ext uri="{FF2B5EF4-FFF2-40B4-BE49-F238E27FC236}">
                <a16:creationId xmlns:a16="http://schemas.microsoft.com/office/drawing/2014/main" id="{6B5F2E2C-7103-44E9-AFAB-099236057DB5}"/>
              </a:ext>
            </a:extLst>
          </p:cNvPr>
          <p:cNvSpPr/>
          <p:nvPr/>
        </p:nvSpPr>
        <p:spPr>
          <a:xfrm>
            <a:off x="5332253" y="1067905"/>
            <a:ext cx="602729" cy="22084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srgbClr val="0064B8"/>
              </a:solidFill>
              <a:latin typeface="Arial" panose="020B0604020202020204" pitchFamily="34" charset="0"/>
              <a:cs typeface="Arial" panose="020B0604020202020204" pitchFamily="34" charset="0"/>
            </a:endParaRPr>
          </a:p>
        </p:txBody>
      </p:sp>
      <p:grpSp>
        <p:nvGrpSpPr>
          <p:cNvPr id="138" name="组合 37">
            <a:extLst>
              <a:ext uri="{FF2B5EF4-FFF2-40B4-BE49-F238E27FC236}">
                <a16:creationId xmlns:a16="http://schemas.microsoft.com/office/drawing/2014/main" id="{ED34188E-466F-2243-9384-C1E8DA43BC18}"/>
              </a:ext>
            </a:extLst>
          </p:cNvPr>
          <p:cNvGrpSpPr/>
          <p:nvPr/>
        </p:nvGrpSpPr>
        <p:grpSpPr>
          <a:xfrm>
            <a:off x="5182825" y="705578"/>
            <a:ext cx="4674974" cy="755979"/>
            <a:chOff x="4951741" y="2055021"/>
            <a:chExt cx="2896302" cy="799005"/>
          </a:xfrm>
        </p:grpSpPr>
        <p:sp>
          <p:nvSpPr>
            <p:cNvPr id="38" name="文本框 21">
              <a:extLst>
                <a:ext uri="{FF2B5EF4-FFF2-40B4-BE49-F238E27FC236}">
                  <a16:creationId xmlns:a16="http://schemas.microsoft.com/office/drawing/2014/main" id="{09BF7CF4-C99C-402E-A22C-C003E6B2C3A1}"/>
                </a:ext>
              </a:extLst>
            </p:cNvPr>
            <p:cNvSpPr txBox="1"/>
            <p:nvPr/>
          </p:nvSpPr>
          <p:spPr>
            <a:xfrm>
              <a:off x="4951741" y="2158184"/>
              <a:ext cx="587123" cy="553998"/>
            </a:xfrm>
            <a:prstGeom prst="rect">
              <a:avLst/>
            </a:prstGeom>
            <a:noFill/>
            <a:ln>
              <a:noFill/>
            </a:ln>
          </p:spPr>
          <p:txBody>
            <a:bodyPr wrap="square" lIns="0" tIns="0" rIns="0" bIns="0" rtlCol="0" anchor="ctr" anchorCtr="0">
              <a:spAutoFit/>
            </a:bodyPr>
            <a:lstStyle/>
            <a:p>
              <a:pPr algn="ctr"/>
              <a:r>
                <a:rPr lang="en-US" altLang="zh-CN" sz="3600" dirty="0">
                  <a:solidFill>
                    <a:srgbClr val="0064B8"/>
                  </a:solidFill>
                  <a:latin typeface="Arial" panose="020B0604020202020204" pitchFamily="34" charset="0"/>
                  <a:cs typeface="Arial" panose="020B0604020202020204" pitchFamily="34" charset="0"/>
                </a:rPr>
                <a:t>01</a:t>
              </a:r>
              <a:endParaRPr lang="zh-CN" altLang="en-US" sz="3600" dirty="0">
                <a:solidFill>
                  <a:srgbClr val="0064B8"/>
                </a:solidFill>
                <a:latin typeface="Arial" panose="020B0604020202020204" pitchFamily="34" charset="0"/>
                <a:cs typeface="Arial" panose="020B0604020202020204" pitchFamily="34" charset="0"/>
              </a:endParaRPr>
            </a:p>
          </p:txBody>
        </p:sp>
        <p:grpSp>
          <p:nvGrpSpPr>
            <p:cNvPr id="140" name="组合 35">
              <a:extLst>
                <a:ext uri="{FF2B5EF4-FFF2-40B4-BE49-F238E27FC236}">
                  <a16:creationId xmlns:a16="http://schemas.microsoft.com/office/drawing/2014/main" id="{E3D1335F-CED4-064C-9FDE-7824804A357D}"/>
                </a:ext>
              </a:extLst>
            </p:cNvPr>
            <p:cNvGrpSpPr/>
            <p:nvPr/>
          </p:nvGrpSpPr>
          <p:grpSpPr>
            <a:xfrm>
              <a:off x="5485480" y="2055021"/>
              <a:ext cx="2362563" cy="799005"/>
              <a:chOff x="5609305" y="2026446"/>
              <a:chExt cx="2362563" cy="799005"/>
            </a:xfrm>
          </p:grpSpPr>
          <p:sp>
            <p:nvSpPr>
              <p:cNvPr id="141" name="文本框 30">
                <a:extLst>
                  <a:ext uri="{FF2B5EF4-FFF2-40B4-BE49-F238E27FC236}">
                    <a16:creationId xmlns:a16="http://schemas.microsoft.com/office/drawing/2014/main" id="{0A930687-34BB-914D-A22D-E4B6ACFF37EA}"/>
                  </a:ext>
                </a:extLst>
              </p:cNvPr>
              <p:cNvSpPr txBox="1"/>
              <p:nvPr/>
            </p:nvSpPr>
            <p:spPr>
              <a:xfrm>
                <a:off x="5609305" y="2026446"/>
                <a:ext cx="2362563" cy="487940"/>
              </a:xfrm>
              <a:prstGeom prst="rect">
                <a:avLst/>
              </a:prstGeom>
              <a:noFill/>
            </p:spPr>
            <p:txBody>
              <a:bodyPr wrap="square" rtlCol="0">
                <a:spAutoFit/>
              </a:bodyPr>
              <a:lstStyle/>
              <a:p>
                <a:r>
                  <a:rPr lang="zh-CN" altLang="en-US" sz="2400" b="1" spc="50" dirty="0">
                    <a:solidFill>
                      <a:srgbClr val="0064B8"/>
                    </a:solidFill>
                    <a:latin typeface="Arial" panose="020B0604020202020204" pitchFamily="34" charset="0"/>
                    <a:cs typeface="Arial" panose="020B0604020202020204" pitchFamily="34" charset="0"/>
                  </a:rPr>
                  <a:t>大数据挖掘算法概述</a:t>
                </a:r>
              </a:p>
            </p:txBody>
          </p:sp>
          <p:sp>
            <p:nvSpPr>
              <p:cNvPr id="142" name="文本框 32">
                <a:extLst>
                  <a:ext uri="{FF2B5EF4-FFF2-40B4-BE49-F238E27FC236}">
                    <a16:creationId xmlns:a16="http://schemas.microsoft.com/office/drawing/2014/main" id="{2FC15116-49CD-7943-ACB1-058A8165F2C1}"/>
                  </a:ext>
                </a:extLst>
              </p:cNvPr>
              <p:cNvSpPr txBox="1"/>
              <p:nvPr/>
            </p:nvSpPr>
            <p:spPr>
              <a:xfrm>
                <a:off x="5618875" y="2467628"/>
                <a:ext cx="874139" cy="357823"/>
              </a:xfrm>
              <a:prstGeom prst="rect">
                <a:avLst/>
              </a:prstGeom>
              <a:noFill/>
            </p:spPr>
            <p:txBody>
              <a:bodyPr wrap="none" rtlCol="0">
                <a:spAutoFit/>
              </a:bodyPr>
              <a:lstStyle/>
              <a:p>
                <a:r>
                  <a:rPr lang="en-US" altLang="zh-CN" sz="1600" spc="100" dirty="0">
                    <a:solidFill>
                      <a:srgbClr val="0064B8"/>
                    </a:solidFill>
                    <a:latin typeface="Arial" panose="020B0604020202020204" pitchFamily="34" charset="0"/>
                    <a:cs typeface="Arial" panose="020B0604020202020204" pitchFamily="34" charset="0"/>
                  </a:rPr>
                  <a:t>Introduction</a:t>
                </a:r>
                <a:endParaRPr lang="zh-CN" altLang="en-US" sz="1600" spc="100" dirty="0">
                  <a:solidFill>
                    <a:srgbClr val="0064B8"/>
                  </a:solidFill>
                  <a:latin typeface="Arial" panose="020B0604020202020204" pitchFamily="34" charset="0"/>
                  <a:cs typeface="Arial" panose="020B0604020202020204" pitchFamily="34" charset="0"/>
                </a:endParaRPr>
              </a:p>
            </p:txBody>
          </p:sp>
        </p:grpSp>
      </p:grpSp>
      <p:sp>
        <p:nvSpPr>
          <p:cNvPr id="167" name="文本框 6">
            <a:extLst>
              <a:ext uri="{FF2B5EF4-FFF2-40B4-BE49-F238E27FC236}">
                <a16:creationId xmlns:a16="http://schemas.microsoft.com/office/drawing/2014/main" id="{A4211731-72DE-1D42-8016-88992C724C32}"/>
              </a:ext>
            </a:extLst>
          </p:cNvPr>
          <p:cNvSpPr txBox="1"/>
          <p:nvPr/>
        </p:nvSpPr>
        <p:spPr>
          <a:xfrm>
            <a:off x="1372933" y="3767264"/>
            <a:ext cx="1649811" cy="400110"/>
          </a:xfrm>
          <a:prstGeom prst="rect">
            <a:avLst/>
          </a:prstGeom>
          <a:noFill/>
        </p:spPr>
        <p:txBody>
          <a:bodyPr wrap="none" rtlCol="0">
            <a:spAutoFit/>
          </a:bodyPr>
          <a:lstStyle/>
          <a:p>
            <a:r>
              <a:rPr lang="en-US" altLang="zh-CN" sz="2000" spc="50" dirty="0">
                <a:solidFill>
                  <a:schemeClr val="bg1"/>
                </a:solidFill>
                <a:latin typeface="+mj-ea"/>
                <a:ea typeface="+mj-ea"/>
              </a:rPr>
              <a:t>CONTENTS</a:t>
            </a:r>
            <a:endParaRPr lang="zh-CN" altLang="en-US" sz="2000" spc="50" dirty="0">
              <a:solidFill>
                <a:schemeClr val="bg1"/>
              </a:solidFill>
              <a:latin typeface="+mj-ea"/>
              <a:ea typeface="+mj-ea"/>
            </a:endParaRPr>
          </a:p>
        </p:txBody>
      </p:sp>
      <p:sp>
        <p:nvSpPr>
          <p:cNvPr id="55" name="矩形 78">
            <a:extLst>
              <a:ext uri="{FF2B5EF4-FFF2-40B4-BE49-F238E27FC236}">
                <a16:creationId xmlns:a16="http://schemas.microsoft.com/office/drawing/2014/main" id="{F49BD8C0-ADD3-4887-B68F-B74250C71B0B}"/>
              </a:ext>
            </a:extLst>
          </p:cNvPr>
          <p:cNvSpPr/>
          <p:nvPr/>
        </p:nvSpPr>
        <p:spPr>
          <a:xfrm>
            <a:off x="5355303" y="2361853"/>
            <a:ext cx="602729" cy="22084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srgbClr val="0064B8"/>
              </a:solidFill>
              <a:latin typeface="Arial" panose="020B0604020202020204" pitchFamily="34" charset="0"/>
              <a:cs typeface="Arial" panose="020B0604020202020204" pitchFamily="34" charset="0"/>
            </a:endParaRPr>
          </a:p>
        </p:txBody>
      </p:sp>
      <p:grpSp>
        <p:nvGrpSpPr>
          <p:cNvPr id="56" name="组合 37">
            <a:extLst>
              <a:ext uri="{FF2B5EF4-FFF2-40B4-BE49-F238E27FC236}">
                <a16:creationId xmlns:a16="http://schemas.microsoft.com/office/drawing/2014/main" id="{6C6832DE-9F3A-4C66-B465-B059C5BB12D2}"/>
              </a:ext>
            </a:extLst>
          </p:cNvPr>
          <p:cNvGrpSpPr/>
          <p:nvPr/>
        </p:nvGrpSpPr>
        <p:grpSpPr>
          <a:xfrm>
            <a:off x="5217611" y="2009206"/>
            <a:ext cx="4693042" cy="781709"/>
            <a:chOff x="4931740" y="2099038"/>
            <a:chExt cx="2907496" cy="826200"/>
          </a:xfrm>
        </p:grpSpPr>
        <p:sp>
          <p:nvSpPr>
            <p:cNvPr id="57" name="文本框 21">
              <a:extLst>
                <a:ext uri="{FF2B5EF4-FFF2-40B4-BE49-F238E27FC236}">
                  <a16:creationId xmlns:a16="http://schemas.microsoft.com/office/drawing/2014/main" id="{D506E361-31F8-4493-B11C-B56F18CE5358}"/>
                </a:ext>
              </a:extLst>
            </p:cNvPr>
            <p:cNvSpPr txBox="1"/>
            <p:nvPr/>
          </p:nvSpPr>
          <p:spPr>
            <a:xfrm>
              <a:off x="4931740" y="2157956"/>
              <a:ext cx="587123" cy="585528"/>
            </a:xfrm>
            <a:prstGeom prst="rect">
              <a:avLst/>
            </a:prstGeom>
            <a:noFill/>
            <a:ln>
              <a:noFill/>
            </a:ln>
          </p:spPr>
          <p:txBody>
            <a:bodyPr wrap="square" lIns="0" tIns="0" rIns="0" bIns="0" rtlCol="0" anchor="ctr" anchorCtr="0">
              <a:spAutoFit/>
            </a:bodyPr>
            <a:lstStyle/>
            <a:p>
              <a:pPr algn="ctr"/>
              <a:r>
                <a:rPr lang="en-US" altLang="zh-CN" sz="3600" dirty="0">
                  <a:solidFill>
                    <a:srgbClr val="0064B8"/>
                  </a:solidFill>
                  <a:latin typeface="Arial" panose="020B0604020202020204" pitchFamily="34" charset="0"/>
                  <a:cs typeface="Arial" panose="020B0604020202020204" pitchFamily="34" charset="0"/>
                </a:rPr>
                <a:t>02</a:t>
              </a:r>
              <a:endParaRPr lang="zh-CN" altLang="en-US" sz="3600" dirty="0">
                <a:solidFill>
                  <a:srgbClr val="0064B8"/>
                </a:solidFill>
                <a:latin typeface="Arial" panose="020B0604020202020204" pitchFamily="34" charset="0"/>
                <a:cs typeface="Arial" panose="020B0604020202020204" pitchFamily="34" charset="0"/>
              </a:endParaRPr>
            </a:p>
          </p:txBody>
        </p:sp>
        <p:grpSp>
          <p:nvGrpSpPr>
            <p:cNvPr id="58" name="组合 35">
              <a:extLst>
                <a:ext uri="{FF2B5EF4-FFF2-40B4-BE49-F238E27FC236}">
                  <a16:creationId xmlns:a16="http://schemas.microsoft.com/office/drawing/2014/main" id="{3236D78D-40E9-41BC-AA16-5309847F703A}"/>
                </a:ext>
              </a:extLst>
            </p:cNvPr>
            <p:cNvGrpSpPr/>
            <p:nvPr/>
          </p:nvGrpSpPr>
          <p:grpSpPr>
            <a:xfrm>
              <a:off x="5476673" y="2099038"/>
              <a:ext cx="2362563" cy="826200"/>
              <a:chOff x="5600498" y="2070463"/>
              <a:chExt cx="2362563" cy="826200"/>
            </a:xfrm>
          </p:grpSpPr>
          <p:sp>
            <p:nvSpPr>
              <p:cNvPr id="59" name="文本框 30">
                <a:extLst>
                  <a:ext uri="{FF2B5EF4-FFF2-40B4-BE49-F238E27FC236}">
                    <a16:creationId xmlns:a16="http://schemas.microsoft.com/office/drawing/2014/main" id="{4E0D9104-2DE8-4AEA-8F8E-9FBC59AAFBF3}"/>
                  </a:ext>
                </a:extLst>
              </p:cNvPr>
              <p:cNvSpPr txBox="1"/>
              <p:nvPr/>
            </p:nvSpPr>
            <p:spPr>
              <a:xfrm>
                <a:off x="5600498" y="2070463"/>
                <a:ext cx="2362563" cy="487940"/>
              </a:xfrm>
              <a:prstGeom prst="rect">
                <a:avLst/>
              </a:prstGeom>
              <a:noFill/>
            </p:spPr>
            <p:txBody>
              <a:bodyPr wrap="square" rtlCol="0">
                <a:spAutoFit/>
              </a:bodyPr>
              <a:lstStyle/>
              <a:p>
                <a:r>
                  <a:rPr lang="zh-CN" altLang="en-US" sz="2400" b="1" spc="50" dirty="0">
                    <a:solidFill>
                      <a:srgbClr val="0064B8"/>
                    </a:solidFill>
                    <a:latin typeface="Arial" panose="020B0604020202020204" pitchFamily="34" charset="0"/>
                    <a:cs typeface="Arial" panose="020B0604020202020204" pitchFamily="34" charset="0"/>
                  </a:rPr>
                  <a:t>分类算法</a:t>
                </a:r>
              </a:p>
            </p:txBody>
          </p:sp>
          <p:sp>
            <p:nvSpPr>
              <p:cNvPr id="60" name="文本框 32">
                <a:extLst>
                  <a:ext uri="{FF2B5EF4-FFF2-40B4-BE49-F238E27FC236}">
                    <a16:creationId xmlns:a16="http://schemas.microsoft.com/office/drawing/2014/main" id="{791FC3BA-6EAE-4876-9468-485D8A79026A}"/>
                  </a:ext>
                </a:extLst>
              </p:cNvPr>
              <p:cNvSpPr txBox="1"/>
              <p:nvPr/>
            </p:nvSpPr>
            <p:spPr>
              <a:xfrm>
                <a:off x="5606856" y="2538840"/>
                <a:ext cx="1325013" cy="357823"/>
              </a:xfrm>
              <a:prstGeom prst="rect">
                <a:avLst/>
              </a:prstGeom>
              <a:noFill/>
            </p:spPr>
            <p:txBody>
              <a:bodyPr wrap="none" rtlCol="0">
                <a:spAutoFit/>
              </a:bodyPr>
              <a:lstStyle/>
              <a:p>
                <a:r>
                  <a:rPr lang="en-US" altLang="zh-CN" sz="1600" spc="100" dirty="0">
                    <a:solidFill>
                      <a:srgbClr val="0064B8"/>
                    </a:solidFill>
                    <a:latin typeface="Arial" panose="020B0604020202020204" pitchFamily="34" charset="0"/>
                    <a:cs typeface="Arial" panose="020B0604020202020204" pitchFamily="34" charset="0"/>
                  </a:rPr>
                  <a:t>Sorting algorithms </a:t>
                </a:r>
                <a:endParaRPr lang="zh-CN" altLang="en-US" sz="1600" spc="100" dirty="0">
                  <a:solidFill>
                    <a:srgbClr val="0064B8"/>
                  </a:solidFill>
                  <a:latin typeface="Arial" panose="020B0604020202020204" pitchFamily="34" charset="0"/>
                  <a:cs typeface="Arial" panose="020B0604020202020204" pitchFamily="34" charset="0"/>
                </a:endParaRPr>
              </a:p>
            </p:txBody>
          </p:sp>
        </p:grpSp>
      </p:grpSp>
      <p:sp>
        <p:nvSpPr>
          <p:cNvPr id="36" name="文本框 7">
            <a:extLst>
              <a:ext uri="{FF2B5EF4-FFF2-40B4-BE49-F238E27FC236}">
                <a16:creationId xmlns:a16="http://schemas.microsoft.com/office/drawing/2014/main" id="{D12FCDAE-5F96-4602-9D1F-811595FF6072}"/>
              </a:ext>
            </a:extLst>
          </p:cNvPr>
          <p:cNvSpPr txBox="1"/>
          <p:nvPr/>
        </p:nvSpPr>
        <p:spPr>
          <a:xfrm>
            <a:off x="68584" y="2311946"/>
            <a:ext cx="4414837" cy="646331"/>
          </a:xfrm>
          <a:prstGeom prst="rect">
            <a:avLst/>
          </a:prstGeom>
          <a:noFill/>
        </p:spPr>
        <p:txBody>
          <a:bodyPr wrap="square" rtlCol="0">
            <a:spAutoFit/>
          </a:bodyPr>
          <a:lstStyle/>
          <a:p>
            <a:pPr algn="dist"/>
            <a:r>
              <a:rPr lang="zh-CN" altLang="en-US" sz="3600" b="1" spc="50" dirty="0">
                <a:solidFill>
                  <a:schemeClr val="bg1"/>
                </a:solidFill>
                <a:latin typeface="+mj-ea"/>
                <a:ea typeface="+mj-ea"/>
              </a:rPr>
              <a:t>大数据算法</a:t>
            </a:r>
          </a:p>
        </p:txBody>
      </p:sp>
      <p:sp>
        <p:nvSpPr>
          <p:cNvPr id="22" name="矩形 21">
            <a:extLst>
              <a:ext uri="{FF2B5EF4-FFF2-40B4-BE49-F238E27FC236}">
                <a16:creationId xmlns:a16="http://schemas.microsoft.com/office/drawing/2014/main" id="{74BBB0D6-BF3D-41BB-B9C5-1C7ACF983B62}"/>
              </a:ext>
            </a:extLst>
          </p:cNvPr>
          <p:cNvSpPr/>
          <p:nvPr/>
        </p:nvSpPr>
        <p:spPr>
          <a:xfrm>
            <a:off x="5217611" y="3329724"/>
            <a:ext cx="4806168" cy="75837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23" name="矩形 78">
            <a:extLst>
              <a:ext uri="{FF2B5EF4-FFF2-40B4-BE49-F238E27FC236}">
                <a16:creationId xmlns:a16="http://schemas.microsoft.com/office/drawing/2014/main" id="{2DB20024-86C4-45A8-83E5-60C842E95B10}"/>
              </a:ext>
            </a:extLst>
          </p:cNvPr>
          <p:cNvSpPr/>
          <p:nvPr/>
        </p:nvSpPr>
        <p:spPr>
          <a:xfrm>
            <a:off x="5355303" y="3693250"/>
            <a:ext cx="602729" cy="22084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srgbClr val="0064B8"/>
              </a:solidFill>
              <a:latin typeface="Arial" panose="020B0604020202020204" pitchFamily="34" charset="0"/>
              <a:cs typeface="Arial" panose="020B0604020202020204" pitchFamily="34" charset="0"/>
            </a:endParaRPr>
          </a:p>
        </p:txBody>
      </p:sp>
      <p:grpSp>
        <p:nvGrpSpPr>
          <p:cNvPr id="24" name="组合 37">
            <a:extLst>
              <a:ext uri="{FF2B5EF4-FFF2-40B4-BE49-F238E27FC236}">
                <a16:creationId xmlns:a16="http://schemas.microsoft.com/office/drawing/2014/main" id="{656CAC85-7B63-48E8-A0DC-7C7F8B74B0CE}"/>
              </a:ext>
            </a:extLst>
          </p:cNvPr>
          <p:cNvGrpSpPr/>
          <p:nvPr/>
        </p:nvGrpSpPr>
        <p:grpSpPr>
          <a:xfrm>
            <a:off x="5182825" y="3324901"/>
            <a:ext cx="4693042" cy="781708"/>
            <a:chOff x="4931740" y="2099038"/>
            <a:chExt cx="2907496" cy="826199"/>
          </a:xfrm>
        </p:grpSpPr>
        <p:sp>
          <p:nvSpPr>
            <p:cNvPr id="25" name="文本框 21">
              <a:extLst>
                <a:ext uri="{FF2B5EF4-FFF2-40B4-BE49-F238E27FC236}">
                  <a16:creationId xmlns:a16="http://schemas.microsoft.com/office/drawing/2014/main" id="{7F211851-703A-4333-BD9A-7F84E5E1B3FA}"/>
                </a:ext>
              </a:extLst>
            </p:cNvPr>
            <p:cNvSpPr txBox="1"/>
            <p:nvPr/>
          </p:nvSpPr>
          <p:spPr>
            <a:xfrm>
              <a:off x="4931740" y="2157956"/>
              <a:ext cx="587123" cy="585528"/>
            </a:xfrm>
            <a:prstGeom prst="rect">
              <a:avLst/>
            </a:prstGeom>
            <a:noFill/>
            <a:ln>
              <a:noFill/>
            </a:ln>
          </p:spPr>
          <p:txBody>
            <a:bodyPr wrap="square" lIns="0" tIns="0" rIns="0" bIns="0" rtlCol="0" anchor="ctr" anchorCtr="0">
              <a:spAutoFit/>
            </a:bodyPr>
            <a:lstStyle/>
            <a:p>
              <a:pPr algn="ctr"/>
              <a:r>
                <a:rPr lang="en-US" altLang="zh-CN" sz="3600" dirty="0">
                  <a:solidFill>
                    <a:srgbClr val="0064B8"/>
                  </a:solidFill>
                  <a:latin typeface="Arial" panose="020B0604020202020204" pitchFamily="34" charset="0"/>
                  <a:cs typeface="Arial" panose="020B0604020202020204" pitchFamily="34" charset="0"/>
                </a:rPr>
                <a:t>03</a:t>
              </a:r>
              <a:endParaRPr lang="zh-CN" altLang="en-US" sz="3600" dirty="0">
                <a:solidFill>
                  <a:srgbClr val="0064B8"/>
                </a:solidFill>
                <a:latin typeface="Arial" panose="020B0604020202020204" pitchFamily="34" charset="0"/>
                <a:cs typeface="Arial" panose="020B0604020202020204" pitchFamily="34" charset="0"/>
              </a:endParaRPr>
            </a:p>
          </p:txBody>
        </p:sp>
        <p:grpSp>
          <p:nvGrpSpPr>
            <p:cNvPr id="26" name="组合 35">
              <a:extLst>
                <a:ext uri="{FF2B5EF4-FFF2-40B4-BE49-F238E27FC236}">
                  <a16:creationId xmlns:a16="http://schemas.microsoft.com/office/drawing/2014/main" id="{1B57E4BD-CF7F-44C1-AF6A-7540738F530E}"/>
                </a:ext>
              </a:extLst>
            </p:cNvPr>
            <p:cNvGrpSpPr/>
            <p:nvPr/>
          </p:nvGrpSpPr>
          <p:grpSpPr>
            <a:xfrm>
              <a:off x="5476673" y="2099038"/>
              <a:ext cx="2362563" cy="826199"/>
              <a:chOff x="5600498" y="2070463"/>
              <a:chExt cx="2362563" cy="826199"/>
            </a:xfrm>
          </p:grpSpPr>
          <p:sp>
            <p:nvSpPr>
              <p:cNvPr id="27" name="文本框 30">
                <a:extLst>
                  <a:ext uri="{FF2B5EF4-FFF2-40B4-BE49-F238E27FC236}">
                    <a16:creationId xmlns:a16="http://schemas.microsoft.com/office/drawing/2014/main" id="{2D4181DA-987B-48C7-B476-89106213AD9C}"/>
                  </a:ext>
                </a:extLst>
              </p:cNvPr>
              <p:cNvSpPr txBox="1"/>
              <p:nvPr/>
            </p:nvSpPr>
            <p:spPr>
              <a:xfrm>
                <a:off x="5600498" y="2070463"/>
                <a:ext cx="2362563" cy="487940"/>
              </a:xfrm>
              <a:prstGeom prst="rect">
                <a:avLst/>
              </a:prstGeom>
              <a:noFill/>
            </p:spPr>
            <p:txBody>
              <a:bodyPr wrap="square" rtlCol="0">
                <a:spAutoFit/>
              </a:bodyPr>
              <a:lstStyle/>
              <a:p>
                <a:r>
                  <a:rPr lang="zh-CN" altLang="en-US" sz="2400" b="1" spc="50" dirty="0">
                    <a:solidFill>
                      <a:srgbClr val="0064B8"/>
                    </a:solidFill>
                    <a:latin typeface="Arial" panose="020B0604020202020204" pitchFamily="34" charset="0"/>
                    <a:cs typeface="Arial" panose="020B0604020202020204" pitchFamily="34" charset="0"/>
                  </a:rPr>
                  <a:t>聚类算法</a:t>
                </a:r>
              </a:p>
            </p:txBody>
          </p:sp>
          <p:sp>
            <p:nvSpPr>
              <p:cNvPr id="28" name="文本框 32">
                <a:extLst>
                  <a:ext uri="{FF2B5EF4-FFF2-40B4-BE49-F238E27FC236}">
                    <a16:creationId xmlns:a16="http://schemas.microsoft.com/office/drawing/2014/main" id="{12EE74FF-168A-4928-A265-232CD43763A4}"/>
                  </a:ext>
                </a:extLst>
              </p:cNvPr>
              <p:cNvSpPr txBox="1"/>
              <p:nvPr/>
            </p:nvSpPr>
            <p:spPr>
              <a:xfrm>
                <a:off x="5606856" y="2538839"/>
                <a:ext cx="1517677" cy="357823"/>
              </a:xfrm>
              <a:prstGeom prst="rect">
                <a:avLst/>
              </a:prstGeom>
              <a:noFill/>
            </p:spPr>
            <p:txBody>
              <a:bodyPr wrap="none" rtlCol="0">
                <a:spAutoFit/>
              </a:bodyPr>
              <a:lstStyle/>
              <a:p>
                <a:r>
                  <a:rPr lang="en-US" altLang="zh-CN" sz="1600" spc="100" dirty="0">
                    <a:solidFill>
                      <a:srgbClr val="0064B8"/>
                    </a:solidFill>
                    <a:latin typeface="Arial" panose="020B0604020202020204" pitchFamily="34" charset="0"/>
                    <a:cs typeface="Arial" panose="020B0604020202020204" pitchFamily="34" charset="0"/>
                  </a:rPr>
                  <a:t>Clustering algorithms </a:t>
                </a:r>
                <a:endParaRPr lang="zh-CN" altLang="en-US" sz="1600" spc="100" dirty="0">
                  <a:solidFill>
                    <a:srgbClr val="0064B8"/>
                  </a:solidFill>
                  <a:latin typeface="Arial" panose="020B0604020202020204" pitchFamily="34" charset="0"/>
                  <a:cs typeface="Arial" panose="020B0604020202020204" pitchFamily="34" charset="0"/>
                </a:endParaRPr>
              </a:p>
            </p:txBody>
          </p:sp>
        </p:grpSp>
      </p:grpSp>
      <p:sp>
        <p:nvSpPr>
          <p:cNvPr id="29" name="矩形 28">
            <a:extLst>
              <a:ext uri="{FF2B5EF4-FFF2-40B4-BE49-F238E27FC236}">
                <a16:creationId xmlns:a16="http://schemas.microsoft.com/office/drawing/2014/main" id="{A2C5A660-0720-4E1A-A344-42830D8C9046}"/>
              </a:ext>
            </a:extLst>
          </p:cNvPr>
          <p:cNvSpPr/>
          <p:nvPr/>
        </p:nvSpPr>
        <p:spPr>
          <a:xfrm>
            <a:off x="5217611" y="4656001"/>
            <a:ext cx="4806168" cy="75837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30" name="矩形 78">
            <a:extLst>
              <a:ext uri="{FF2B5EF4-FFF2-40B4-BE49-F238E27FC236}">
                <a16:creationId xmlns:a16="http://schemas.microsoft.com/office/drawing/2014/main" id="{DF28D1EA-58E6-480F-AA9D-BEC9EFA1B0E9}"/>
              </a:ext>
            </a:extLst>
          </p:cNvPr>
          <p:cNvSpPr/>
          <p:nvPr/>
        </p:nvSpPr>
        <p:spPr>
          <a:xfrm>
            <a:off x="5355303" y="5019527"/>
            <a:ext cx="602729" cy="22084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srgbClr val="0064B8"/>
              </a:solidFill>
              <a:latin typeface="Arial" panose="020B0604020202020204" pitchFamily="34" charset="0"/>
              <a:cs typeface="Arial" panose="020B0604020202020204" pitchFamily="34" charset="0"/>
            </a:endParaRPr>
          </a:p>
        </p:txBody>
      </p:sp>
      <p:grpSp>
        <p:nvGrpSpPr>
          <p:cNvPr id="31" name="组合 37">
            <a:extLst>
              <a:ext uri="{FF2B5EF4-FFF2-40B4-BE49-F238E27FC236}">
                <a16:creationId xmlns:a16="http://schemas.microsoft.com/office/drawing/2014/main" id="{864652E8-4BA4-4004-8CED-B0D6025CF5A8}"/>
              </a:ext>
            </a:extLst>
          </p:cNvPr>
          <p:cNvGrpSpPr/>
          <p:nvPr/>
        </p:nvGrpSpPr>
        <p:grpSpPr>
          <a:xfrm>
            <a:off x="5182825" y="4651178"/>
            <a:ext cx="4693042" cy="781708"/>
            <a:chOff x="4931740" y="2099038"/>
            <a:chExt cx="2907496" cy="826199"/>
          </a:xfrm>
        </p:grpSpPr>
        <p:sp>
          <p:nvSpPr>
            <p:cNvPr id="32" name="文本框 21">
              <a:extLst>
                <a:ext uri="{FF2B5EF4-FFF2-40B4-BE49-F238E27FC236}">
                  <a16:creationId xmlns:a16="http://schemas.microsoft.com/office/drawing/2014/main" id="{903DB395-0457-4BE8-9255-DD74D5F76FBD}"/>
                </a:ext>
              </a:extLst>
            </p:cNvPr>
            <p:cNvSpPr txBox="1"/>
            <p:nvPr/>
          </p:nvSpPr>
          <p:spPr>
            <a:xfrm>
              <a:off x="4931740" y="2157956"/>
              <a:ext cx="587123" cy="585528"/>
            </a:xfrm>
            <a:prstGeom prst="rect">
              <a:avLst/>
            </a:prstGeom>
            <a:noFill/>
            <a:ln>
              <a:noFill/>
            </a:ln>
          </p:spPr>
          <p:txBody>
            <a:bodyPr wrap="square" lIns="0" tIns="0" rIns="0" bIns="0" rtlCol="0" anchor="ctr" anchorCtr="0">
              <a:spAutoFit/>
            </a:bodyPr>
            <a:lstStyle/>
            <a:p>
              <a:pPr algn="ctr"/>
              <a:r>
                <a:rPr lang="en-US" altLang="zh-CN" sz="3600" dirty="0">
                  <a:solidFill>
                    <a:srgbClr val="0064B8"/>
                  </a:solidFill>
                  <a:latin typeface="Arial" panose="020B0604020202020204" pitchFamily="34" charset="0"/>
                  <a:cs typeface="Arial" panose="020B0604020202020204" pitchFamily="34" charset="0"/>
                </a:rPr>
                <a:t>04</a:t>
              </a:r>
              <a:endParaRPr lang="zh-CN" altLang="en-US" sz="3600" dirty="0">
                <a:solidFill>
                  <a:srgbClr val="0064B8"/>
                </a:solidFill>
                <a:latin typeface="Arial" panose="020B0604020202020204" pitchFamily="34" charset="0"/>
                <a:cs typeface="Arial" panose="020B0604020202020204" pitchFamily="34" charset="0"/>
              </a:endParaRPr>
            </a:p>
          </p:txBody>
        </p:sp>
        <p:grpSp>
          <p:nvGrpSpPr>
            <p:cNvPr id="33" name="组合 35">
              <a:extLst>
                <a:ext uri="{FF2B5EF4-FFF2-40B4-BE49-F238E27FC236}">
                  <a16:creationId xmlns:a16="http://schemas.microsoft.com/office/drawing/2014/main" id="{741A5C47-2C13-4671-A97E-FB7D837E4BFE}"/>
                </a:ext>
              </a:extLst>
            </p:cNvPr>
            <p:cNvGrpSpPr/>
            <p:nvPr/>
          </p:nvGrpSpPr>
          <p:grpSpPr>
            <a:xfrm>
              <a:off x="5476673" y="2099038"/>
              <a:ext cx="2362563" cy="826199"/>
              <a:chOff x="5600498" y="2070463"/>
              <a:chExt cx="2362563" cy="826199"/>
            </a:xfrm>
          </p:grpSpPr>
          <p:sp>
            <p:nvSpPr>
              <p:cNvPr id="34" name="文本框 30">
                <a:extLst>
                  <a:ext uri="{FF2B5EF4-FFF2-40B4-BE49-F238E27FC236}">
                    <a16:creationId xmlns:a16="http://schemas.microsoft.com/office/drawing/2014/main" id="{54DD602A-0134-4D95-8722-5249A17131FC}"/>
                  </a:ext>
                </a:extLst>
              </p:cNvPr>
              <p:cNvSpPr txBox="1"/>
              <p:nvPr/>
            </p:nvSpPr>
            <p:spPr>
              <a:xfrm>
                <a:off x="5600498" y="2070463"/>
                <a:ext cx="2362563" cy="487940"/>
              </a:xfrm>
              <a:prstGeom prst="rect">
                <a:avLst/>
              </a:prstGeom>
              <a:noFill/>
            </p:spPr>
            <p:txBody>
              <a:bodyPr wrap="square" rtlCol="0">
                <a:spAutoFit/>
              </a:bodyPr>
              <a:lstStyle/>
              <a:p>
                <a:r>
                  <a:rPr lang="zh-CN" altLang="en-US" sz="2400" b="1" spc="50" dirty="0">
                    <a:solidFill>
                      <a:srgbClr val="0064B8"/>
                    </a:solidFill>
                    <a:latin typeface="Arial" panose="020B0604020202020204" pitchFamily="34" charset="0"/>
                    <a:cs typeface="Arial" panose="020B0604020202020204" pitchFamily="34" charset="0"/>
                  </a:rPr>
                  <a:t>关联规则算法</a:t>
                </a:r>
              </a:p>
            </p:txBody>
          </p:sp>
          <p:sp>
            <p:nvSpPr>
              <p:cNvPr id="35" name="文本框 32">
                <a:extLst>
                  <a:ext uri="{FF2B5EF4-FFF2-40B4-BE49-F238E27FC236}">
                    <a16:creationId xmlns:a16="http://schemas.microsoft.com/office/drawing/2014/main" id="{D47F8DAF-4F65-484B-9F16-443E625D9009}"/>
                  </a:ext>
                </a:extLst>
              </p:cNvPr>
              <p:cNvSpPr txBox="1"/>
              <p:nvPr/>
            </p:nvSpPr>
            <p:spPr>
              <a:xfrm>
                <a:off x="5606856" y="2538839"/>
                <a:ext cx="1890094" cy="357823"/>
              </a:xfrm>
              <a:prstGeom prst="rect">
                <a:avLst/>
              </a:prstGeom>
              <a:noFill/>
            </p:spPr>
            <p:txBody>
              <a:bodyPr wrap="none" rtlCol="0">
                <a:spAutoFit/>
              </a:bodyPr>
              <a:lstStyle/>
              <a:p>
                <a:r>
                  <a:rPr lang="en-US" altLang="zh-CN" sz="1600" spc="100" dirty="0">
                    <a:solidFill>
                      <a:srgbClr val="0064B8"/>
                    </a:solidFill>
                    <a:latin typeface="Arial" panose="020B0604020202020204" pitchFamily="34" charset="0"/>
                    <a:cs typeface="Arial" panose="020B0604020202020204" pitchFamily="34" charset="0"/>
                  </a:rPr>
                  <a:t>Association rule algorithms </a:t>
                </a:r>
                <a:endParaRPr lang="zh-CN" altLang="en-US" sz="1600" spc="100" dirty="0">
                  <a:solidFill>
                    <a:srgbClr val="0064B8"/>
                  </a:solidFill>
                  <a:latin typeface="Arial" panose="020B0604020202020204" pitchFamily="34" charset="0"/>
                  <a:cs typeface="Arial" panose="020B0604020202020204" pitchFamily="34" charset="0"/>
                </a:endParaRPr>
              </a:p>
            </p:txBody>
          </p:sp>
        </p:grpSp>
      </p:grpSp>
      <p:sp>
        <p:nvSpPr>
          <p:cNvPr id="37" name="矩形 36">
            <a:extLst>
              <a:ext uri="{FF2B5EF4-FFF2-40B4-BE49-F238E27FC236}">
                <a16:creationId xmlns:a16="http://schemas.microsoft.com/office/drawing/2014/main" id="{4049C2E4-DC3C-4121-85BD-B33BF1E4AC50}"/>
              </a:ext>
            </a:extLst>
          </p:cNvPr>
          <p:cNvSpPr/>
          <p:nvPr/>
        </p:nvSpPr>
        <p:spPr>
          <a:xfrm>
            <a:off x="5217611" y="5833601"/>
            <a:ext cx="4806168" cy="75837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40" name="矩形 78">
            <a:extLst>
              <a:ext uri="{FF2B5EF4-FFF2-40B4-BE49-F238E27FC236}">
                <a16:creationId xmlns:a16="http://schemas.microsoft.com/office/drawing/2014/main" id="{7AD85A00-F878-4BE8-9E05-14FA68463CF5}"/>
              </a:ext>
            </a:extLst>
          </p:cNvPr>
          <p:cNvSpPr/>
          <p:nvPr/>
        </p:nvSpPr>
        <p:spPr>
          <a:xfrm>
            <a:off x="5355303" y="6197127"/>
            <a:ext cx="602729" cy="22084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srgbClr val="0064B8"/>
              </a:solidFill>
              <a:latin typeface="Arial" panose="020B0604020202020204" pitchFamily="34" charset="0"/>
              <a:cs typeface="Arial" panose="020B0604020202020204" pitchFamily="34" charset="0"/>
            </a:endParaRPr>
          </a:p>
        </p:txBody>
      </p:sp>
      <p:grpSp>
        <p:nvGrpSpPr>
          <p:cNvPr id="41" name="组合 37">
            <a:extLst>
              <a:ext uri="{FF2B5EF4-FFF2-40B4-BE49-F238E27FC236}">
                <a16:creationId xmlns:a16="http://schemas.microsoft.com/office/drawing/2014/main" id="{9515E3A5-EA04-48FF-B954-6F822574C53A}"/>
              </a:ext>
            </a:extLst>
          </p:cNvPr>
          <p:cNvGrpSpPr/>
          <p:nvPr/>
        </p:nvGrpSpPr>
        <p:grpSpPr>
          <a:xfrm>
            <a:off x="5182825" y="5828778"/>
            <a:ext cx="4693042" cy="781708"/>
            <a:chOff x="4931740" y="2099038"/>
            <a:chExt cx="2907496" cy="826199"/>
          </a:xfrm>
        </p:grpSpPr>
        <p:sp>
          <p:nvSpPr>
            <p:cNvPr id="42" name="文本框 21">
              <a:extLst>
                <a:ext uri="{FF2B5EF4-FFF2-40B4-BE49-F238E27FC236}">
                  <a16:creationId xmlns:a16="http://schemas.microsoft.com/office/drawing/2014/main" id="{06D60E40-D8DB-447E-8D4A-9226BFD6677F}"/>
                </a:ext>
              </a:extLst>
            </p:cNvPr>
            <p:cNvSpPr txBox="1"/>
            <p:nvPr/>
          </p:nvSpPr>
          <p:spPr>
            <a:xfrm>
              <a:off x="4931740" y="2157956"/>
              <a:ext cx="587123" cy="585528"/>
            </a:xfrm>
            <a:prstGeom prst="rect">
              <a:avLst/>
            </a:prstGeom>
            <a:noFill/>
            <a:ln>
              <a:noFill/>
            </a:ln>
          </p:spPr>
          <p:txBody>
            <a:bodyPr wrap="square" lIns="0" tIns="0" rIns="0" bIns="0" rtlCol="0" anchor="ctr" anchorCtr="0">
              <a:spAutoFit/>
            </a:bodyPr>
            <a:lstStyle/>
            <a:p>
              <a:pPr algn="ctr"/>
              <a:r>
                <a:rPr lang="en-US" altLang="zh-CN" sz="3600" dirty="0">
                  <a:solidFill>
                    <a:srgbClr val="0064B8"/>
                  </a:solidFill>
                  <a:latin typeface="Arial" panose="020B0604020202020204" pitchFamily="34" charset="0"/>
                  <a:cs typeface="Arial" panose="020B0604020202020204" pitchFamily="34" charset="0"/>
                </a:rPr>
                <a:t>05</a:t>
              </a:r>
              <a:endParaRPr lang="zh-CN" altLang="en-US" sz="3600" dirty="0">
                <a:solidFill>
                  <a:srgbClr val="0064B8"/>
                </a:solidFill>
                <a:latin typeface="Arial" panose="020B0604020202020204" pitchFamily="34" charset="0"/>
                <a:cs typeface="Arial" panose="020B0604020202020204" pitchFamily="34" charset="0"/>
              </a:endParaRPr>
            </a:p>
          </p:txBody>
        </p:sp>
        <p:grpSp>
          <p:nvGrpSpPr>
            <p:cNvPr id="43" name="组合 35">
              <a:extLst>
                <a:ext uri="{FF2B5EF4-FFF2-40B4-BE49-F238E27FC236}">
                  <a16:creationId xmlns:a16="http://schemas.microsoft.com/office/drawing/2014/main" id="{853CD47B-8C2C-48E1-A4F6-C2C1BDC59831}"/>
                </a:ext>
              </a:extLst>
            </p:cNvPr>
            <p:cNvGrpSpPr/>
            <p:nvPr/>
          </p:nvGrpSpPr>
          <p:grpSpPr>
            <a:xfrm>
              <a:off x="5476673" y="2099038"/>
              <a:ext cx="2362563" cy="826199"/>
              <a:chOff x="5600498" y="2070463"/>
              <a:chExt cx="2362563" cy="826199"/>
            </a:xfrm>
          </p:grpSpPr>
          <p:sp>
            <p:nvSpPr>
              <p:cNvPr id="44" name="文本框 30">
                <a:extLst>
                  <a:ext uri="{FF2B5EF4-FFF2-40B4-BE49-F238E27FC236}">
                    <a16:creationId xmlns:a16="http://schemas.microsoft.com/office/drawing/2014/main" id="{539BF086-EC34-41C9-A6A2-7035AE3ECC67}"/>
                  </a:ext>
                </a:extLst>
              </p:cNvPr>
              <p:cNvSpPr txBox="1"/>
              <p:nvPr/>
            </p:nvSpPr>
            <p:spPr>
              <a:xfrm>
                <a:off x="5600498" y="2070463"/>
                <a:ext cx="2362563" cy="487940"/>
              </a:xfrm>
              <a:prstGeom prst="rect">
                <a:avLst/>
              </a:prstGeom>
              <a:noFill/>
            </p:spPr>
            <p:txBody>
              <a:bodyPr wrap="square" rtlCol="0">
                <a:spAutoFit/>
              </a:bodyPr>
              <a:lstStyle/>
              <a:p>
                <a:r>
                  <a:rPr lang="zh-CN" altLang="en-US" sz="2400" b="1" spc="50" dirty="0">
                    <a:solidFill>
                      <a:srgbClr val="0064B8"/>
                    </a:solidFill>
                    <a:latin typeface="Arial" panose="020B0604020202020204" pitchFamily="34" charset="0"/>
                    <a:cs typeface="Arial" panose="020B0604020202020204" pitchFamily="34" charset="0"/>
                  </a:rPr>
                  <a:t>预测算法</a:t>
                </a:r>
              </a:p>
            </p:txBody>
          </p:sp>
          <p:sp>
            <p:nvSpPr>
              <p:cNvPr id="45" name="文本框 32">
                <a:extLst>
                  <a:ext uri="{FF2B5EF4-FFF2-40B4-BE49-F238E27FC236}">
                    <a16:creationId xmlns:a16="http://schemas.microsoft.com/office/drawing/2014/main" id="{288F7D3C-1F37-4E43-A6CF-9CC87FA729F6}"/>
                  </a:ext>
                </a:extLst>
              </p:cNvPr>
              <p:cNvSpPr txBox="1"/>
              <p:nvPr/>
            </p:nvSpPr>
            <p:spPr>
              <a:xfrm>
                <a:off x="5606856" y="2538839"/>
                <a:ext cx="1605071" cy="357823"/>
              </a:xfrm>
              <a:prstGeom prst="rect">
                <a:avLst/>
              </a:prstGeom>
              <a:noFill/>
            </p:spPr>
            <p:txBody>
              <a:bodyPr wrap="none" rtlCol="0">
                <a:spAutoFit/>
              </a:bodyPr>
              <a:lstStyle/>
              <a:p>
                <a:r>
                  <a:rPr lang="en-US" altLang="zh-CN" sz="1600" spc="100" dirty="0">
                    <a:solidFill>
                      <a:srgbClr val="0064B8"/>
                    </a:solidFill>
                    <a:latin typeface="Arial" panose="020B0604020202020204" pitchFamily="34" charset="0"/>
                    <a:cs typeface="Arial" panose="020B0604020202020204" pitchFamily="34" charset="0"/>
                  </a:rPr>
                  <a:t>Prediction  algorithms </a:t>
                </a:r>
                <a:endParaRPr lang="zh-CN" altLang="en-US" sz="1600" spc="100" dirty="0">
                  <a:solidFill>
                    <a:srgbClr val="0064B8"/>
                  </a:solidFill>
                  <a:latin typeface="Arial" panose="020B0604020202020204" pitchFamily="34" charset="0"/>
                  <a:cs typeface="Arial" panose="020B0604020202020204" pitchFamily="34" charset="0"/>
                </a:endParaRPr>
              </a:p>
            </p:txBody>
          </p:sp>
        </p:grpSp>
      </p:grpSp>
    </p:spTree>
    <p:extLst>
      <p:ext uri="{BB962C8B-B14F-4D97-AF65-F5344CB8AC3E}">
        <p14:creationId xmlns:p14="http://schemas.microsoft.com/office/powerpoint/2010/main" val="3694501663"/>
      </p:ext>
    </p:extLst>
  </p:cSld>
  <p:clrMapOvr>
    <a:masterClrMapping/>
  </p:clrMapOvr>
  <mc:AlternateContent xmlns:mc="http://schemas.openxmlformats.org/markup-compatibility/2006" xmlns:p14="http://schemas.microsoft.com/office/powerpoint/2010/main">
    <mc:Choice Requires="p14">
      <p:transition spd="med" p14:dur="700" advTm="6623">
        <p:fade/>
      </p:transition>
    </mc:Choice>
    <mc:Fallback xmlns="">
      <p:transition spd="med" advTm="6623">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2 </a:t>
            </a:r>
            <a:r>
              <a:rPr lang="zh-CN" altLang="en-US" dirty="0"/>
              <a:t>分类算法</a:t>
            </a:r>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2.1  </a:t>
            </a:r>
            <a:r>
              <a:rPr lang="zh-CN" altLang="en-US" dirty="0"/>
              <a:t>分类算法简介</a:t>
            </a:r>
          </a:p>
        </p:txBody>
      </p:sp>
      <p:sp>
        <p:nvSpPr>
          <p:cNvPr id="4" name="矩形 3">
            <a:extLst>
              <a:ext uri="{FF2B5EF4-FFF2-40B4-BE49-F238E27FC236}">
                <a16:creationId xmlns:a16="http://schemas.microsoft.com/office/drawing/2014/main" id="{B9CC439D-BB8C-43FA-BB7C-A5C721E910FA}"/>
              </a:ext>
            </a:extLst>
          </p:cNvPr>
          <p:cNvSpPr/>
          <p:nvPr/>
        </p:nvSpPr>
        <p:spPr>
          <a:xfrm>
            <a:off x="1126210" y="1840885"/>
            <a:ext cx="9973050" cy="1571328"/>
          </a:xfrm>
          <a:prstGeom prst="rect">
            <a:avLst/>
          </a:prstGeom>
        </p:spPr>
        <p:txBody>
          <a:bodyPr wrap="square">
            <a:spAutoFit/>
          </a:bodyPr>
          <a:lstStyle/>
          <a:p>
            <a:pPr marL="285750" indent="-285750">
              <a:lnSpc>
                <a:spcPct val="150000"/>
              </a:lnSpc>
              <a:buFont typeface="Wingdings" panose="05000000000000000000" pitchFamily="2" charset="2"/>
              <a:buChar char="n"/>
            </a:pPr>
            <a:r>
              <a:rPr lang="zh-CN" altLang="zh-CN" dirty="0"/>
              <a:t>分类是一种重要的数据分析形式，根据重要数据类的特征向量值及其他约束条件，构造分类函数或分类模型（分类器），目的是根据数据集的特点把未知类别的样本映射到给定类别中</a:t>
            </a:r>
            <a:endParaRPr lang="en-US" altLang="zh-CN" dirty="0"/>
          </a:p>
          <a:p>
            <a:pPr marL="285750" indent="-285750">
              <a:lnSpc>
                <a:spcPts val="2160"/>
              </a:lnSpc>
              <a:buFont typeface="Wingdings" panose="05000000000000000000" pitchFamily="2" charset="2"/>
              <a:buChar char="n"/>
            </a:pPr>
            <a:endParaRPr lang="en-US" altLang="zh-CN" dirty="0"/>
          </a:p>
          <a:p>
            <a:pPr marL="285750" indent="-285750">
              <a:lnSpc>
                <a:spcPct val="150000"/>
              </a:lnSpc>
              <a:buFont typeface="Wingdings" panose="05000000000000000000" pitchFamily="2" charset="2"/>
              <a:buChar char="n"/>
            </a:pPr>
            <a:r>
              <a:rPr lang="zh-CN" altLang="zh-CN" dirty="0"/>
              <a:t>数据分类过程主要包括两个步骤，即学习和分类</a:t>
            </a:r>
            <a:endParaRPr lang="en-US" altLang="zh-CN" dirty="0"/>
          </a:p>
        </p:txBody>
      </p:sp>
      <p:pic>
        <p:nvPicPr>
          <p:cNvPr id="5" name="图片 1">
            <a:extLst>
              <a:ext uri="{FF2B5EF4-FFF2-40B4-BE49-F238E27FC236}">
                <a16:creationId xmlns:a16="http://schemas.microsoft.com/office/drawing/2014/main" id="{B0EB32B4-6A50-41B0-BD05-88815CB8DE2E}"/>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brightnessContrast bright="-5000"/>
                    </a14:imgEffect>
                  </a14:imgLayer>
                </a14:imgProps>
              </a:ext>
              <a:ext uri="{28A0092B-C50C-407E-A947-70E740481C1C}">
                <a14:useLocalDpi xmlns:a14="http://schemas.microsoft.com/office/drawing/2010/main" val="0"/>
              </a:ext>
            </a:extLst>
          </a:blip>
          <a:srcRect r="1678"/>
          <a:stretch>
            <a:fillRect/>
          </a:stretch>
        </p:blipFill>
        <p:spPr bwMode="auto">
          <a:xfrm>
            <a:off x="1711885" y="3468992"/>
            <a:ext cx="4646795" cy="259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图片 2" descr="说明: 7-2">
            <a:extLst>
              <a:ext uri="{FF2B5EF4-FFF2-40B4-BE49-F238E27FC236}">
                <a16:creationId xmlns:a16="http://schemas.microsoft.com/office/drawing/2014/main" id="{1729805C-31A1-484D-80D5-C9EA48DD82CE}"/>
              </a:ext>
            </a:extLst>
          </p:cNvPr>
          <p:cNvPicPr>
            <a:picLocks noChangeAspect="1" noChangeArrowheads="1"/>
          </p:cNvPicPr>
          <p:nvPr/>
        </p:nvPicPr>
        <p:blipFill>
          <a:blip r:embed="rId5" cstate="print">
            <a:extLst>
              <a:ext uri="{BEBA8EAE-BF5A-486C-A8C5-ECC9F3942E4B}">
                <a14:imgProps xmlns:a14="http://schemas.microsoft.com/office/drawing/2010/main">
                  <a14:imgLayer r:embed="rId6">
                    <a14:imgEffect>
                      <a14:brightnessContrast bright="-5000"/>
                    </a14:imgEffect>
                  </a14:imgLayer>
                </a14:imgProps>
              </a:ext>
              <a:ext uri="{28A0092B-C50C-407E-A947-70E740481C1C}">
                <a14:useLocalDpi xmlns:a14="http://schemas.microsoft.com/office/drawing/2010/main" val="0"/>
              </a:ext>
            </a:extLst>
          </a:blip>
          <a:srcRect l="1430" r="2592"/>
          <a:stretch>
            <a:fillRect/>
          </a:stretch>
        </p:blipFill>
        <p:spPr bwMode="auto">
          <a:xfrm>
            <a:off x="6638441" y="3429000"/>
            <a:ext cx="4839542" cy="262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矩形 6">
            <a:extLst>
              <a:ext uri="{FF2B5EF4-FFF2-40B4-BE49-F238E27FC236}">
                <a16:creationId xmlns:a16="http://schemas.microsoft.com/office/drawing/2014/main" id="{E7C424F0-0930-4B85-97AA-41BCD70F961C}"/>
              </a:ext>
            </a:extLst>
          </p:cNvPr>
          <p:cNvSpPr/>
          <p:nvPr/>
        </p:nvSpPr>
        <p:spPr>
          <a:xfrm>
            <a:off x="3201291" y="6117772"/>
            <a:ext cx="1410964" cy="307777"/>
          </a:xfrm>
          <a:prstGeom prst="rect">
            <a:avLst/>
          </a:prstGeom>
        </p:spPr>
        <p:txBody>
          <a:bodyPr wrap="none">
            <a:spAutoFit/>
          </a:bodyPr>
          <a:lstStyle/>
          <a:p>
            <a:r>
              <a:rPr lang="en-US" altLang="zh-CN" sz="1400" dirty="0"/>
              <a:t>1.</a:t>
            </a:r>
            <a:r>
              <a:rPr lang="zh-CN" altLang="en-US" sz="1400" dirty="0"/>
              <a:t>建立模型</a:t>
            </a:r>
            <a:r>
              <a:rPr lang="zh-CN" altLang="zh-CN" sz="1400" dirty="0"/>
              <a:t>学习</a:t>
            </a:r>
            <a:endParaRPr lang="zh-CN" altLang="en-US" sz="1400" dirty="0"/>
          </a:p>
        </p:txBody>
      </p:sp>
      <p:sp>
        <p:nvSpPr>
          <p:cNvPr id="8" name="矩形 7">
            <a:extLst>
              <a:ext uri="{FF2B5EF4-FFF2-40B4-BE49-F238E27FC236}">
                <a16:creationId xmlns:a16="http://schemas.microsoft.com/office/drawing/2014/main" id="{50B8B221-79D8-4401-A662-03A2D9ED0B35}"/>
              </a:ext>
            </a:extLst>
          </p:cNvPr>
          <p:cNvSpPr/>
          <p:nvPr/>
        </p:nvSpPr>
        <p:spPr>
          <a:xfrm>
            <a:off x="8759889" y="6117771"/>
            <a:ext cx="692818" cy="307777"/>
          </a:xfrm>
          <a:prstGeom prst="rect">
            <a:avLst/>
          </a:prstGeom>
        </p:spPr>
        <p:txBody>
          <a:bodyPr wrap="none">
            <a:spAutoFit/>
          </a:bodyPr>
          <a:lstStyle/>
          <a:p>
            <a:r>
              <a:rPr lang="en-US" altLang="zh-CN" sz="1400" dirty="0"/>
              <a:t>2.</a:t>
            </a:r>
            <a:r>
              <a:rPr lang="zh-CN" altLang="en-US" sz="1400" dirty="0"/>
              <a:t>分类</a:t>
            </a:r>
          </a:p>
        </p:txBody>
      </p:sp>
    </p:spTree>
    <p:extLst>
      <p:ext uri="{BB962C8B-B14F-4D97-AF65-F5344CB8AC3E}">
        <p14:creationId xmlns:p14="http://schemas.microsoft.com/office/powerpoint/2010/main" val="2930382987"/>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2 </a:t>
            </a:r>
            <a:r>
              <a:rPr lang="zh-CN" altLang="en-US" dirty="0"/>
              <a:t>分类算法</a:t>
            </a:r>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2.1  </a:t>
            </a:r>
            <a:r>
              <a:rPr lang="zh-CN" altLang="en-US" dirty="0"/>
              <a:t>分类算法简介</a:t>
            </a:r>
          </a:p>
        </p:txBody>
      </p:sp>
      <p:sp>
        <p:nvSpPr>
          <p:cNvPr id="9" name="矩形 8">
            <a:extLst>
              <a:ext uri="{FF2B5EF4-FFF2-40B4-BE49-F238E27FC236}">
                <a16:creationId xmlns:a16="http://schemas.microsoft.com/office/drawing/2014/main" id="{BE345F44-6EBD-4094-8BD6-4C55A218A14A}"/>
              </a:ext>
            </a:extLst>
          </p:cNvPr>
          <p:cNvSpPr/>
          <p:nvPr/>
        </p:nvSpPr>
        <p:spPr>
          <a:xfrm>
            <a:off x="1130877" y="2001798"/>
            <a:ext cx="9035565" cy="369332"/>
          </a:xfrm>
          <a:prstGeom prst="rect">
            <a:avLst/>
          </a:prstGeom>
        </p:spPr>
        <p:txBody>
          <a:bodyPr wrap="square">
            <a:spAutoFit/>
          </a:bodyPr>
          <a:lstStyle/>
          <a:p>
            <a:pPr marL="285750" indent="-285750">
              <a:buFont typeface="Wingdings" panose="05000000000000000000" pitchFamily="2" charset="2"/>
              <a:buChar char="n"/>
            </a:pPr>
            <a:r>
              <a:rPr lang="zh-CN" altLang="zh-CN" dirty="0"/>
              <a:t>分类分析在数据挖掘中是一项比较重要的任务，目前在商业上应用最多。</a:t>
            </a:r>
            <a:endParaRPr lang="zh-CN" altLang="en-US" dirty="0"/>
          </a:p>
        </p:txBody>
      </p:sp>
      <p:sp>
        <p:nvSpPr>
          <p:cNvPr id="10" name="矩形 9">
            <a:extLst>
              <a:ext uri="{FF2B5EF4-FFF2-40B4-BE49-F238E27FC236}">
                <a16:creationId xmlns:a16="http://schemas.microsoft.com/office/drawing/2014/main" id="{CDAF495E-C0CA-404B-B8AA-D04D18327876}"/>
              </a:ext>
            </a:extLst>
          </p:cNvPr>
          <p:cNvSpPr/>
          <p:nvPr/>
        </p:nvSpPr>
        <p:spPr>
          <a:xfrm>
            <a:off x="1130877" y="2600169"/>
            <a:ext cx="9884839" cy="646331"/>
          </a:xfrm>
          <a:prstGeom prst="rect">
            <a:avLst/>
          </a:prstGeom>
        </p:spPr>
        <p:txBody>
          <a:bodyPr wrap="square">
            <a:spAutoFit/>
          </a:bodyPr>
          <a:lstStyle/>
          <a:p>
            <a:pPr marL="285750" indent="-285750">
              <a:buFont typeface="Wingdings" panose="05000000000000000000" pitchFamily="2" charset="2"/>
              <a:buChar char="n"/>
            </a:pPr>
            <a:r>
              <a:rPr lang="zh-CN" altLang="zh-CN" dirty="0"/>
              <a:t>分类的目的是从历史数据记录中自动推导出对给定数据的推广描述，学会一个分类函数或分类模型（也常称作分类器），该模型能把数据库中的数据项映射到给定类别中某一个类中。</a:t>
            </a:r>
            <a:endParaRPr lang="zh-CN" altLang="en-US" dirty="0"/>
          </a:p>
        </p:txBody>
      </p:sp>
      <p:sp>
        <p:nvSpPr>
          <p:cNvPr id="11" name="矩形 10">
            <a:extLst>
              <a:ext uri="{FF2B5EF4-FFF2-40B4-BE49-F238E27FC236}">
                <a16:creationId xmlns:a16="http://schemas.microsoft.com/office/drawing/2014/main" id="{89340FF3-3F4A-4747-8269-7B1A79241BD9}"/>
              </a:ext>
            </a:extLst>
          </p:cNvPr>
          <p:cNvSpPr/>
          <p:nvPr/>
        </p:nvSpPr>
        <p:spPr>
          <a:xfrm>
            <a:off x="1055068" y="3401327"/>
            <a:ext cx="10141468" cy="923330"/>
          </a:xfrm>
          <a:prstGeom prst="rect">
            <a:avLst/>
          </a:prstGeom>
        </p:spPr>
        <p:txBody>
          <a:bodyPr wrap="square">
            <a:spAutoFit/>
          </a:bodyPr>
          <a:lstStyle/>
          <a:p>
            <a:pPr marL="285750" indent="-285750">
              <a:buFont typeface="Wingdings" panose="05000000000000000000" pitchFamily="2" charset="2"/>
              <a:buChar char="n"/>
            </a:pPr>
            <a:r>
              <a:rPr lang="zh-CN" altLang="zh-CN" dirty="0"/>
              <a:t>为建立模型而被分析的数据元组形成训练数据集，由一组数据库记录或元组构成，每个元组是一个由有关字段（又称属性或特征）值组成的特征向量，此外，每一个训练样本都有一个预先定义的类别标记，由一个被称为类标签的属性确定。</a:t>
            </a:r>
            <a:endParaRPr lang="zh-CN" altLang="en-US" dirty="0"/>
          </a:p>
        </p:txBody>
      </p:sp>
      <p:sp>
        <p:nvSpPr>
          <p:cNvPr id="13" name="矩形 12">
            <a:extLst>
              <a:ext uri="{FF2B5EF4-FFF2-40B4-BE49-F238E27FC236}">
                <a16:creationId xmlns:a16="http://schemas.microsoft.com/office/drawing/2014/main" id="{D933D19F-9C13-4E31-A00D-B474EFA39EAB}"/>
              </a:ext>
            </a:extLst>
          </p:cNvPr>
          <p:cNvSpPr/>
          <p:nvPr/>
        </p:nvSpPr>
        <p:spPr>
          <a:xfrm>
            <a:off x="1130876" y="4366924"/>
            <a:ext cx="7267689" cy="646331"/>
          </a:xfrm>
          <a:prstGeom prst="rect">
            <a:avLst/>
          </a:prstGeom>
        </p:spPr>
        <p:txBody>
          <a:bodyPr wrap="square">
            <a:spAutoFit/>
          </a:bodyPr>
          <a:lstStyle/>
          <a:p>
            <a:pPr marL="285750" indent="-285750">
              <a:buFont typeface="Wingdings" panose="05000000000000000000" pitchFamily="2" charset="2"/>
              <a:buChar char="n"/>
            </a:pPr>
            <a:r>
              <a:rPr lang="zh-CN" altLang="zh-CN" dirty="0"/>
              <a:t>一个具体样本的形式可表示为</a:t>
            </a:r>
            <a:r>
              <a:rPr lang="en-US" altLang="zh-CN" dirty="0"/>
              <a:t>                         , </a:t>
            </a:r>
            <a:r>
              <a:rPr lang="zh-CN" altLang="zh-CN" dirty="0"/>
              <a:t>其中</a:t>
            </a:r>
            <a:r>
              <a:rPr lang="en-US" altLang="zh-CN" dirty="0"/>
              <a:t>     </a:t>
            </a:r>
            <a:r>
              <a:rPr lang="zh-CN" altLang="zh-CN" dirty="0"/>
              <a:t>表示字段值，</a:t>
            </a:r>
            <a:r>
              <a:rPr lang="en-US" altLang="zh-CN" i="1" dirty="0"/>
              <a:t>C </a:t>
            </a:r>
            <a:r>
              <a:rPr lang="zh-CN" altLang="zh-CN" dirty="0"/>
              <a:t>表示类别</a:t>
            </a:r>
            <a:r>
              <a:rPr lang="zh-CN" altLang="en-US" dirty="0"/>
              <a:t>。</a:t>
            </a:r>
          </a:p>
        </p:txBody>
      </p:sp>
      <p:graphicFrame>
        <p:nvGraphicFramePr>
          <p:cNvPr id="17" name="对象 16">
            <a:extLst>
              <a:ext uri="{FF2B5EF4-FFF2-40B4-BE49-F238E27FC236}">
                <a16:creationId xmlns:a16="http://schemas.microsoft.com/office/drawing/2014/main" id="{CFF1FC40-2448-4C72-BCE2-302647E0FC99}"/>
              </a:ext>
            </a:extLst>
          </p:cNvPr>
          <p:cNvGraphicFramePr>
            <a:graphicFrameLocks noChangeAspect="1"/>
          </p:cNvGraphicFramePr>
          <p:nvPr>
            <p:extLst>
              <p:ext uri="{D42A27DB-BD31-4B8C-83A1-F6EECF244321}">
                <p14:modId xmlns:p14="http://schemas.microsoft.com/office/powerpoint/2010/main" val="786241700"/>
              </p:ext>
            </p:extLst>
          </p:nvPr>
        </p:nvGraphicFramePr>
        <p:xfrm>
          <a:off x="4620114" y="4411038"/>
          <a:ext cx="1260043" cy="274052"/>
        </p:xfrm>
        <a:graphic>
          <a:graphicData uri="http://schemas.openxmlformats.org/presentationml/2006/ole">
            <mc:AlternateContent xmlns:mc="http://schemas.openxmlformats.org/markup-compatibility/2006">
              <mc:Choice xmlns:v="urn:schemas-microsoft-com:vml" Requires="v">
                <p:oleObj spid="_x0000_s1066" r:id="rId4" imgW="824865" imgH="215900" progId="Equation.DSMT4">
                  <p:embed/>
                </p:oleObj>
              </mc:Choice>
              <mc:Fallback>
                <p:oleObj r:id="rId4" imgW="824865" imgH="215900" progId="Equation.DSMT4">
                  <p:embed/>
                  <p:pic>
                    <p:nvPicPr>
                      <p:cNvPr id="14" name="对象 13">
                        <a:extLst>
                          <a:ext uri="{FF2B5EF4-FFF2-40B4-BE49-F238E27FC236}">
                            <a16:creationId xmlns:a16="http://schemas.microsoft.com/office/drawing/2014/main" id="{9464ED7F-55D1-4C27-AB32-7CAB4ADD9DC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20114" y="4411038"/>
                        <a:ext cx="1260043" cy="274052"/>
                      </a:xfrm>
                      <a:prstGeom prst="rect">
                        <a:avLst/>
                      </a:prstGeom>
                      <a:noFill/>
                    </p:spPr>
                  </p:pic>
                </p:oleObj>
              </mc:Fallback>
            </mc:AlternateContent>
          </a:graphicData>
        </a:graphic>
      </p:graphicFrame>
      <p:graphicFrame>
        <p:nvGraphicFramePr>
          <p:cNvPr id="19" name="对象 18">
            <a:extLst>
              <a:ext uri="{FF2B5EF4-FFF2-40B4-BE49-F238E27FC236}">
                <a16:creationId xmlns:a16="http://schemas.microsoft.com/office/drawing/2014/main" id="{E7CC1DB0-C80D-459D-9CE2-BBCE94870CE4}"/>
              </a:ext>
            </a:extLst>
          </p:cNvPr>
          <p:cNvGraphicFramePr>
            <a:graphicFrameLocks noChangeAspect="1"/>
          </p:cNvGraphicFramePr>
          <p:nvPr>
            <p:extLst>
              <p:ext uri="{D42A27DB-BD31-4B8C-83A1-F6EECF244321}">
                <p14:modId xmlns:p14="http://schemas.microsoft.com/office/powerpoint/2010/main" val="433767404"/>
              </p:ext>
            </p:extLst>
          </p:nvPr>
        </p:nvGraphicFramePr>
        <p:xfrm>
          <a:off x="6704430" y="4475540"/>
          <a:ext cx="233065" cy="209550"/>
        </p:xfrm>
        <a:graphic>
          <a:graphicData uri="http://schemas.openxmlformats.org/presentationml/2006/ole">
            <mc:AlternateContent xmlns:mc="http://schemas.openxmlformats.org/markup-compatibility/2006">
              <mc:Choice xmlns:v="urn:schemas-microsoft-com:vml" Requires="v">
                <p:oleObj spid="_x0000_s1067" r:id="rId6" imgW="203200" imgH="203200" progId="Equation.DSMT4">
                  <p:embed/>
                </p:oleObj>
              </mc:Choice>
              <mc:Fallback>
                <p:oleObj r:id="rId6" imgW="203200" imgH="203200" progId="Equation.DSMT4">
                  <p:embed/>
                  <p:pic>
                    <p:nvPicPr>
                      <p:cNvPr id="18" name="对象 17">
                        <a:extLst>
                          <a:ext uri="{FF2B5EF4-FFF2-40B4-BE49-F238E27FC236}">
                            <a16:creationId xmlns:a16="http://schemas.microsoft.com/office/drawing/2014/main" id="{B1257630-59FD-4DA7-8D40-295426AB5F4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704430" y="4475540"/>
                        <a:ext cx="233065" cy="209550"/>
                      </a:xfrm>
                      <a:prstGeom prst="rect">
                        <a:avLst/>
                      </a:prstGeom>
                      <a:noFill/>
                    </p:spPr>
                  </p:pic>
                </p:oleObj>
              </mc:Fallback>
            </mc:AlternateContent>
          </a:graphicData>
        </a:graphic>
      </p:graphicFrame>
      <p:pic>
        <p:nvPicPr>
          <p:cNvPr id="23" name="图片 22">
            <a:extLst>
              <a:ext uri="{FF2B5EF4-FFF2-40B4-BE49-F238E27FC236}">
                <a16:creationId xmlns:a16="http://schemas.microsoft.com/office/drawing/2014/main" id="{7E23C3F0-D3C1-43CD-BA6A-DF3A356327C1}"/>
              </a:ext>
            </a:extLst>
          </p:cNvPr>
          <p:cNvPicPr>
            <a:picLocks noChangeAspect="1"/>
          </p:cNvPicPr>
          <p:nvPr/>
        </p:nvPicPr>
        <p:blipFill>
          <a:blip r:embed="rId8"/>
          <a:stretch>
            <a:fillRect/>
          </a:stretch>
        </p:blipFill>
        <p:spPr>
          <a:xfrm>
            <a:off x="8398566" y="4520812"/>
            <a:ext cx="2354699" cy="1400175"/>
          </a:xfrm>
          <a:prstGeom prst="rect">
            <a:avLst/>
          </a:prstGeom>
        </p:spPr>
      </p:pic>
      <p:sp>
        <p:nvSpPr>
          <p:cNvPr id="40" name="矩形 39">
            <a:extLst>
              <a:ext uri="{FF2B5EF4-FFF2-40B4-BE49-F238E27FC236}">
                <a16:creationId xmlns:a16="http://schemas.microsoft.com/office/drawing/2014/main" id="{4C4DCAC8-FA39-4675-853F-087EB42F65D6}"/>
              </a:ext>
            </a:extLst>
          </p:cNvPr>
          <p:cNvSpPr/>
          <p:nvPr/>
        </p:nvSpPr>
        <p:spPr>
          <a:xfrm>
            <a:off x="3699239" y="5208317"/>
            <a:ext cx="3898839" cy="400110"/>
          </a:xfrm>
          <a:prstGeom prst="rect">
            <a:avLst/>
          </a:prstGeom>
          <a:ln>
            <a:noFill/>
            <a:prstDash val="dash"/>
          </a:ln>
        </p:spPr>
        <p:txBody>
          <a:bodyPr wrap="square">
            <a:spAutoFit/>
          </a:bodyPr>
          <a:lstStyle/>
          <a:p>
            <a:r>
              <a:rPr lang="en-US" altLang="zh-CN" b="1" dirty="0">
                <a:solidFill>
                  <a:srgbClr val="3D89BC"/>
                </a:solidFill>
              </a:rPr>
              <a:t>   </a:t>
            </a:r>
            <a:r>
              <a:rPr lang="zh-CN" altLang="zh-CN" sz="2000" b="1" dirty="0">
                <a:solidFill>
                  <a:srgbClr val="3D89BC"/>
                </a:solidFill>
              </a:rPr>
              <a:t>分</a:t>
            </a:r>
            <a:r>
              <a:rPr lang="en-US" altLang="zh-CN" sz="2000" b="1" dirty="0">
                <a:solidFill>
                  <a:srgbClr val="3D89BC"/>
                </a:solidFill>
              </a:rPr>
              <a:t> </a:t>
            </a:r>
            <a:r>
              <a:rPr lang="zh-CN" altLang="zh-CN" sz="2000" b="1" dirty="0">
                <a:solidFill>
                  <a:srgbClr val="3D89BC"/>
                </a:solidFill>
              </a:rPr>
              <a:t>类</a:t>
            </a:r>
            <a:r>
              <a:rPr lang="en-US" altLang="zh-CN" sz="2000" b="1" dirty="0">
                <a:solidFill>
                  <a:srgbClr val="3D89BC"/>
                </a:solidFill>
              </a:rPr>
              <a:t> </a:t>
            </a:r>
            <a:r>
              <a:rPr lang="zh-CN" altLang="zh-CN" sz="2000" b="1" dirty="0">
                <a:solidFill>
                  <a:srgbClr val="3D89BC"/>
                </a:solidFill>
              </a:rPr>
              <a:t>又</a:t>
            </a:r>
            <a:r>
              <a:rPr lang="en-US" altLang="zh-CN" sz="2000" b="1" dirty="0">
                <a:solidFill>
                  <a:srgbClr val="3D89BC"/>
                </a:solidFill>
              </a:rPr>
              <a:t> </a:t>
            </a:r>
            <a:r>
              <a:rPr lang="zh-CN" altLang="zh-CN" sz="2000" b="1" dirty="0">
                <a:solidFill>
                  <a:srgbClr val="3D89BC"/>
                </a:solidFill>
              </a:rPr>
              <a:t>称</a:t>
            </a:r>
            <a:r>
              <a:rPr lang="en-US" altLang="zh-CN" sz="2000" b="1" dirty="0">
                <a:solidFill>
                  <a:srgbClr val="3D89BC"/>
                </a:solidFill>
              </a:rPr>
              <a:t> </a:t>
            </a:r>
            <a:r>
              <a:rPr lang="zh-CN" altLang="zh-CN" sz="2000" b="1" dirty="0">
                <a:solidFill>
                  <a:srgbClr val="3D89BC"/>
                </a:solidFill>
              </a:rPr>
              <a:t>为</a:t>
            </a:r>
            <a:r>
              <a:rPr lang="en-US" altLang="zh-CN" sz="2000" b="1" dirty="0">
                <a:solidFill>
                  <a:srgbClr val="3D89BC"/>
                </a:solidFill>
              </a:rPr>
              <a:t> </a:t>
            </a:r>
            <a:r>
              <a:rPr lang="zh-CN" altLang="zh-CN" sz="2000" b="1" dirty="0">
                <a:solidFill>
                  <a:srgbClr val="3D89BC"/>
                </a:solidFill>
              </a:rPr>
              <a:t>有</a:t>
            </a:r>
            <a:r>
              <a:rPr lang="en-US" altLang="zh-CN" sz="2000" b="1" dirty="0">
                <a:solidFill>
                  <a:srgbClr val="3D89BC"/>
                </a:solidFill>
              </a:rPr>
              <a:t> </a:t>
            </a:r>
            <a:r>
              <a:rPr lang="zh-CN" altLang="zh-CN" sz="2000" b="1" dirty="0">
                <a:solidFill>
                  <a:srgbClr val="3D89BC"/>
                </a:solidFill>
              </a:rPr>
              <a:t>监</a:t>
            </a:r>
            <a:r>
              <a:rPr lang="en-US" altLang="zh-CN" sz="2000" b="1" dirty="0">
                <a:solidFill>
                  <a:srgbClr val="3D89BC"/>
                </a:solidFill>
              </a:rPr>
              <a:t> </a:t>
            </a:r>
            <a:r>
              <a:rPr lang="zh-CN" altLang="zh-CN" sz="2000" b="1" dirty="0">
                <a:solidFill>
                  <a:srgbClr val="3D89BC"/>
                </a:solidFill>
              </a:rPr>
              <a:t>督</a:t>
            </a:r>
            <a:r>
              <a:rPr lang="en-US" altLang="zh-CN" sz="2000" b="1" dirty="0">
                <a:solidFill>
                  <a:srgbClr val="3D89BC"/>
                </a:solidFill>
              </a:rPr>
              <a:t> </a:t>
            </a:r>
            <a:r>
              <a:rPr lang="zh-CN" altLang="zh-CN" sz="2000" b="1" dirty="0">
                <a:solidFill>
                  <a:srgbClr val="3D89BC"/>
                </a:solidFill>
              </a:rPr>
              <a:t>的</a:t>
            </a:r>
            <a:r>
              <a:rPr lang="en-US" altLang="zh-CN" sz="2000" b="1" dirty="0">
                <a:solidFill>
                  <a:srgbClr val="3D89BC"/>
                </a:solidFill>
              </a:rPr>
              <a:t> </a:t>
            </a:r>
            <a:r>
              <a:rPr lang="zh-CN" altLang="zh-CN" sz="2000" b="1" dirty="0">
                <a:solidFill>
                  <a:srgbClr val="3D89BC"/>
                </a:solidFill>
              </a:rPr>
              <a:t>学</a:t>
            </a:r>
            <a:r>
              <a:rPr lang="en-US" altLang="zh-CN" sz="2000" b="1" dirty="0">
                <a:solidFill>
                  <a:srgbClr val="3D89BC"/>
                </a:solidFill>
              </a:rPr>
              <a:t> </a:t>
            </a:r>
            <a:r>
              <a:rPr lang="zh-CN" altLang="zh-CN" sz="2000" b="1" dirty="0">
                <a:solidFill>
                  <a:srgbClr val="3D89BC"/>
                </a:solidFill>
              </a:rPr>
              <a:t>习</a:t>
            </a:r>
            <a:endParaRPr lang="zh-CN" altLang="en-US" b="1" dirty="0">
              <a:solidFill>
                <a:srgbClr val="3D89BC"/>
              </a:solidFill>
            </a:endParaRPr>
          </a:p>
        </p:txBody>
      </p:sp>
    </p:spTree>
    <p:extLst>
      <p:ext uri="{BB962C8B-B14F-4D97-AF65-F5344CB8AC3E}">
        <p14:creationId xmlns:p14="http://schemas.microsoft.com/office/powerpoint/2010/main" val="4230361319"/>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2 </a:t>
            </a:r>
            <a:r>
              <a:rPr lang="zh-CN" altLang="en-US" dirty="0"/>
              <a:t>分类算法</a:t>
            </a:r>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2.2  </a:t>
            </a:r>
            <a:r>
              <a:rPr lang="zh-CN" altLang="en-US" dirty="0"/>
              <a:t>贝叶斯决策与分类器</a:t>
            </a:r>
          </a:p>
        </p:txBody>
      </p:sp>
      <p:sp>
        <p:nvSpPr>
          <p:cNvPr id="4" name="文本框 3">
            <a:extLst>
              <a:ext uri="{FF2B5EF4-FFF2-40B4-BE49-F238E27FC236}">
                <a16:creationId xmlns:a16="http://schemas.microsoft.com/office/drawing/2014/main" id="{4E8FE8C1-43A3-4ECA-BF25-AFE993737C4C}"/>
              </a:ext>
            </a:extLst>
          </p:cNvPr>
          <p:cNvSpPr txBox="1"/>
          <p:nvPr/>
        </p:nvSpPr>
        <p:spPr>
          <a:xfrm>
            <a:off x="1031132" y="1964987"/>
            <a:ext cx="1877437" cy="525657"/>
          </a:xfrm>
          <a:prstGeom prst="rect">
            <a:avLst/>
          </a:prstGeom>
          <a:noFill/>
        </p:spPr>
        <p:txBody>
          <a:bodyPr wrap="none" rtlCol="0">
            <a:spAutoFit/>
          </a:bodyPr>
          <a:lstStyle/>
          <a:p>
            <a:pPr marL="457200" indent="-457200">
              <a:lnSpc>
                <a:spcPct val="130000"/>
              </a:lnSpc>
              <a:spcBef>
                <a:spcPts val="600"/>
              </a:spcBef>
              <a:buFont typeface="Wingdings" panose="05000000000000000000" pitchFamily="2" charset="2"/>
              <a:buChar char="p"/>
            </a:pPr>
            <a:r>
              <a:rPr lang="zh-CN" altLang="en-US" sz="2400" kern="0" dirty="0">
                <a:latin typeface="微软雅黑" panose="020B0503020204020204" pitchFamily="34" charset="-122"/>
                <a:ea typeface="微软雅黑" panose="020B0503020204020204" pitchFamily="34" charset="-122"/>
                <a:cs typeface="+mn-ea"/>
                <a:sym typeface="+mn-lt"/>
              </a:rPr>
              <a:t>算法思想</a:t>
            </a:r>
          </a:p>
        </p:txBody>
      </p:sp>
      <p:sp>
        <p:nvSpPr>
          <p:cNvPr id="5" name="矩形 4">
            <a:extLst>
              <a:ext uri="{FF2B5EF4-FFF2-40B4-BE49-F238E27FC236}">
                <a16:creationId xmlns:a16="http://schemas.microsoft.com/office/drawing/2014/main" id="{38BD8B69-B4BB-4984-B2E2-BD1B23018334}"/>
              </a:ext>
            </a:extLst>
          </p:cNvPr>
          <p:cNvSpPr/>
          <p:nvPr/>
        </p:nvSpPr>
        <p:spPr>
          <a:xfrm>
            <a:off x="1413752" y="2657940"/>
            <a:ext cx="8926750" cy="919867"/>
          </a:xfrm>
          <a:prstGeom prst="rect">
            <a:avLst/>
          </a:prstGeom>
        </p:spPr>
        <p:txBody>
          <a:bodyPr wrap="square">
            <a:spAutoFit/>
          </a:bodyPr>
          <a:lstStyle/>
          <a:p>
            <a:pPr marL="285750" indent="-285750">
              <a:lnSpc>
                <a:spcPct val="150000"/>
              </a:lnSpc>
              <a:buFont typeface="Wingdings" panose="05000000000000000000" pitchFamily="2" charset="2"/>
              <a:buChar char="p"/>
            </a:pPr>
            <a:r>
              <a:rPr lang="zh-CN" altLang="en-US" sz="2000" dirty="0"/>
              <a:t>贝叶斯学派思想可概括为：</a:t>
            </a:r>
            <a:r>
              <a:rPr lang="zh-CN" altLang="en-US" sz="2000" dirty="0">
                <a:solidFill>
                  <a:schemeClr val="accent6">
                    <a:lumMod val="75000"/>
                  </a:schemeClr>
                </a:solidFill>
              </a:rPr>
              <a:t>先验概率</a:t>
            </a:r>
            <a:r>
              <a:rPr lang="en-US" altLang="zh-CN" sz="2000" dirty="0">
                <a:solidFill>
                  <a:schemeClr val="accent6">
                    <a:lumMod val="75000"/>
                  </a:schemeClr>
                </a:solidFill>
              </a:rPr>
              <a:t>+</a:t>
            </a:r>
            <a:r>
              <a:rPr lang="zh-CN" altLang="en-US" sz="2000" dirty="0">
                <a:solidFill>
                  <a:schemeClr val="accent6">
                    <a:lumMod val="75000"/>
                  </a:schemeClr>
                </a:solidFill>
              </a:rPr>
              <a:t>数据</a:t>
            </a:r>
            <a:r>
              <a:rPr lang="en-US" altLang="zh-CN" sz="2000" dirty="0">
                <a:solidFill>
                  <a:schemeClr val="accent6">
                    <a:lumMod val="75000"/>
                  </a:schemeClr>
                </a:solidFill>
              </a:rPr>
              <a:t>=</a:t>
            </a:r>
            <a:r>
              <a:rPr lang="zh-CN" altLang="en-US" sz="2000" dirty="0">
                <a:solidFill>
                  <a:schemeClr val="accent6">
                    <a:lumMod val="75000"/>
                  </a:schemeClr>
                </a:solidFill>
              </a:rPr>
              <a:t>后验概率</a:t>
            </a:r>
            <a:endParaRPr lang="en-US" altLang="zh-CN" sz="2000" dirty="0">
              <a:solidFill>
                <a:schemeClr val="accent6">
                  <a:lumMod val="75000"/>
                </a:schemeClr>
              </a:solidFill>
            </a:endParaRPr>
          </a:p>
          <a:p>
            <a:pPr>
              <a:lnSpc>
                <a:spcPct val="150000"/>
              </a:lnSpc>
            </a:pPr>
            <a:r>
              <a:rPr lang="en-US" altLang="zh-CN" sz="1700" dirty="0"/>
              <a:t>    </a:t>
            </a:r>
            <a:r>
              <a:rPr lang="zh-CN" altLang="en-US" sz="1700" dirty="0"/>
              <a:t>我们在实际问题中需要得到的</a:t>
            </a:r>
            <a:r>
              <a:rPr lang="zh-CN" altLang="en-US" sz="1700" u="sng" dirty="0"/>
              <a:t>后验概率</a:t>
            </a:r>
            <a:r>
              <a:rPr lang="zh-CN" altLang="en-US" sz="1700" dirty="0"/>
              <a:t>，可以通过</a:t>
            </a:r>
            <a:r>
              <a:rPr lang="zh-CN" altLang="en-US" sz="1700" u="sng" dirty="0"/>
              <a:t>先验概率和数据</a:t>
            </a:r>
            <a:r>
              <a:rPr lang="zh-CN" altLang="en-US" sz="1700" dirty="0"/>
              <a:t>一起综合得到。</a:t>
            </a:r>
          </a:p>
        </p:txBody>
      </p:sp>
      <p:sp>
        <p:nvSpPr>
          <p:cNvPr id="6" name="矩形 5">
            <a:extLst>
              <a:ext uri="{FF2B5EF4-FFF2-40B4-BE49-F238E27FC236}">
                <a16:creationId xmlns:a16="http://schemas.microsoft.com/office/drawing/2014/main" id="{980DCCEC-E7CB-4FC6-938A-A9CB0CB0A95E}"/>
              </a:ext>
            </a:extLst>
          </p:cNvPr>
          <p:cNvSpPr/>
          <p:nvPr/>
        </p:nvSpPr>
        <p:spPr>
          <a:xfrm>
            <a:off x="1413752" y="3837091"/>
            <a:ext cx="9221821" cy="1925271"/>
          </a:xfrm>
          <a:prstGeom prst="rect">
            <a:avLst/>
          </a:prstGeom>
          <a:solidFill>
            <a:schemeClr val="bg1">
              <a:lumMod val="95000"/>
            </a:schemeClr>
          </a:solidFill>
        </p:spPr>
        <p:txBody>
          <a:bodyPr wrap="square">
            <a:spAutoFit/>
          </a:bodyPr>
          <a:lstStyle/>
          <a:p>
            <a:pPr algn="ctr">
              <a:lnSpc>
                <a:spcPct val="150000"/>
              </a:lnSpc>
            </a:pPr>
            <a:r>
              <a:rPr lang="zh-CN" altLang="en-US" sz="2200" dirty="0"/>
              <a:t>贝叶斯学派</a:t>
            </a:r>
            <a:r>
              <a:rPr lang="zh-CN" altLang="en-US" sz="2200" dirty="0">
                <a:solidFill>
                  <a:schemeClr val="bg2">
                    <a:lumMod val="50000"/>
                  </a:schemeClr>
                </a:solidFill>
              </a:rPr>
              <a:t>需要假设先验分布的模型</a:t>
            </a:r>
            <a:r>
              <a:rPr lang="zh-CN" altLang="en-US" sz="2200" dirty="0"/>
              <a:t>，如正态分布，</a:t>
            </a:r>
            <a:r>
              <a:rPr lang="en-US" altLang="zh-CN" sz="2200" dirty="0"/>
              <a:t>beta</a:t>
            </a:r>
            <a:r>
              <a:rPr lang="zh-CN" altLang="en-US" sz="2200" dirty="0"/>
              <a:t>分布等。</a:t>
            </a:r>
            <a:endParaRPr lang="en-US" altLang="zh-CN" sz="2200" dirty="0"/>
          </a:p>
          <a:p>
            <a:pPr algn="ctr">
              <a:lnSpc>
                <a:spcPts val="1040"/>
              </a:lnSpc>
            </a:pPr>
            <a:endParaRPr lang="en-US" altLang="zh-CN" sz="2200" dirty="0"/>
          </a:p>
          <a:p>
            <a:pPr algn="ctr">
              <a:lnSpc>
                <a:spcPct val="150000"/>
              </a:lnSpc>
            </a:pPr>
            <a:r>
              <a:rPr lang="zh-CN" altLang="en-US" dirty="0"/>
              <a:t>这个假设一般没有特定依据，因此一直被频率学派认为很荒谬。虽然难以从严密的数学逻辑里推出贝叶斯学派的逻辑，但是在很多实际应用中，贝叶斯理论很好用，比如：</a:t>
            </a:r>
            <a:endParaRPr lang="en-US" altLang="zh-CN" dirty="0"/>
          </a:p>
          <a:p>
            <a:pPr algn="ctr">
              <a:lnSpc>
                <a:spcPct val="150000"/>
              </a:lnSpc>
            </a:pPr>
            <a:r>
              <a:rPr lang="zh-CN" altLang="en-US" dirty="0">
                <a:solidFill>
                  <a:schemeClr val="accent2">
                    <a:lumMod val="75000"/>
                  </a:schemeClr>
                </a:solidFill>
              </a:rPr>
              <a:t>垃圾邮件分类，文本分类</a:t>
            </a:r>
            <a:r>
              <a:rPr lang="zh-CN" altLang="en-US" dirty="0"/>
              <a:t>。</a:t>
            </a:r>
          </a:p>
        </p:txBody>
      </p:sp>
    </p:spTree>
    <p:extLst>
      <p:ext uri="{BB962C8B-B14F-4D97-AF65-F5344CB8AC3E}">
        <p14:creationId xmlns:p14="http://schemas.microsoft.com/office/powerpoint/2010/main" val="3402142773"/>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2 </a:t>
            </a:r>
            <a:r>
              <a:rPr lang="zh-CN" altLang="en-US" dirty="0"/>
              <a:t>分类算法</a:t>
            </a:r>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2.2  </a:t>
            </a:r>
            <a:r>
              <a:rPr lang="zh-CN" altLang="en-US" dirty="0"/>
              <a:t>贝叶斯决策与分类器</a:t>
            </a:r>
          </a:p>
        </p:txBody>
      </p:sp>
      <p:sp>
        <p:nvSpPr>
          <p:cNvPr id="4" name="文本框 3">
            <a:extLst>
              <a:ext uri="{FF2B5EF4-FFF2-40B4-BE49-F238E27FC236}">
                <a16:creationId xmlns:a16="http://schemas.microsoft.com/office/drawing/2014/main" id="{4E8FE8C1-43A3-4ECA-BF25-AFE993737C4C}"/>
              </a:ext>
            </a:extLst>
          </p:cNvPr>
          <p:cNvSpPr txBox="1"/>
          <p:nvPr/>
        </p:nvSpPr>
        <p:spPr>
          <a:xfrm>
            <a:off x="1031132" y="1834221"/>
            <a:ext cx="1877437" cy="525657"/>
          </a:xfrm>
          <a:prstGeom prst="rect">
            <a:avLst/>
          </a:prstGeom>
          <a:noFill/>
        </p:spPr>
        <p:txBody>
          <a:bodyPr wrap="none" rtlCol="0">
            <a:spAutoFit/>
          </a:bodyPr>
          <a:lstStyle/>
          <a:p>
            <a:pPr marL="457200" indent="-457200">
              <a:lnSpc>
                <a:spcPct val="130000"/>
              </a:lnSpc>
              <a:spcBef>
                <a:spcPts val="600"/>
              </a:spcBef>
              <a:buFont typeface="Wingdings" panose="05000000000000000000" pitchFamily="2" charset="2"/>
              <a:buChar char="p"/>
            </a:pPr>
            <a:r>
              <a:rPr lang="zh-CN" altLang="en-US" sz="2400" kern="0" dirty="0">
                <a:latin typeface="微软雅黑" panose="020B0503020204020204" pitchFamily="34" charset="-122"/>
                <a:ea typeface="微软雅黑" panose="020B0503020204020204" pitchFamily="34" charset="-122"/>
                <a:cs typeface="+mn-ea"/>
                <a:sym typeface="+mn-lt"/>
              </a:rPr>
              <a:t>算法流程</a:t>
            </a:r>
          </a:p>
        </p:txBody>
      </p:sp>
      <p:pic>
        <p:nvPicPr>
          <p:cNvPr id="5" name="图片 4">
            <a:extLst>
              <a:ext uri="{FF2B5EF4-FFF2-40B4-BE49-F238E27FC236}">
                <a16:creationId xmlns:a16="http://schemas.microsoft.com/office/drawing/2014/main" id="{D078C92A-3346-47F7-AC4F-B0D72E48CC30}"/>
              </a:ext>
            </a:extLst>
          </p:cNvPr>
          <p:cNvPicPr>
            <a:picLocks noChangeAspect="1"/>
          </p:cNvPicPr>
          <p:nvPr/>
        </p:nvPicPr>
        <p:blipFill rotWithShape="1">
          <a:blip r:embed="rId3"/>
          <a:srcRect t="5285" b="35688"/>
          <a:stretch/>
        </p:blipFill>
        <p:spPr>
          <a:xfrm>
            <a:off x="660400" y="2519465"/>
            <a:ext cx="7166138" cy="3744000"/>
          </a:xfrm>
          <a:prstGeom prst="rect">
            <a:avLst/>
          </a:prstGeom>
        </p:spPr>
      </p:pic>
      <p:pic>
        <p:nvPicPr>
          <p:cNvPr id="6" name="图片 5">
            <a:extLst>
              <a:ext uri="{FF2B5EF4-FFF2-40B4-BE49-F238E27FC236}">
                <a16:creationId xmlns:a16="http://schemas.microsoft.com/office/drawing/2014/main" id="{6BA2DA75-F4A3-4F3A-86A3-9220DEAB8FAA}"/>
              </a:ext>
            </a:extLst>
          </p:cNvPr>
          <p:cNvPicPr>
            <a:picLocks noChangeAspect="1"/>
          </p:cNvPicPr>
          <p:nvPr/>
        </p:nvPicPr>
        <p:blipFill rotWithShape="1">
          <a:blip r:embed="rId3"/>
          <a:srcRect l="5130" t="64125" r="18249"/>
          <a:stretch/>
        </p:blipFill>
        <p:spPr>
          <a:xfrm>
            <a:off x="6188075" y="3676861"/>
            <a:ext cx="5559468" cy="2304000"/>
          </a:xfrm>
          <a:prstGeom prst="rect">
            <a:avLst/>
          </a:prstGeom>
        </p:spPr>
      </p:pic>
    </p:spTree>
    <p:extLst>
      <p:ext uri="{BB962C8B-B14F-4D97-AF65-F5344CB8AC3E}">
        <p14:creationId xmlns:p14="http://schemas.microsoft.com/office/powerpoint/2010/main" val="3507022882"/>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2 </a:t>
            </a:r>
            <a:r>
              <a:rPr lang="zh-CN" altLang="en-US" dirty="0"/>
              <a:t>分类算法</a:t>
            </a:r>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2.2.1  </a:t>
            </a:r>
            <a:r>
              <a:rPr lang="zh-CN" altLang="en-US" dirty="0"/>
              <a:t>相关基础数学知识</a:t>
            </a:r>
          </a:p>
        </p:txBody>
      </p:sp>
      <p:sp>
        <p:nvSpPr>
          <p:cNvPr id="5" name="矩形 4">
            <a:extLst>
              <a:ext uri="{FF2B5EF4-FFF2-40B4-BE49-F238E27FC236}">
                <a16:creationId xmlns:a16="http://schemas.microsoft.com/office/drawing/2014/main" id="{45DCE1B1-5CAC-4DCA-BA3D-E5491735183A}"/>
              </a:ext>
            </a:extLst>
          </p:cNvPr>
          <p:cNvSpPr/>
          <p:nvPr/>
        </p:nvSpPr>
        <p:spPr>
          <a:xfrm>
            <a:off x="1201050" y="1977412"/>
            <a:ext cx="1499128" cy="400110"/>
          </a:xfrm>
          <a:prstGeom prst="rect">
            <a:avLst/>
          </a:prstGeom>
        </p:spPr>
        <p:txBody>
          <a:bodyPr wrap="none">
            <a:spAutoFit/>
          </a:bodyPr>
          <a:lstStyle/>
          <a:p>
            <a:pPr marL="285750" indent="-285750">
              <a:buFont typeface="Wingdings" panose="05000000000000000000" pitchFamily="2" charset="2"/>
              <a:buChar char="n"/>
            </a:pPr>
            <a:r>
              <a:rPr lang="zh-CN" altLang="zh-CN" sz="2000" b="1" dirty="0"/>
              <a:t>条件概率</a:t>
            </a:r>
          </a:p>
        </p:txBody>
      </p:sp>
      <p:sp>
        <p:nvSpPr>
          <p:cNvPr id="6" name="矩形 5">
            <a:extLst>
              <a:ext uri="{FF2B5EF4-FFF2-40B4-BE49-F238E27FC236}">
                <a16:creationId xmlns:a16="http://schemas.microsoft.com/office/drawing/2014/main" id="{75DFBA48-AEFD-4F2C-BC79-C556526B41DA}"/>
              </a:ext>
            </a:extLst>
          </p:cNvPr>
          <p:cNvSpPr/>
          <p:nvPr/>
        </p:nvSpPr>
        <p:spPr>
          <a:xfrm>
            <a:off x="1617428" y="2508791"/>
            <a:ext cx="7953906" cy="338554"/>
          </a:xfrm>
          <a:prstGeom prst="rect">
            <a:avLst/>
          </a:prstGeom>
        </p:spPr>
        <p:txBody>
          <a:bodyPr wrap="square">
            <a:spAutoFit/>
          </a:bodyPr>
          <a:lstStyle/>
          <a:p>
            <a:r>
              <a:rPr lang="zh-CN" altLang="zh-CN" sz="1600" dirty="0"/>
              <a:t>事件</a:t>
            </a:r>
            <a:r>
              <a:rPr lang="en-US" altLang="zh-CN" sz="1600" i="1" dirty="0"/>
              <a:t>A </a:t>
            </a:r>
            <a:r>
              <a:rPr lang="zh-CN" altLang="zh-CN" sz="1600" dirty="0"/>
              <a:t>在另外一个事件</a:t>
            </a:r>
            <a:r>
              <a:rPr lang="en-US" altLang="zh-CN" sz="1600" i="1" dirty="0"/>
              <a:t>B </a:t>
            </a:r>
            <a:r>
              <a:rPr lang="zh-CN" altLang="zh-CN" sz="1600" dirty="0"/>
              <a:t>已经发生条件下的发生概率，称为在</a:t>
            </a:r>
            <a:r>
              <a:rPr lang="en-US" altLang="zh-CN" sz="1600" i="1" dirty="0"/>
              <a:t>B </a:t>
            </a:r>
            <a:r>
              <a:rPr lang="zh-CN" altLang="zh-CN" sz="1600" dirty="0"/>
              <a:t>条件下</a:t>
            </a:r>
            <a:r>
              <a:rPr lang="en-US" altLang="zh-CN" sz="1600" i="1" dirty="0"/>
              <a:t>A </a:t>
            </a:r>
            <a:r>
              <a:rPr lang="zh-CN" altLang="zh-CN" sz="1600" dirty="0"/>
              <a:t>的概率。表示</a:t>
            </a:r>
            <a:endParaRPr lang="zh-CN" altLang="en-US" sz="1600" dirty="0"/>
          </a:p>
        </p:txBody>
      </p:sp>
      <p:graphicFrame>
        <p:nvGraphicFramePr>
          <p:cNvPr id="7" name="对象 6">
            <a:extLst>
              <a:ext uri="{FF2B5EF4-FFF2-40B4-BE49-F238E27FC236}">
                <a16:creationId xmlns:a16="http://schemas.microsoft.com/office/drawing/2014/main" id="{B2D294BA-3C3E-4B72-BB89-93C00A7F1AB0}"/>
              </a:ext>
            </a:extLst>
          </p:cNvPr>
          <p:cNvGraphicFramePr>
            <a:graphicFrameLocks noChangeAspect="1"/>
          </p:cNvGraphicFramePr>
          <p:nvPr>
            <p:extLst>
              <p:ext uri="{D42A27DB-BD31-4B8C-83A1-F6EECF244321}">
                <p14:modId xmlns:p14="http://schemas.microsoft.com/office/powerpoint/2010/main" val="4272300407"/>
              </p:ext>
            </p:extLst>
          </p:nvPr>
        </p:nvGraphicFramePr>
        <p:xfrm>
          <a:off x="9533452" y="2547957"/>
          <a:ext cx="773278" cy="315039"/>
        </p:xfrm>
        <a:graphic>
          <a:graphicData uri="http://schemas.openxmlformats.org/presentationml/2006/ole">
            <mc:AlternateContent xmlns:mc="http://schemas.openxmlformats.org/markup-compatibility/2006">
              <mc:Choice xmlns:v="urn:schemas-microsoft-com:vml" Requires="v">
                <p:oleObj spid="_x0000_s2221" r:id="rId4" imgW="508000" imgH="215900" progId="Equation.DSMT4">
                  <p:embed/>
                </p:oleObj>
              </mc:Choice>
              <mc:Fallback>
                <p:oleObj r:id="rId4" imgW="508000" imgH="215900" progId="Equation.DSMT4">
                  <p:embed/>
                  <p:pic>
                    <p:nvPicPr>
                      <p:cNvPr id="16" name="对象 1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33452" y="2547957"/>
                        <a:ext cx="773278" cy="315039"/>
                      </a:xfrm>
                      <a:prstGeom prst="rect">
                        <a:avLst/>
                      </a:prstGeom>
                      <a:noFill/>
                    </p:spPr>
                  </p:pic>
                </p:oleObj>
              </mc:Fallback>
            </mc:AlternateContent>
          </a:graphicData>
        </a:graphic>
      </p:graphicFrame>
      <p:graphicFrame>
        <p:nvGraphicFramePr>
          <p:cNvPr id="8" name="对象 7">
            <a:extLst>
              <a:ext uri="{FF2B5EF4-FFF2-40B4-BE49-F238E27FC236}">
                <a16:creationId xmlns:a16="http://schemas.microsoft.com/office/drawing/2014/main" id="{934513B3-E607-42AC-B036-DACCA93C9B17}"/>
              </a:ext>
            </a:extLst>
          </p:cNvPr>
          <p:cNvGraphicFramePr>
            <a:graphicFrameLocks noChangeAspect="1"/>
          </p:cNvGraphicFramePr>
          <p:nvPr>
            <p:extLst>
              <p:ext uri="{D42A27DB-BD31-4B8C-83A1-F6EECF244321}">
                <p14:modId xmlns:p14="http://schemas.microsoft.com/office/powerpoint/2010/main" val="2611981231"/>
              </p:ext>
            </p:extLst>
          </p:nvPr>
        </p:nvGraphicFramePr>
        <p:xfrm>
          <a:off x="4915065" y="2947096"/>
          <a:ext cx="1822933" cy="652106"/>
        </p:xfrm>
        <a:graphic>
          <a:graphicData uri="http://schemas.openxmlformats.org/presentationml/2006/ole">
            <mc:AlternateContent xmlns:mc="http://schemas.openxmlformats.org/markup-compatibility/2006">
              <mc:Choice xmlns:v="urn:schemas-microsoft-com:vml" Requires="v">
                <p:oleObj spid="_x0000_s2222" r:id="rId6" imgW="1180465" imgH="419100" progId="Equation.DSMT4">
                  <p:embed/>
                </p:oleObj>
              </mc:Choice>
              <mc:Fallback>
                <p:oleObj r:id="rId6" imgW="1180465" imgH="419100" progId="Equation.DSMT4">
                  <p:embed/>
                  <p:pic>
                    <p:nvPicPr>
                      <p:cNvPr id="18" name="对象 1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15065" y="2947096"/>
                        <a:ext cx="1822933" cy="652106"/>
                      </a:xfrm>
                      <a:prstGeom prst="rect">
                        <a:avLst/>
                      </a:prstGeom>
                      <a:noFill/>
                    </p:spPr>
                  </p:pic>
                </p:oleObj>
              </mc:Fallback>
            </mc:AlternateContent>
          </a:graphicData>
        </a:graphic>
      </p:graphicFrame>
      <p:sp>
        <p:nvSpPr>
          <p:cNvPr id="10" name="矩形 9">
            <a:extLst>
              <a:ext uri="{FF2B5EF4-FFF2-40B4-BE49-F238E27FC236}">
                <a16:creationId xmlns:a16="http://schemas.microsoft.com/office/drawing/2014/main" id="{BDD16C9D-5DF5-4F0A-8273-E44A6F97E830}"/>
              </a:ext>
            </a:extLst>
          </p:cNvPr>
          <p:cNvSpPr/>
          <p:nvPr/>
        </p:nvSpPr>
        <p:spPr>
          <a:xfrm>
            <a:off x="1196494" y="3353750"/>
            <a:ext cx="1499128" cy="400110"/>
          </a:xfrm>
          <a:prstGeom prst="rect">
            <a:avLst/>
          </a:prstGeom>
        </p:spPr>
        <p:txBody>
          <a:bodyPr wrap="none">
            <a:spAutoFit/>
          </a:bodyPr>
          <a:lstStyle/>
          <a:p>
            <a:pPr marL="285750" indent="-285750">
              <a:buFont typeface="Wingdings" panose="05000000000000000000" pitchFamily="2" charset="2"/>
              <a:buChar char="n"/>
            </a:pPr>
            <a:r>
              <a:rPr lang="zh-CN" altLang="en-US" sz="2000" b="1" dirty="0"/>
              <a:t>联合</a:t>
            </a:r>
            <a:r>
              <a:rPr lang="zh-CN" altLang="zh-CN" sz="2000" b="1" dirty="0"/>
              <a:t>概率</a:t>
            </a:r>
          </a:p>
        </p:txBody>
      </p:sp>
      <p:grpSp>
        <p:nvGrpSpPr>
          <p:cNvPr id="11" name="组合 10">
            <a:extLst>
              <a:ext uri="{FF2B5EF4-FFF2-40B4-BE49-F238E27FC236}">
                <a16:creationId xmlns:a16="http://schemas.microsoft.com/office/drawing/2014/main" id="{958129E3-F048-43FA-86D4-F6B840E2B4D3}"/>
              </a:ext>
            </a:extLst>
          </p:cNvPr>
          <p:cNvGrpSpPr/>
          <p:nvPr/>
        </p:nvGrpSpPr>
        <p:grpSpPr>
          <a:xfrm>
            <a:off x="1631895" y="3901660"/>
            <a:ext cx="8839386" cy="364387"/>
            <a:chOff x="342364" y="4007040"/>
            <a:chExt cx="8839386" cy="364387"/>
          </a:xfrm>
        </p:grpSpPr>
        <p:sp>
          <p:nvSpPr>
            <p:cNvPr id="12" name="矩形 11">
              <a:extLst>
                <a:ext uri="{FF2B5EF4-FFF2-40B4-BE49-F238E27FC236}">
                  <a16:creationId xmlns:a16="http://schemas.microsoft.com/office/drawing/2014/main" id="{FDD78E89-612D-40D8-8BFA-D9D89DA99D0A}"/>
                </a:ext>
              </a:extLst>
            </p:cNvPr>
            <p:cNvSpPr/>
            <p:nvPr/>
          </p:nvSpPr>
          <p:spPr>
            <a:xfrm>
              <a:off x="342364" y="4007040"/>
              <a:ext cx="8182048" cy="338554"/>
            </a:xfrm>
            <a:prstGeom prst="rect">
              <a:avLst/>
            </a:prstGeom>
          </p:spPr>
          <p:txBody>
            <a:bodyPr wrap="none">
              <a:spAutoFit/>
            </a:bodyPr>
            <a:lstStyle/>
            <a:p>
              <a:r>
                <a:rPr lang="zh-CN" altLang="zh-CN" sz="1600" dirty="0"/>
                <a:t>联合概率表示两个事件共同发生的概率。</a:t>
              </a:r>
              <a:r>
                <a:rPr lang="en-US" altLang="zh-CN" sz="1600" i="1" dirty="0"/>
                <a:t> A </a:t>
              </a:r>
              <a:r>
                <a:rPr lang="zh-CN" altLang="en-US" sz="1600" dirty="0"/>
                <a:t>与</a:t>
              </a:r>
              <a:r>
                <a:rPr lang="en-US" altLang="zh-CN" sz="1600" i="1" dirty="0"/>
                <a:t>B </a:t>
              </a:r>
              <a:r>
                <a:rPr lang="zh-CN" altLang="zh-CN" sz="1600" dirty="0"/>
                <a:t>的联合概率表示为</a:t>
              </a:r>
              <a:r>
                <a:rPr lang="en-US" altLang="zh-CN" sz="1600" dirty="0"/>
                <a:t>            </a:t>
              </a:r>
              <a:r>
                <a:rPr lang="zh-CN" altLang="en-US" sz="1600" dirty="0"/>
                <a:t>、</a:t>
              </a:r>
              <a:r>
                <a:rPr lang="en-US" altLang="zh-CN" sz="1600" dirty="0"/>
                <a:t>             </a:t>
              </a:r>
              <a:r>
                <a:rPr lang="zh-CN" altLang="en-US" sz="1600" dirty="0"/>
                <a:t>或者</a:t>
              </a:r>
            </a:p>
          </p:txBody>
        </p:sp>
        <p:graphicFrame>
          <p:nvGraphicFramePr>
            <p:cNvPr id="13" name="对象 12">
              <a:extLst>
                <a:ext uri="{FF2B5EF4-FFF2-40B4-BE49-F238E27FC236}">
                  <a16:creationId xmlns:a16="http://schemas.microsoft.com/office/drawing/2014/main" id="{91FF5D89-84F2-45C1-B186-265DE59D90A8}"/>
                </a:ext>
              </a:extLst>
            </p:cNvPr>
            <p:cNvGraphicFramePr>
              <a:graphicFrameLocks noChangeAspect="1"/>
            </p:cNvGraphicFramePr>
            <p:nvPr>
              <p:extLst>
                <p:ext uri="{D42A27DB-BD31-4B8C-83A1-F6EECF244321}">
                  <p14:modId xmlns:p14="http://schemas.microsoft.com/office/powerpoint/2010/main" val="1196330694"/>
                </p:ext>
              </p:extLst>
            </p:nvPr>
          </p:nvGraphicFramePr>
          <p:xfrm>
            <a:off x="6430604" y="4046914"/>
            <a:ext cx="636587" cy="322262"/>
          </p:xfrm>
          <a:graphic>
            <a:graphicData uri="http://schemas.openxmlformats.org/presentationml/2006/ole">
              <mc:AlternateContent xmlns:mc="http://schemas.openxmlformats.org/markup-compatibility/2006">
                <mc:Choice xmlns:v="urn:schemas-microsoft-com:vml" Requires="v">
                  <p:oleObj spid="_x0000_s2223" r:id="rId8" imgW="431800" imgH="215900" progId="Equation.DSMT4">
                    <p:embed/>
                  </p:oleObj>
                </mc:Choice>
                <mc:Fallback>
                  <p:oleObj r:id="rId8" imgW="431800" imgH="215900" progId="Equation.DSMT4">
                    <p:embed/>
                    <p:pic>
                      <p:nvPicPr>
                        <p:cNvPr id="37" name="对象 3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430604" y="4046914"/>
                          <a:ext cx="636587" cy="322262"/>
                        </a:xfrm>
                        <a:prstGeom prst="rect">
                          <a:avLst/>
                        </a:prstGeom>
                        <a:noFill/>
                      </p:spPr>
                    </p:pic>
                  </p:oleObj>
                </mc:Fallback>
              </mc:AlternateContent>
            </a:graphicData>
          </a:graphic>
        </p:graphicFrame>
        <p:graphicFrame>
          <p:nvGraphicFramePr>
            <p:cNvPr id="14" name="对象 13">
              <a:extLst>
                <a:ext uri="{FF2B5EF4-FFF2-40B4-BE49-F238E27FC236}">
                  <a16:creationId xmlns:a16="http://schemas.microsoft.com/office/drawing/2014/main" id="{41DCCD2B-55F9-43B5-8768-050EA36BD7CE}"/>
                </a:ext>
              </a:extLst>
            </p:cNvPr>
            <p:cNvGraphicFramePr>
              <a:graphicFrameLocks noChangeAspect="1"/>
            </p:cNvGraphicFramePr>
            <p:nvPr>
              <p:extLst>
                <p:ext uri="{D42A27DB-BD31-4B8C-83A1-F6EECF244321}">
                  <p14:modId xmlns:p14="http://schemas.microsoft.com/office/powerpoint/2010/main" val="2317393182"/>
                </p:ext>
              </p:extLst>
            </p:nvPr>
          </p:nvGraphicFramePr>
          <p:xfrm>
            <a:off x="7229739" y="4057051"/>
            <a:ext cx="728781" cy="314376"/>
          </p:xfrm>
          <a:graphic>
            <a:graphicData uri="http://schemas.openxmlformats.org/presentationml/2006/ole">
              <mc:AlternateContent xmlns:mc="http://schemas.openxmlformats.org/markup-compatibility/2006">
                <mc:Choice xmlns:v="urn:schemas-microsoft-com:vml" Requires="v">
                  <p:oleObj spid="_x0000_s2224" r:id="rId10" imgW="481965" imgH="215900" progId="Equation.DSMT4">
                    <p:embed/>
                  </p:oleObj>
                </mc:Choice>
                <mc:Fallback>
                  <p:oleObj r:id="rId10" imgW="481965" imgH="215900" progId="Equation.DSMT4">
                    <p:embed/>
                    <p:pic>
                      <p:nvPicPr>
                        <p:cNvPr id="39" name="对象 38"/>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229739" y="4057051"/>
                          <a:ext cx="728781" cy="314376"/>
                        </a:xfrm>
                        <a:prstGeom prst="rect">
                          <a:avLst/>
                        </a:prstGeom>
                        <a:noFill/>
                      </p:spPr>
                    </p:pic>
                  </p:oleObj>
                </mc:Fallback>
              </mc:AlternateContent>
            </a:graphicData>
          </a:graphic>
        </p:graphicFrame>
        <p:graphicFrame>
          <p:nvGraphicFramePr>
            <p:cNvPr id="15" name="对象 14">
              <a:extLst>
                <a:ext uri="{FF2B5EF4-FFF2-40B4-BE49-F238E27FC236}">
                  <a16:creationId xmlns:a16="http://schemas.microsoft.com/office/drawing/2014/main" id="{C3679BF3-4F7D-4A21-821A-702077A0A7AE}"/>
                </a:ext>
              </a:extLst>
            </p:cNvPr>
            <p:cNvGraphicFramePr>
              <a:graphicFrameLocks noChangeAspect="1"/>
            </p:cNvGraphicFramePr>
            <p:nvPr>
              <p:extLst>
                <p:ext uri="{D42A27DB-BD31-4B8C-83A1-F6EECF244321}">
                  <p14:modId xmlns:p14="http://schemas.microsoft.com/office/powerpoint/2010/main" val="1208313144"/>
                </p:ext>
              </p:extLst>
            </p:nvPr>
          </p:nvGraphicFramePr>
          <p:xfrm>
            <a:off x="8384825" y="4079327"/>
            <a:ext cx="796925" cy="292100"/>
          </p:xfrm>
          <a:graphic>
            <a:graphicData uri="http://schemas.openxmlformats.org/presentationml/2006/ole">
              <mc:AlternateContent xmlns:mc="http://schemas.openxmlformats.org/markup-compatibility/2006">
                <mc:Choice xmlns:v="urn:schemas-microsoft-com:vml" Requires="v">
                  <p:oleObj spid="_x0000_s2225" r:id="rId12" imgW="571500" imgH="215900" progId="Equation.DSMT4">
                    <p:embed/>
                  </p:oleObj>
                </mc:Choice>
                <mc:Fallback>
                  <p:oleObj r:id="rId12" imgW="571500" imgH="215900" progId="Equation.DSMT4">
                    <p:embed/>
                    <p:pic>
                      <p:nvPicPr>
                        <p:cNvPr id="43" name="对象 4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384825" y="4079327"/>
                          <a:ext cx="796925" cy="292100"/>
                        </a:xfrm>
                        <a:prstGeom prst="rect">
                          <a:avLst/>
                        </a:prstGeom>
                        <a:noFill/>
                      </p:spPr>
                    </p:pic>
                  </p:oleObj>
                </mc:Fallback>
              </mc:AlternateContent>
            </a:graphicData>
          </a:graphic>
        </p:graphicFrame>
      </p:grpSp>
      <p:sp>
        <p:nvSpPr>
          <p:cNvPr id="16" name="矩形 15">
            <a:extLst>
              <a:ext uri="{FF2B5EF4-FFF2-40B4-BE49-F238E27FC236}">
                <a16:creationId xmlns:a16="http://schemas.microsoft.com/office/drawing/2014/main" id="{BF3F8940-802A-4B5F-9550-C4DFD34CA015}"/>
              </a:ext>
            </a:extLst>
          </p:cNvPr>
          <p:cNvSpPr/>
          <p:nvPr/>
        </p:nvSpPr>
        <p:spPr>
          <a:xfrm>
            <a:off x="1201050" y="4366397"/>
            <a:ext cx="1755609" cy="400110"/>
          </a:xfrm>
          <a:prstGeom prst="rect">
            <a:avLst/>
          </a:prstGeom>
        </p:spPr>
        <p:txBody>
          <a:bodyPr wrap="none">
            <a:spAutoFit/>
          </a:bodyPr>
          <a:lstStyle/>
          <a:p>
            <a:pPr marL="285750" indent="-285750">
              <a:buFont typeface="Wingdings" panose="05000000000000000000" pitchFamily="2" charset="2"/>
              <a:buChar char="n"/>
            </a:pPr>
            <a:r>
              <a:rPr lang="zh-CN" altLang="zh-CN" sz="2000" b="1" dirty="0"/>
              <a:t>贝叶斯定理</a:t>
            </a:r>
          </a:p>
        </p:txBody>
      </p:sp>
      <p:grpSp>
        <p:nvGrpSpPr>
          <p:cNvPr id="17" name="组合 16">
            <a:extLst>
              <a:ext uri="{FF2B5EF4-FFF2-40B4-BE49-F238E27FC236}">
                <a16:creationId xmlns:a16="http://schemas.microsoft.com/office/drawing/2014/main" id="{5428457F-42A9-45C3-94EB-2A135984D81C}"/>
              </a:ext>
            </a:extLst>
          </p:cNvPr>
          <p:cNvGrpSpPr/>
          <p:nvPr/>
        </p:nvGrpSpPr>
        <p:grpSpPr>
          <a:xfrm>
            <a:off x="1796447" y="4925417"/>
            <a:ext cx="8510283" cy="928828"/>
            <a:chOff x="607499" y="4653646"/>
            <a:chExt cx="8187709" cy="928828"/>
          </a:xfrm>
        </p:grpSpPr>
        <p:sp>
          <p:nvSpPr>
            <p:cNvPr id="18" name="矩形 17">
              <a:extLst>
                <a:ext uri="{FF2B5EF4-FFF2-40B4-BE49-F238E27FC236}">
                  <a16:creationId xmlns:a16="http://schemas.microsoft.com/office/drawing/2014/main" id="{E79BBEA3-F62D-49AB-A233-91944A9FAAAF}"/>
                </a:ext>
              </a:extLst>
            </p:cNvPr>
            <p:cNvSpPr/>
            <p:nvPr/>
          </p:nvSpPr>
          <p:spPr>
            <a:xfrm>
              <a:off x="607499" y="4653646"/>
              <a:ext cx="8187709" cy="338554"/>
            </a:xfrm>
            <a:prstGeom prst="rect">
              <a:avLst/>
            </a:prstGeom>
          </p:spPr>
          <p:txBody>
            <a:bodyPr wrap="square">
              <a:spAutoFit/>
            </a:bodyPr>
            <a:lstStyle/>
            <a:p>
              <a:r>
                <a:rPr lang="zh-CN" altLang="zh-CN" sz="1600" dirty="0"/>
                <a:t>贝叶斯定理用来描述两个条件概率之间的关系，例如，</a:t>
              </a:r>
              <a:r>
                <a:rPr lang="en-US" altLang="zh-CN" sz="1600" dirty="0"/>
                <a:t>               </a:t>
              </a:r>
              <a:r>
                <a:rPr lang="zh-CN" altLang="en-US" sz="1600" dirty="0"/>
                <a:t>与             </a:t>
              </a:r>
              <a:r>
                <a:rPr lang="en-US" altLang="zh-CN" sz="1600" dirty="0"/>
                <a:t>    </a:t>
              </a:r>
              <a:r>
                <a:rPr lang="zh-CN" altLang="zh-CN" sz="1600" dirty="0"/>
                <a:t>根据乘法法则</a:t>
              </a:r>
              <a:r>
                <a:rPr lang="zh-CN" altLang="en-US" sz="1600" dirty="0"/>
                <a:t>：</a:t>
              </a:r>
              <a:endParaRPr lang="en-US" altLang="zh-CN" sz="1600" dirty="0"/>
            </a:p>
          </p:txBody>
        </p:sp>
        <p:graphicFrame>
          <p:nvGraphicFramePr>
            <p:cNvPr id="19" name="对象 18">
              <a:extLst>
                <a:ext uri="{FF2B5EF4-FFF2-40B4-BE49-F238E27FC236}">
                  <a16:creationId xmlns:a16="http://schemas.microsoft.com/office/drawing/2014/main" id="{1EFA0CF1-D6C1-49AB-AC41-CB1B84BA1D3B}"/>
                </a:ext>
              </a:extLst>
            </p:cNvPr>
            <p:cNvGraphicFramePr>
              <a:graphicFrameLocks noChangeAspect="1"/>
            </p:cNvGraphicFramePr>
            <p:nvPr>
              <p:extLst>
                <p:ext uri="{D42A27DB-BD31-4B8C-83A1-F6EECF244321}">
                  <p14:modId xmlns:p14="http://schemas.microsoft.com/office/powerpoint/2010/main" val="3130341623"/>
                </p:ext>
              </p:extLst>
            </p:nvPr>
          </p:nvGraphicFramePr>
          <p:xfrm>
            <a:off x="5361745" y="4659878"/>
            <a:ext cx="815975" cy="339725"/>
          </p:xfrm>
          <a:graphic>
            <a:graphicData uri="http://schemas.openxmlformats.org/presentationml/2006/ole">
              <mc:AlternateContent xmlns:mc="http://schemas.openxmlformats.org/markup-compatibility/2006">
                <mc:Choice xmlns:v="urn:schemas-microsoft-com:vml" Requires="v">
                  <p:oleObj spid="_x0000_s2226" r:id="rId14" imgW="508000" imgH="215900" progId="Equation.DSMT4">
                    <p:embed/>
                  </p:oleObj>
                </mc:Choice>
                <mc:Fallback>
                  <p:oleObj r:id="rId14" imgW="508000" imgH="215900" progId="Equation.DSMT4">
                    <p:embed/>
                    <p:pic>
                      <p:nvPicPr>
                        <p:cNvPr id="55" name="对象 54"/>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361745" y="4659878"/>
                          <a:ext cx="815975" cy="339725"/>
                        </a:xfrm>
                        <a:prstGeom prst="rect">
                          <a:avLst/>
                        </a:prstGeom>
                        <a:noFill/>
                      </p:spPr>
                    </p:pic>
                  </p:oleObj>
                </mc:Fallback>
              </mc:AlternateContent>
            </a:graphicData>
          </a:graphic>
        </p:graphicFrame>
        <p:graphicFrame>
          <p:nvGraphicFramePr>
            <p:cNvPr id="20" name="对象 19">
              <a:extLst>
                <a:ext uri="{FF2B5EF4-FFF2-40B4-BE49-F238E27FC236}">
                  <a16:creationId xmlns:a16="http://schemas.microsoft.com/office/drawing/2014/main" id="{8B69C896-DA9C-47E2-9026-30F36A93BE42}"/>
                </a:ext>
              </a:extLst>
            </p:cNvPr>
            <p:cNvGraphicFramePr>
              <a:graphicFrameLocks noChangeAspect="1"/>
            </p:cNvGraphicFramePr>
            <p:nvPr>
              <p:extLst>
                <p:ext uri="{D42A27DB-BD31-4B8C-83A1-F6EECF244321}">
                  <p14:modId xmlns:p14="http://schemas.microsoft.com/office/powerpoint/2010/main" val="840815628"/>
                </p:ext>
              </p:extLst>
            </p:nvPr>
          </p:nvGraphicFramePr>
          <p:xfrm>
            <a:off x="6437856" y="4659878"/>
            <a:ext cx="815607" cy="338554"/>
          </p:xfrm>
          <a:graphic>
            <a:graphicData uri="http://schemas.openxmlformats.org/presentationml/2006/ole">
              <mc:AlternateContent xmlns:mc="http://schemas.openxmlformats.org/markup-compatibility/2006">
                <mc:Choice xmlns:v="urn:schemas-microsoft-com:vml" Requires="v">
                  <p:oleObj spid="_x0000_s2227" r:id="rId16" imgW="508000" imgH="215900" progId="Equation.DSMT4">
                    <p:embed/>
                  </p:oleObj>
                </mc:Choice>
                <mc:Fallback>
                  <p:oleObj r:id="rId16" imgW="508000" imgH="215900" progId="Equation.DSMT4">
                    <p:embed/>
                    <p:pic>
                      <p:nvPicPr>
                        <p:cNvPr id="57" name="对象 56"/>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437856" y="4659878"/>
                          <a:ext cx="815607" cy="338554"/>
                        </a:xfrm>
                        <a:prstGeom prst="rect">
                          <a:avLst/>
                        </a:prstGeom>
                        <a:noFill/>
                      </p:spPr>
                    </p:pic>
                  </p:oleObj>
                </mc:Fallback>
              </mc:AlternateContent>
            </a:graphicData>
          </a:graphic>
        </p:graphicFrame>
        <p:graphicFrame>
          <p:nvGraphicFramePr>
            <p:cNvPr id="21" name="对象 20">
              <a:extLst>
                <a:ext uri="{FF2B5EF4-FFF2-40B4-BE49-F238E27FC236}">
                  <a16:creationId xmlns:a16="http://schemas.microsoft.com/office/drawing/2014/main" id="{8D142F74-030A-4100-B981-80B1883F974F}"/>
                </a:ext>
              </a:extLst>
            </p:cNvPr>
            <p:cNvGraphicFramePr>
              <a:graphicFrameLocks noChangeAspect="1"/>
            </p:cNvGraphicFramePr>
            <p:nvPr>
              <p:extLst>
                <p:ext uri="{D42A27DB-BD31-4B8C-83A1-F6EECF244321}">
                  <p14:modId xmlns:p14="http://schemas.microsoft.com/office/powerpoint/2010/main" val="3786557329"/>
                </p:ext>
              </p:extLst>
            </p:nvPr>
          </p:nvGraphicFramePr>
          <p:xfrm>
            <a:off x="1577929" y="5290086"/>
            <a:ext cx="3309301" cy="292388"/>
          </p:xfrm>
          <a:graphic>
            <a:graphicData uri="http://schemas.openxmlformats.org/presentationml/2006/ole">
              <mc:AlternateContent xmlns:mc="http://schemas.openxmlformats.org/markup-compatibility/2006">
                <mc:Choice xmlns:v="urn:schemas-microsoft-com:vml" Requires="v">
                  <p:oleObj spid="_x0000_s2228" r:id="rId18" imgW="2373630" imgH="215900" progId="Equation.DSMT4">
                    <p:embed/>
                  </p:oleObj>
                </mc:Choice>
                <mc:Fallback>
                  <p:oleObj r:id="rId18" imgW="2373630" imgH="215900" progId="Equation.DSMT4">
                    <p:embed/>
                    <p:pic>
                      <p:nvPicPr>
                        <p:cNvPr id="59" name="对象 58"/>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577929" y="5290086"/>
                          <a:ext cx="3309301" cy="292388"/>
                        </a:xfrm>
                        <a:prstGeom prst="rect">
                          <a:avLst/>
                        </a:prstGeom>
                        <a:noFill/>
                      </p:spPr>
                    </p:pic>
                  </p:oleObj>
                </mc:Fallback>
              </mc:AlternateContent>
            </a:graphicData>
          </a:graphic>
        </p:graphicFrame>
      </p:grpSp>
      <p:graphicFrame>
        <p:nvGraphicFramePr>
          <p:cNvPr id="22" name="对象 21">
            <a:extLst>
              <a:ext uri="{FF2B5EF4-FFF2-40B4-BE49-F238E27FC236}">
                <a16:creationId xmlns:a16="http://schemas.microsoft.com/office/drawing/2014/main" id="{2097047E-FC68-4630-8DB6-B61E68A15BDA}"/>
              </a:ext>
            </a:extLst>
          </p:cNvPr>
          <p:cNvGraphicFramePr>
            <a:graphicFrameLocks noChangeAspect="1"/>
          </p:cNvGraphicFramePr>
          <p:nvPr>
            <p:extLst>
              <p:ext uri="{D42A27DB-BD31-4B8C-83A1-F6EECF244321}">
                <p14:modId xmlns:p14="http://schemas.microsoft.com/office/powerpoint/2010/main" val="3495420381"/>
              </p:ext>
            </p:extLst>
          </p:nvPr>
        </p:nvGraphicFramePr>
        <p:xfrm>
          <a:off x="6676456" y="5424436"/>
          <a:ext cx="2027789" cy="590879"/>
        </p:xfrm>
        <a:graphic>
          <a:graphicData uri="http://schemas.openxmlformats.org/presentationml/2006/ole">
            <mc:AlternateContent xmlns:mc="http://schemas.openxmlformats.org/markup-compatibility/2006">
              <mc:Choice xmlns:v="urn:schemas-microsoft-com:vml" Requires="v">
                <p:oleObj spid="_x0000_s2229" r:id="rId20" imgW="1435100" imgH="419100" progId="Equation.DSMT4">
                  <p:embed/>
                </p:oleObj>
              </mc:Choice>
              <mc:Fallback>
                <p:oleObj r:id="rId20" imgW="1435100" imgH="419100" progId="Equation.DSMT4">
                  <p:embed/>
                  <p:pic>
                    <p:nvPicPr>
                      <p:cNvPr id="61" name="对象 60"/>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6676456" y="5424436"/>
                        <a:ext cx="2027789" cy="590879"/>
                      </a:xfrm>
                      <a:prstGeom prst="rect">
                        <a:avLst/>
                      </a:prstGeom>
                      <a:noFill/>
                    </p:spPr>
                  </p:pic>
                </p:oleObj>
              </mc:Fallback>
            </mc:AlternateContent>
          </a:graphicData>
        </a:graphic>
      </p:graphicFrame>
    </p:spTree>
    <p:extLst>
      <p:ext uri="{BB962C8B-B14F-4D97-AF65-F5344CB8AC3E}">
        <p14:creationId xmlns:p14="http://schemas.microsoft.com/office/powerpoint/2010/main" val="3767860778"/>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2 </a:t>
            </a:r>
            <a:r>
              <a:rPr lang="zh-CN" altLang="en-US" dirty="0"/>
              <a:t>分类算法</a:t>
            </a:r>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2.2.1  </a:t>
            </a:r>
            <a:r>
              <a:rPr lang="zh-CN" altLang="en-US" dirty="0"/>
              <a:t>相关基础数学知识</a:t>
            </a:r>
          </a:p>
        </p:txBody>
      </p:sp>
      <p:sp>
        <p:nvSpPr>
          <p:cNvPr id="5" name="矩形 4">
            <a:extLst>
              <a:ext uri="{FF2B5EF4-FFF2-40B4-BE49-F238E27FC236}">
                <a16:creationId xmlns:a16="http://schemas.microsoft.com/office/drawing/2014/main" id="{45DCE1B1-5CAC-4DCA-BA3D-E5491735183A}"/>
              </a:ext>
            </a:extLst>
          </p:cNvPr>
          <p:cNvSpPr/>
          <p:nvPr/>
        </p:nvSpPr>
        <p:spPr>
          <a:xfrm>
            <a:off x="1077063" y="2156311"/>
            <a:ext cx="1755609" cy="400110"/>
          </a:xfrm>
          <a:prstGeom prst="rect">
            <a:avLst/>
          </a:prstGeom>
        </p:spPr>
        <p:txBody>
          <a:bodyPr wrap="none">
            <a:spAutoFit/>
          </a:bodyPr>
          <a:lstStyle/>
          <a:p>
            <a:pPr marL="285750" indent="-285750">
              <a:buFont typeface="Wingdings" panose="05000000000000000000" pitchFamily="2" charset="2"/>
              <a:buChar char="n"/>
            </a:pPr>
            <a:r>
              <a:rPr lang="zh-CN" altLang="en-US" sz="2000" b="1" dirty="0"/>
              <a:t>全概率公式</a:t>
            </a:r>
            <a:endParaRPr lang="zh-CN" altLang="zh-CN" sz="2000" b="1" dirty="0"/>
          </a:p>
        </p:txBody>
      </p:sp>
      <p:sp>
        <p:nvSpPr>
          <p:cNvPr id="4" name="矩形 3">
            <a:extLst>
              <a:ext uri="{FF2B5EF4-FFF2-40B4-BE49-F238E27FC236}">
                <a16:creationId xmlns:a16="http://schemas.microsoft.com/office/drawing/2014/main" id="{AEE864A8-C17E-46E5-AC84-BE2766F988D3}"/>
              </a:ext>
            </a:extLst>
          </p:cNvPr>
          <p:cNvSpPr/>
          <p:nvPr/>
        </p:nvSpPr>
        <p:spPr>
          <a:xfrm>
            <a:off x="1290871" y="2712786"/>
            <a:ext cx="10032571" cy="646331"/>
          </a:xfrm>
          <a:prstGeom prst="rect">
            <a:avLst/>
          </a:prstGeom>
        </p:spPr>
        <p:txBody>
          <a:bodyPr wrap="square">
            <a:spAutoFit/>
          </a:bodyPr>
          <a:lstStyle/>
          <a:p>
            <a:r>
              <a:rPr lang="zh-CN" altLang="zh-CN" dirty="0"/>
              <a:t>全概率公式将对复杂事件</a:t>
            </a:r>
            <a:r>
              <a:rPr lang="en-US" altLang="zh-CN" i="1" dirty="0"/>
              <a:t>A </a:t>
            </a:r>
            <a:r>
              <a:rPr lang="zh-CN" altLang="zh-CN" dirty="0"/>
              <a:t>的概率求解问题转化为在不同情况下发生的简单事件</a:t>
            </a:r>
            <a:endParaRPr lang="en-US" altLang="zh-CN" dirty="0"/>
          </a:p>
          <a:p>
            <a:r>
              <a:rPr lang="zh-CN" altLang="zh-CN" dirty="0"/>
              <a:t>的概率的求和问题</a:t>
            </a:r>
            <a:r>
              <a:rPr lang="zh-CN" altLang="en-US" dirty="0"/>
              <a:t>。</a:t>
            </a:r>
            <a:endParaRPr lang="zh-CN" altLang="zh-CN" dirty="0"/>
          </a:p>
        </p:txBody>
      </p:sp>
      <p:grpSp>
        <p:nvGrpSpPr>
          <p:cNvPr id="23" name="组合 22">
            <a:extLst>
              <a:ext uri="{FF2B5EF4-FFF2-40B4-BE49-F238E27FC236}">
                <a16:creationId xmlns:a16="http://schemas.microsoft.com/office/drawing/2014/main" id="{805C5D0F-4CEC-4324-9F5E-ADFA7E4941B6}"/>
              </a:ext>
            </a:extLst>
          </p:cNvPr>
          <p:cNvGrpSpPr/>
          <p:nvPr/>
        </p:nvGrpSpPr>
        <p:grpSpPr>
          <a:xfrm>
            <a:off x="1368692" y="3758086"/>
            <a:ext cx="8044521" cy="1895739"/>
            <a:chOff x="540013" y="2167680"/>
            <a:chExt cx="8044521" cy="1895739"/>
          </a:xfrm>
        </p:grpSpPr>
        <p:sp>
          <p:nvSpPr>
            <p:cNvPr id="24" name="矩形 23">
              <a:extLst>
                <a:ext uri="{FF2B5EF4-FFF2-40B4-BE49-F238E27FC236}">
                  <a16:creationId xmlns:a16="http://schemas.microsoft.com/office/drawing/2014/main" id="{1A1A1F90-C86F-4233-B9E1-AC398C72D10F}"/>
                </a:ext>
              </a:extLst>
            </p:cNvPr>
            <p:cNvSpPr/>
            <p:nvPr/>
          </p:nvSpPr>
          <p:spPr>
            <a:xfrm>
              <a:off x="540013" y="2167680"/>
              <a:ext cx="8044521" cy="1508105"/>
            </a:xfrm>
            <a:prstGeom prst="rect">
              <a:avLst/>
            </a:prstGeom>
          </p:spPr>
          <p:txBody>
            <a:bodyPr wrap="square">
              <a:spAutoFit/>
            </a:bodyPr>
            <a:lstStyle/>
            <a:p>
              <a:r>
                <a:rPr lang="zh-CN" altLang="zh-CN" sz="1600" dirty="0"/>
                <a:t>设</a:t>
              </a:r>
              <a:r>
                <a:rPr lang="en-US" altLang="zh-CN" sz="1600" dirty="0"/>
                <a:t>                 </a:t>
              </a:r>
              <a:r>
                <a:rPr lang="zh-CN" altLang="zh-CN" sz="1600" dirty="0"/>
                <a:t>构成一个完备事件组，即它们两两互不相容，其和为全集，且</a:t>
              </a:r>
              <a:endParaRPr lang="en-US" altLang="zh-CN" sz="1600" dirty="0"/>
            </a:p>
            <a:p>
              <a:r>
                <a:rPr lang="en-US" altLang="zh-CN" sz="1400" dirty="0"/>
                <a:t> </a:t>
              </a:r>
            </a:p>
            <a:p>
              <a:endParaRPr lang="en-US" altLang="zh-CN" sz="1400" dirty="0"/>
            </a:p>
            <a:p>
              <a:endParaRPr lang="en-US" altLang="zh-CN" sz="1600" dirty="0"/>
            </a:p>
            <a:p>
              <a:r>
                <a:rPr lang="zh-CN" altLang="zh-CN" sz="1600" dirty="0"/>
                <a:t>则事件</a:t>
              </a:r>
              <a:r>
                <a:rPr lang="en-US" altLang="zh-CN" sz="1600" dirty="0"/>
                <a:t>A</a:t>
              </a:r>
              <a:r>
                <a:rPr lang="zh-CN" altLang="zh-CN" sz="1600" dirty="0"/>
                <a:t>的概率为：</a:t>
              </a:r>
            </a:p>
            <a:p>
              <a:endParaRPr lang="zh-CN" altLang="en-US" sz="1600" dirty="0"/>
            </a:p>
          </p:txBody>
        </p:sp>
        <p:graphicFrame>
          <p:nvGraphicFramePr>
            <p:cNvPr id="25" name="对象 24">
              <a:extLst>
                <a:ext uri="{FF2B5EF4-FFF2-40B4-BE49-F238E27FC236}">
                  <a16:creationId xmlns:a16="http://schemas.microsoft.com/office/drawing/2014/main" id="{50333190-82D5-4D38-983F-7A13CD9FCFC8}"/>
                </a:ext>
              </a:extLst>
            </p:cNvPr>
            <p:cNvGraphicFramePr>
              <a:graphicFrameLocks noChangeAspect="1"/>
            </p:cNvGraphicFramePr>
            <p:nvPr/>
          </p:nvGraphicFramePr>
          <p:xfrm>
            <a:off x="860552" y="2177205"/>
            <a:ext cx="810448" cy="324179"/>
          </p:xfrm>
          <a:graphic>
            <a:graphicData uri="http://schemas.openxmlformats.org/presentationml/2006/ole">
              <mc:AlternateContent xmlns:mc="http://schemas.openxmlformats.org/markup-compatibility/2006">
                <mc:Choice xmlns:v="urn:schemas-microsoft-com:vml" Requires="v">
                  <p:oleObj spid="_x0000_s3131" r:id="rId4" imgW="520700" imgH="203200" progId="Equation.DSMT4">
                    <p:embed/>
                  </p:oleObj>
                </mc:Choice>
                <mc:Fallback>
                  <p:oleObj r:id="rId4" imgW="520700" imgH="203200" progId="Equation.DSMT4">
                    <p:embed/>
                    <p:pic>
                      <p:nvPicPr>
                        <p:cNvPr id="6" name="对象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0552" y="2177205"/>
                          <a:ext cx="810448" cy="324179"/>
                        </a:xfrm>
                        <a:prstGeom prst="rect">
                          <a:avLst/>
                        </a:prstGeom>
                        <a:noFill/>
                      </p:spPr>
                    </p:pic>
                  </p:oleObj>
                </mc:Fallback>
              </mc:AlternateContent>
            </a:graphicData>
          </a:graphic>
        </p:graphicFrame>
        <p:graphicFrame>
          <p:nvGraphicFramePr>
            <p:cNvPr id="26" name="对象 25">
              <a:extLst>
                <a:ext uri="{FF2B5EF4-FFF2-40B4-BE49-F238E27FC236}">
                  <a16:creationId xmlns:a16="http://schemas.microsoft.com/office/drawing/2014/main" id="{07C99CBF-3D6E-4D16-BF61-2055959C122C}"/>
                </a:ext>
              </a:extLst>
            </p:cNvPr>
            <p:cNvGraphicFramePr>
              <a:graphicFrameLocks noChangeAspect="1"/>
            </p:cNvGraphicFramePr>
            <p:nvPr>
              <p:extLst>
                <p:ext uri="{D42A27DB-BD31-4B8C-83A1-F6EECF244321}">
                  <p14:modId xmlns:p14="http://schemas.microsoft.com/office/powerpoint/2010/main" val="497414801"/>
                </p:ext>
              </p:extLst>
            </p:nvPr>
          </p:nvGraphicFramePr>
          <p:xfrm>
            <a:off x="3508718" y="2640680"/>
            <a:ext cx="2110909" cy="360000"/>
          </p:xfrm>
          <a:graphic>
            <a:graphicData uri="http://schemas.openxmlformats.org/presentationml/2006/ole">
              <mc:AlternateContent xmlns:mc="http://schemas.openxmlformats.org/markup-compatibility/2006">
                <mc:Choice xmlns:v="urn:schemas-microsoft-com:vml" Requires="v">
                  <p:oleObj spid="_x0000_s3132" r:id="rId6" imgW="1231265" imgH="215900" progId="Equation.DSMT4">
                    <p:embed/>
                  </p:oleObj>
                </mc:Choice>
                <mc:Fallback>
                  <p:oleObj r:id="rId6" imgW="1231265" imgH="215900" progId="Equation.DSMT4">
                    <p:embed/>
                    <p:pic>
                      <p:nvPicPr>
                        <p:cNvPr id="9" name="对象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08718" y="2640680"/>
                          <a:ext cx="2110909" cy="360000"/>
                        </a:xfrm>
                        <a:prstGeom prst="rect">
                          <a:avLst/>
                        </a:prstGeom>
                        <a:noFill/>
                      </p:spPr>
                    </p:pic>
                  </p:oleObj>
                </mc:Fallback>
              </mc:AlternateContent>
            </a:graphicData>
          </a:graphic>
        </p:graphicFrame>
        <p:graphicFrame>
          <p:nvGraphicFramePr>
            <p:cNvPr id="27" name="对象 26">
              <a:extLst>
                <a:ext uri="{FF2B5EF4-FFF2-40B4-BE49-F238E27FC236}">
                  <a16:creationId xmlns:a16="http://schemas.microsoft.com/office/drawing/2014/main" id="{4241AD3D-39E5-45E6-A8E3-B107885F1B11}"/>
                </a:ext>
              </a:extLst>
            </p:cNvPr>
            <p:cNvGraphicFramePr>
              <a:graphicFrameLocks noChangeAspect="1"/>
            </p:cNvGraphicFramePr>
            <p:nvPr>
              <p:extLst>
                <p:ext uri="{D42A27DB-BD31-4B8C-83A1-F6EECF244321}">
                  <p14:modId xmlns:p14="http://schemas.microsoft.com/office/powerpoint/2010/main" val="3703084143"/>
                </p:ext>
              </p:extLst>
            </p:nvPr>
          </p:nvGraphicFramePr>
          <p:xfrm>
            <a:off x="2158996" y="3451419"/>
            <a:ext cx="5852251" cy="612000"/>
          </p:xfrm>
          <a:graphic>
            <a:graphicData uri="http://schemas.openxmlformats.org/presentationml/2006/ole">
              <mc:AlternateContent xmlns:mc="http://schemas.openxmlformats.org/markup-compatibility/2006">
                <mc:Choice xmlns:v="urn:schemas-microsoft-com:vml" Requires="v">
                  <p:oleObj spid="_x0000_s3133" r:id="rId8" imgW="3733800" imgH="393700" progId="Equation.DSMT4">
                    <p:embed/>
                  </p:oleObj>
                </mc:Choice>
                <mc:Fallback>
                  <p:oleObj r:id="rId8" imgW="3733800" imgH="393700" progId="Equation.DSMT4">
                    <p:embed/>
                    <p:pic>
                      <p:nvPicPr>
                        <p:cNvPr id="11" name="对象 1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158996" y="3451419"/>
                          <a:ext cx="5852251" cy="612000"/>
                        </a:xfrm>
                        <a:prstGeom prst="rect">
                          <a:avLst/>
                        </a:prstGeom>
                        <a:noFill/>
                      </p:spPr>
                    </p:pic>
                  </p:oleObj>
                </mc:Fallback>
              </mc:AlternateContent>
            </a:graphicData>
          </a:graphic>
        </p:graphicFrame>
      </p:grpSp>
    </p:spTree>
    <p:extLst>
      <p:ext uri="{BB962C8B-B14F-4D97-AF65-F5344CB8AC3E}">
        <p14:creationId xmlns:p14="http://schemas.microsoft.com/office/powerpoint/2010/main" val="3561855123"/>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2 </a:t>
            </a:r>
            <a:r>
              <a:rPr lang="zh-CN" altLang="en-US" dirty="0"/>
              <a:t>分类算法</a:t>
            </a:r>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2.2.2  </a:t>
            </a:r>
            <a:r>
              <a:rPr lang="zh-CN" altLang="en-US" dirty="0"/>
              <a:t>贝叶斯分类实例</a:t>
            </a:r>
          </a:p>
        </p:txBody>
      </p:sp>
      <p:pic>
        <p:nvPicPr>
          <p:cNvPr id="9" name="图片 8">
            <a:extLst>
              <a:ext uri="{FF2B5EF4-FFF2-40B4-BE49-F238E27FC236}">
                <a16:creationId xmlns:a16="http://schemas.microsoft.com/office/drawing/2014/main" id="{EA2C60FF-95F6-42FE-963C-5F01EB2C1E75}"/>
              </a:ext>
            </a:extLst>
          </p:cNvPr>
          <p:cNvPicPr>
            <a:picLocks noChangeAspect="1"/>
          </p:cNvPicPr>
          <p:nvPr/>
        </p:nvPicPr>
        <p:blipFill>
          <a:blip r:embed="rId3"/>
          <a:stretch>
            <a:fillRect/>
          </a:stretch>
        </p:blipFill>
        <p:spPr>
          <a:xfrm>
            <a:off x="2382916" y="1969189"/>
            <a:ext cx="7896000" cy="4320000"/>
          </a:xfrm>
          <a:prstGeom prst="rect">
            <a:avLst/>
          </a:prstGeom>
        </p:spPr>
      </p:pic>
    </p:spTree>
    <p:extLst>
      <p:ext uri="{BB962C8B-B14F-4D97-AF65-F5344CB8AC3E}">
        <p14:creationId xmlns:p14="http://schemas.microsoft.com/office/powerpoint/2010/main" val="2015825826"/>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2 </a:t>
            </a:r>
            <a:r>
              <a:rPr lang="zh-CN" altLang="en-US" dirty="0"/>
              <a:t>分类算法</a:t>
            </a:r>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2.2.2  </a:t>
            </a:r>
            <a:r>
              <a:rPr lang="zh-CN" altLang="en-US" dirty="0"/>
              <a:t>贝叶斯分类流程</a:t>
            </a:r>
            <a:r>
              <a:rPr lang="en-US" altLang="zh-CN" dirty="0"/>
              <a:t>---</a:t>
            </a:r>
            <a:r>
              <a:rPr lang="zh-CN" altLang="en-US" dirty="0"/>
              <a:t>实例（</a:t>
            </a:r>
            <a:r>
              <a:rPr lang="en-US" altLang="zh-CN" dirty="0"/>
              <a:t>1/2</a:t>
            </a:r>
            <a:r>
              <a:rPr lang="zh-CN" altLang="en-US" dirty="0"/>
              <a:t>）</a:t>
            </a:r>
          </a:p>
        </p:txBody>
      </p:sp>
      <p:pic>
        <p:nvPicPr>
          <p:cNvPr id="5" name="图片 4">
            <a:extLst>
              <a:ext uri="{FF2B5EF4-FFF2-40B4-BE49-F238E27FC236}">
                <a16:creationId xmlns:a16="http://schemas.microsoft.com/office/drawing/2014/main" id="{30749098-4DBC-4FB4-8B9D-4CF396A0F877}"/>
              </a:ext>
            </a:extLst>
          </p:cNvPr>
          <p:cNvPicPr>
            <a:picLocks noChangeAspect="1"/>
          </p:cNvPicPr>
          <p:nvPr/>
        </p:nvPicPr>
        <p:blipFill>
          <a:blip r:embed="rId3"/>
          <a:stretch>
            <a:fillRect/>
          </a:stretch>
        </p:blipFill>
        <p:spPr>
          <a:xfrm>
            <a:off x="1245030" y="3323650"/>
            <a:ext cx="6179871" cy="2772000"/>
          </a:xfrm>
          <a:prstGeom prst="rect">
            <a:avLst/>
          </a:prstGeom>
        </p:spPr>
      </p:pic>
      <p:sp>
        <p:nvSpPr>
          <p:cNvPr id="6" name="矩形 5">
            <a:extLst>
              <a:ext uri="{FF2B5EF4-FFF2-40B4-BE49-F238E27FC236}">
                <a16:creationId xmlns:a16="http://schemas.microsoft.com/office/drawing/2014/main" id="{C737CD4A-E4CF-46D6-98DF-839B3BBD2C71}"/>
              </a:ext>
            </a:extLst>
          </p:cNvPr>
          <p:cNvSpPr/>
          <p:nvPr/>
        </p:nvSpPr>
        <p:spPr>
          <a:xfrm>
            <a:off x="970784" y="2014338"/>
            <a:ext cx="2012089" cy="400110"/>
          </a:xfrm>
          <a:prstGeom prst="rect">
            <a:avLst/>
          </a:prstGeom>
        </p:spPr>
        <p:txBody>
          <a:bodyPr wrap="none">
            <a:spAutoFit/>
          </a:bodyPr>
          <a:lstStyle/>
          <a:p>
            <a:pPr marL="285750" indent="-285750">
              <a:buFont typeface="Wingdings" panose="05000000000000000000" pitchFamily="2" charset="2"/>
              <a:buChar char="n"/>
            </a:pPr>
            <a:r>
              <a:rPr lang="zh-CN" altLang="en-US" sz="2000" dirty="0">
                <a:solidFill>
                  <a:srgbClr val="4D4D4D"/>
                </a:solidFill>
                <a:latin typeface="Microsoft YaHei" panose="020B0503020204020204" pitchFamily="34" charset="-122"/>
                <a:ea typeface="Microsoft YaHei" panose="020B0503020204020204" pitchFamily="34" charset="-122"/>
              </a:rPr>
              <a:t>离散数据案例</a:t>
            </a:r>
            <a:endParaRPr lang="zh-CN" altLang="en-US" sz="2000" dirty="0"/>
          </a:p>
        </p:txBody>
      </p:sp>
      <p:sp>
        <p:nvSpPr>
          <p:cNvPr id="7" name="矩形 6">
            <a:extLst>
              <a:ext uri="{FF2B5EF4-FFF2-40B4-BE49-F238E27FC236}">
                <a16:creationId xmlns:a16="http://schemas.microsoft.com/office/drawing/2014/main" id="{0F3C2DEB-D616-4924-9DA2-66F7FC70A647}"/>
              </a:ext>
            </a:extLst>
          </p:cNvPr>
          <p:cNvSpPr/>
          <p:nvPr/>
        </p:nvSpPr>
        <p:spPr>
          <a:xfrm>
            <a:off x="1245030" y="2538106"/>
            <a:ext cx="6096000" cy="646331"/>
          </a:xfrm>
          <a:prstGeom prst="rect">
            <a:avLst/>
          </a:prstGeom>
        </p:spPr>
        <p:txBody>
          <a:bodyPr>
            <a:spAutoFit/>
          </a:bodyPr>
          <a:lstStyle/>
          <a:p>
            <a:pPr marL="285750" indent="-285750">
              <a:buFont typeface="Wingdings" panose="05000000000000000000" pitchFamily="2" charset="2"/>
              <a:buChar char="Ø"/>
            </a:pPr>
            <a:r>
              <a:rPr lang="zh-CN" altLang="en-US" dirty="0">
                <a:solidFill>
                  <a:srgbClr val="4D4D4D"/>
                </a:solidFill>
                <a:latin typeface="Microsoft YaHei" panose="020B0503020204020204" pitchFamily="34" charset="-122"/>
                <a:ea typeface="Microsoft YaHei" panose="020B0503020204020204" pitchFamily="34" charset="-122"/>
              </a:rPr>
              <a:t>判断：身高“高”，体重“中”，鞋码“中”，对应性别</a:t>
            </a:r>
            <a:endParaRPr lang="zh-CN" altLang="en-US" dirty="0"/>
          </a:p>
        </p:txBody>
      </p:sp>
      <p:sp>
        <p:nvSpPr>
          <p:cNvPr id="8" name="矩形 7">
            <a:extLst>
              <a:ext uri="{FF2B5EF4-FFF2-40B4-BE49-F238E27FC236}">
                <a16:creationId xmlns:a16="http://schemas.microsoft.com/office/drawing/2014/main" id="{B1084ECF-F650-43E3-8975-140D04EC89F1}"/>
              </a:ext>
            </a:extLst>
          </p:cNvPr>
          <p:cNvSpPr/>
          <p:nvPr/>
        </p:nvSpPr>
        <p:spPr>
          <a:xfrm>
            <a:off x="7341030" y="2568883"/>
            <a:ext cx="4790214" cy="338554"/>
          </a:xfrm>
          <a:prstGeom prst="rect">
            <a:avLst/>
          </a:prstGeom>
        </p:spPr>
        <p:txBody>
          <a:bodyPr wrap="square">
            <a:spAutoFit/>
          </a:bodyPr>
          <a:lstStyle/>
          <a:p>
            <a:pPr marL="285750" indent="-285750">
              <a:buFont typeface="Wingdings" panose="05000000000000000000" pitchFamily="2" charset="2"/>
              <a:buChar char="p"/>
            </a:pPr>
            <a:r>
              <a:rPr lang="en-US" altLang="zh-CN" sz="1600" dirty="0">
                <a:solidFill>
                  <a:srgbClr val="4D4D4D"/>
                </a:solidFill>
                <a:latin typeface="Microsoft YaHei" panose="020B0503020204020204" pitchFamily="34" charset="-122"/>
                <a:ea typeface="Microsoft YaHei" panose="020B0503020204020204" pitchFamily="34" charset="-122"/>
              </a:rPr>
              <a:t>A</a:t>
            </a:r>
            <a:r>
              <a:rPr lang="zh-CN" altLang="en-US" sz="1600" dirty="0">
                <a:solidFill>
                  <a:srgbClr val="4D4D4D"/>
                </a:solidFill>
                <a:latin typeface="Microsoft YaHei" panose="020B0503020204020204" pitchFamily="34" charset="-122"/>
                <a:ea typeface="Microsoft YaHei" panose="020B0503020204020204" pitchFamily="34" charset="-122"/>
              </a:rPr>
              <a:t>代表属性，</a:t>
            </a:r>
            <a:r>
              <a:rPr lang="en-US" altLang="zh-CN" sz="1600" dirty="0">
                <a:solidFill>
                  <a:srgbClr val="4D4D4D"/>
                </a:solidFill>
                <a:latin typeface="Microsoft YaHei" panose="020B0503020204020204" pitchFamily="34" charset="-122"/>
                <a:ea typeface="Microsoft YaHei" panose="020B0503020204020204" pitchFamily="34" charset="-122"/>
              </a:rPr>
              <a:t>C</a:t>
            </a:r>
            <a:r>
              <a:rPr lang="zh-CN" altLang="en-US" sz="1600" dirty="0">
                <a:solidFill>
                  <a:srgbClr val="4D4D4D"/>
                </a:solidFill>
                <a:latin typeface="Microsoft YaHei" panose="020B0503020204020204" pitchFamily="34" charset="-122"/>
                <a:ea typeface="Microsoft YaHei" panose="020B0503020204020204" pitchFamily="34" charset="-122"/>
              </a:rPr>
              <a:t>代表类别，贝叶斯公式可得</a:t>
            </a:r>
            <a:endParaRPr lang="zh-CN" altLang="en-US" dirty="0"/>
          </a:p>
        </p:txBody>
      </p:sp>
      <p:pic>
        <p:nvPicPr>
          <p:cNvPr id="11" name="图片 10">
            <a:extLst>
              <a:ext uri="{FF2B5EF4-FFF2-40B4-BE49-F238E27FC236}">
                <a16:creationId xmlns:a16="http://schemas.microsoft.com/office/drawing/2014/main" id="{35777068-EB35-41F5-991C-1D2EDEFEE6F8}"/>
              </a:ext>
            </a:extLst>
          </p:cNvPr>
          <p:cNvPicPr>
            <a:picLocks noChangeAspect="1"/>
          </p:cNvPicPr>
          <p:nvPr/>
        </p:nvPicPr>
        <p:blipFill>
          <a:blip r:embed="rId4"/>
          <a:stretch>
            <a:fillRect/>
          </a:stretch>
        </p:blipFill>
        <p:spPr>
          <a:xfrm>
            <a:off x="8011109" y="3009686"/>
            <a:ext cx="3514141" cy="792000"/>
          </a:xfrm>
          <a:prstGeom prst="rect">
            <a:avLst/>
          </a:prstGeom>
        </p:spPr>
      </p:pic>
      <p:sp>
        <p:nvSpPr>
          <p:cNvPr id="12" name="矩形 11">
            <a:extLst>
              <a:ext uri="{FF2B5EF4-FFF2-40B4-BE49-F238E27FC236}">
                <a16:creationId xmlns:a16="http://schemas.microsoft.com/office/drawing/2014/main" id="{7CFF1A4D-4232-4278-AAEC-7C72A781BBC0}"/>
              </a:ext>
            </a:extLst>
          </p:cNvPr>
          <p:cNvSpPr/>
          <p:nvPr/>
        </p:nvSpPr>
        <p:spPr>
          <a:xfrm>
            <a:off x="7401786" y="3562781"/>
            <a:ext cx="4597831" cy="2646878"/>
          </a:xfrm>
          <a:prstGeom prst="rect">
            <a:avLst/>
          </a:prstGeom>
        </p:spPr>
        <p:txBody>
          <a:bodyPr wrap="square">
            <a:spAutoFit/>
          </a:bodyPr>
          <a:lstStyle/>
          <a:p>
            <a:pPr marL="285750" indent="-285750">
              <a:buFont typeface="Wingdings" panose="05000000000000000000" pitchFamily="2" charset="2"/>
              <a:buChar char="p"/>
            </a:pPr>
            <a:endParaRPr lang="en-US" altLang="zh-CN" sz="1600" dirty="0">
              <a:solidFill>
                <a:srgbClr val="4D4D4D"/>
              </a:solidFill>
              <a:latin typeface="Microsoft YaHei" panose="020B0503020204020204" pitchFamily="34" charset="-122"/>
              <a:ea typeface="Microsoft YaHei" panose="020B0503020204020204" pitchFamily="34" charset="-122"/>
            </a:endParaRPr>
          </a:p>
          <a:p>
            <a:pPr marL="285750" indent="-285750">
              <a:buFont typeface="Wingdings" panose="05000000000000000000" pitchFamily="2" charset="2"/>
              <a:buChar char="p"/>
            </a:pPr>
            <a:r>
              <a:rPr lang="zh-CN" altLang="en-US" sz="1600" dirty="0">
                <a:solidFill>
                  <a:srgbClr val="4D4D4D"/>
                </a:solidFill>
                <a:latin typeface="Microsoft YaHei" panose="020B0503020204020204" pitchFamily="34" charset="-122"/>
                <a:ea typeface="Microsoft YaHei" panose="020B0503020204020204" pitchFamily="34" charset="-122"/>
              </a:rPr>
              <a:t>假设</a:t>
            </a:r>
            <a:r>
              <a:rPr lang="en-US" altLang="zh-CN" sz="1600" dirty="0">
                <a:solidFill>
                  <a:srgbClr val="4D4D4D"/>
                </a:solidFill>
                <a:latin typeface="Microsoft YaHei" panose="020B0503020204020204" pitchFamily="34" charset="-122"/>
                <a:ea typeface="Microsoft YaHei" panose="020B0503020204020204" pitchFamily="34" charset="-122"/>
              </a:rPr>
              <a:t>Ai</a:t>
            </a:r>
            <a:r>
              <a:rPr lang="zh-CN" altLang="en-US" sz="1600" dirty="0">
                <a:solidFill>
                  <a:srgbClr val="4D4D4D"/>
                </a:solidFill>
                <a:latin typeface="Microsoft YaHei" panose="020B0503020204020204" pitchFamily="34" charset="-122"/>
                <a:ea typeface="Microsoft YaHei" panose="020B0503020204020204" pitchFamily="34" charset="-122"/>
              </a:rPr>
              <a:t>相互独立，则</a:t>
            </a:r>
            <a:endParaRPr lang="en-US" altLang="zh-CN" sz="1400" dirty="0">
              <a:solidFill>
                <a:srgbClr val="4D4D4D"/>
              </a:solidFill>
              <a:latin typeface="Microsoft YaHei" panose="020B0503020204020204" pitchFamily="34" charset="-122"/>
              <a:ea typeface="Microsoft YaHei" panose="020B0503020204020204" pitchFamily="34" charset="-122"/>
            </a:endParaRPr>
          </a:p>
          <a:p>
            <a:pPr lvl="1"/>
            <a:r>
              <a:rPr lang="en-US" altLang="zh-CN" sz="1600" dirty="0">
                <a:solidFill>
                  <a:srgbClr val="4D4D4D"/>
                </a:solidFill>
                <a:latin typeface="Microsoft YaHei" panose="020B0503020204020204" pitchFamily="34" charset="-122"/>
                <a:ea typeface="Microsoft YaHei" panose="020B0503020204020204" pitchFamily="34" charset="-122"/>
              </a:rPr>
              <a:t>                    P(A1A2A3|Cj)=P(A1|Cj)P(A2|Cj)P(A3|Cj)</a:t>
            </a:r>
          </a:p>
          <a:p>
            <a:pPr marL="285750" indent="-285750">
              <a:buFont typeface="Wingdings" panose="05000000000000000000" pitchFamily="2" charset="2"/>
              <a:buChar char="p"/>
            </a:pPr>
            <a:endParaRPr lang="en-US" altLang="zh-CN" dirty="0">
              <a:solidFill>
                <a:srgbClr val="4D4D4D"/>
              </a:solidFill>
              <a:latin typeface="Microsoft YaHei" panose="020B0503020204020204" pitchFamily="34" charset="-122"/>
              <a:ea typeface="Microsoft YaHei" panose="020B0503020204020204" pitchFamily="34" charset="-122"/>
            </a:endParaRPr>
          </a:p>
          <a:p>
            <a:pPr marL="285750" indent="-285750">
              <a:buFont typeface="Wingdings" panose="05000000000000000000" pitchFamily="2" charset="2"/>
              <a:buChar char="p"/>
            </a:pPr>
            <a:r>
              <a:rPr lang="zh-CN" altLang="en-US" sz="1600" dirty="0">
                <a:solidFill>
                  <a:srgbClr val="4D4D4D"/>
                </a:solidFill>
                <a:latin typeface="Microsoft YaHei" panose="020B0503020204020204" pitchFamily="34" charset="-122"/>
                <a:ea typeface="Microsoft YaHei" panose="020B0503020204020204" pitchFamily="34" charset="-122"/>
              </a:rPr>
              <a:t>因此可以求出</a:t>
            </a:r>
            <a:endParaRPr lang="en-US" altLang="zh-CN" sz="1600" dirty="0">
              <a:solidFill>
                <a:srgbClr val="4D4D4D"/>
              </a:solidFill>
              <a:latin typeface="Microsoft YaHei" panose="020B0503020204020204" pitchFamily="34" charset="-122"/>
              <a:ea typeface="Microsoft YaHei" panose="020B0503020204020204" pitchFamily="34" charset="-122"/>
            </a:endParaRPr>
          </a:p>
          <a:p>
            <a:pPr marL="285750" indent="-285750">
              <a:buFont typeface="Wingdings" panose="05000000000000000000" pitchFamily="2" charset="2"/>
              <a:buChar char="p"/>
            </a:pPr>
            <a:endParaRPr lang="en-US" altLang="zh-CN" sz="1400" dirty="0">
              <a:solidFill>
                <a:srgbClr val="4D4D4D"/>
              </a:solidFill>
              <a:latin typeface="Microsoft YaHei" panose="020B0503020204020204" pitchFamily="34" charset="-122"/>
              <a:ea typeface="Microsoft YaHei" panose="020B0503020204020204" pitchFamily="34" charset="-122"/>
            </a:endParaRPr>
          </a:p>
          <a:p>
            <a:r>
              <a:rPr lang="en-US" altLang="zh-CN" sz="1600" dirty="0">
                <a:solidFill>
                  <a:srgbClr val="4D4D4D"/>
                </a:solidFill>
                <a:latin typeface="Microsoft YaHei" panose="020B0503020204020204" pitchFamily="34" charset="-122"/>
                <a:ea typeface="Microsoft YaHei" panose="020B0503020204020204" pitchFamily="34" charset="-122"/>
              </a:rPr>
              <a:t>                P(A1A2A3|C1)&gt;P(A1A2A3|C2)</a:t>
            </a:r>
          </a:p>
          <a:p>
            <a:endParaRPr lang="en-US" altLang="zh-CN" sz="1400" dirty="0">
              <a:solidFill>
                <a:srgbClr val="4D4D4D"/>
              </a:solidFill>
              <a:latin typeface="Microsoft YaHei" panose="020B0503020204020204" pitchFamily="34" charset="-122"/>
              <a:ea typeface="Microsoft YaHei" panose="020B0503020204020204" pitchFamily="34" charset="-122"/>
            </a:endParaRPr>
          </a:p>
          <a:p>
            <a:r>
              <a:rPr lang="zh-CN" altLang="en-US" sz="1400" b="1" dirty="0">
                <a:solidFill>
                  <a:srgbClr val="4D4D4D"/>
                </a:solidFill>
                <a:latin typeface="Microsoft YaHei" panose="020B0503020204020204" pitchFamily="34" charset="-122"/>
                <a:ea typeface="Microsoft YaHei" panose="020B0503020204020204" pitchFamily="34" charset="-122"/>
              </a:rPr>
              <a:t> </a:t>
            </a:r>
            <a:r>
              <a:rPr lang="zh-CN" altLang="en-US" b="1" dirty="0">
                <a:solidFill>
                  <a:srgbClr val="4D4D4D"/>
                </a:solidFill>
                <a:latin typeface="Microsoft YaHei" panose="020B0503020204020204" pitchFamily="34" charset="-122"/>
                <a:ea typeface="Microsoft YaHei" panose="020B0503020204020204" pitchFamily="34" charset="-122"/>
              </a:rPr>
              <a:t>为男性概率较大</a:t>
            </a:r>
            <a:endParaRPr lang="zh-CN" altLang="en-US" b="1" dirty="0"/>
          </a:p>
        </p:txBody>
      </p:sp>
    </p:spTree>
    <p:extLst>
      <p:ext uri="{BB962C8B-B14F-4D97-AF65-F5344CB8AC3E}">
        <p14:creationId xmlns:p14="http://schemas.microsoft.com/office/powerpoint/2010/main" val="4065596824"/>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矩形 53">
            <a:extLst>
              <a:ext uri="{FF2B5EF4-FFF2-40B4-BE49-F238E27FC236}">
                <a16:creationId xmlns:a16="http://schemas.microsoft.com/office/drawing/2014/main" id="{B93A8A5E-4899-440D-A427-802C308CF599}"/>
              </a:ext>
            </a:extLst>
          </p:cNvPr>
          <p:cNvSpPr/>
          <p:nvPr/>
        </p:nvSpPr>
        <p:spPr>
          <a:xfrm>
            <a:off x="5217611" y="1998327"/>
            <a:ext cx="4806168" cy="75837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2" name="矩形 1">
            <a:extLst>
              <a:ext uri="{FF2B5EF4-FFF2-40B4-BE49-F238E27FC236}">
                <a16:creationId xmlns:a16="http://schemas.microsoft.com/office/drawing/2014/main" id="{293D37E1-B80D-4C79-9251-9709B1F9D688}"/>
              </a:ext>
            </a:extLst>
          </p:cNvPr>
          <p:cNvSpPr/>
          <p:nvPr/>
        </p:nvSpPr>
        <p:spPr>
          <a:xfrm>
            <a:off x="5217611" y="704379"/>
            <a:ext cx="4806168" cy="758379"/>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pic>
        <p:nvPicPr>
          <p:cNvPr id="169" name="Picture 168">
            <a:extLst>
              <a:ext uri="{FF2B5EF4-FFF2-40B4-BE49-F238E27FC236}">
                <a16:creationId xmlns:a16="http://schemas.microsoft.com/office/drawing/2014/main" id="{4763C2F9-4D1E-DD47-88DD-27EF2F3B401B}"/>
              </a:ext>
            </a:extLst>
          </p:cNvPr>
          <p:cNvPicPr>
            <a:picLocks noChangeAspect="1"/>
          </p:cNvPicPr>
          <p:nvPr/>
        </p:nvPicPr>
        <p:blipFill>
          <a:blip r:embed="rId3">
            <a:alphaModFix amt="4000"/>
          </a:blip>
          <a:stretch>
            <a:fillRect/>
          </a:stretch>
        </p:blipFill>
        <p:spPr>
          <a:xfrm>
            <a:off x="6196354" y="-90250"/>
            <a:ext cx="7166113" cy="7166113"/>
          </a:xfrm>
          <a:prstGeom prst="rect">
            <a:avLst/>
          </a:prstGeom>
        </p:spPr>
      </p:pic>
      <p:pic>
        <p:nvPicPr>
          <p:cNvPr id="136" name="Picture 135">
            <a:extLst>
              <a:ext uri="{FF2B5EF4-FFF2-40B4-BE49-F238E27FC236}">
                <a16:creationId xmlns:a16="http://schemas.microsoft.com/office/drawing/2014/main" id="{3A581A0D-B27A-FE4B-A8A0-6C178D952613}"/>
              </a:ext>
            </a:extLst>
          </p:cNvPr>
          <p:cNvPicPr>
            <a:picLocks noChangeAspect="1"/>
          </p:cNvPicPr>
          <p:nvPr/>
        </p:nvPicPr>
        <p:blipFill>
          <a:blip r:embed="rId4"/>
          <a:stretch>
            <a:fillRect/>
          </a:stretch>
        </p:blipFill>
        <p:spPr>
          <a:xfrm rot="5400000">
            <a:off x="-1152997" y="1166249"/>
            <a:ext cx="6858000" cy="4552006"/>
          </a:xfrm>
          <a:prstGeom prst="rect">
            <a:avLst/>
          </a:prstGeom>
        </p:spPr>
      </p:pic>
      <p:sp>
        <p:nvSpPr>
          <p:cNvPr id="137" name="Rectangle 136">
            <a:extLst>
              <a:ext uri="{FF2B5EF4-FFF2-40B4-BE49-F238E27FC236}">
                <a16:creationId xmlns:a16="http://schemas.microsoft.com/office/drawing/2014/main" id="{CDB635FF-9C5C-644A-9379-54D85510A65B}"/>
              </a:ext>
            </a:extLst>
          </p:cNvPr>
          <p:cNvSpPr/>
          <p:nvPr/>
        </p:nvSpPr>
        <p:spPr>
          <a:xfrm>
            <a:off x="0" y="0"/>
            <a:ext cx="4552006" cy="6858000"/>
          </a:xfrm>
          <a:prstGeom prst="rect">
            <a:avLst/>
          </a:prstGeom>
          <a:solidFill>
            <a:srgbClr val="0064B8">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200" dirty="0">
              <a:latin typeface="微软雅黑" panose="020B0503020204020204" pitchFamily="34" charset="-122"/>
              <a:ea typeface="微软雅黑" panose="020B0503020204020204" pitchFamily="34" charset="-122"/>
            </a:endParaRPr>
          </a:p>
        </p:txBody>
      </p:sp>
      <p:sp>
        <p:nvSpPr>
          <p:cNvPr id="39" name="矩形 78">
            <a:extLst>
              <a:ext uri="{FF2B5EF4-FFF2-40B4-BE49-F238E27FC236}">
                <a16:creationId xmlns:a16="http://schemas.microsoft.com/office/drawing/2014/main" id="{6B5F2E2C-7103-44E9-AFAB-099236057DB5}"/>
              </a:ext>
            </a:extLst>
          </p:cNvPr>
          <p:cNvSpPr/>
          <p:nvPr/>
        </p:nvSpPr>
        <p:spPr>
          <a:xfrm>
            <a:off x="5332253" y="1067905"/>
            <a:ext cx="602729" cy="22084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srgbClr val="0064B8"/>
              </a:solidFill>
              <a:latin typeface="Arial" panose="020B0604020202020204" pitchFamily="34" charset="0"/>
              <a:cs typeface="Arial" panose="020B0604020202020204" pitchFamily="34" charset="0"/>
            </a:endParaRPr>
          </a:p>
        </p:txBody>
      </p:sp>
      <p:grpSp>
        <p:nvGrpSpPr>
          <p:cNvPr id="138" name="组合 37">
            <a:extLst>
              <a:ext uri="{FF2B5EF4-FFF2-40B4-BE49-F238E27FC236}">
                <a16:creationId xmlns:a16="http://schemas.microsoft.com/office/drawing/2014/main" id="{ED34188E-466F-2243-9384-C1E8DA43BC18}"/>
              </a:ext>
            </a:extLst>
          </p:cNvPr>
          <p:cNvGrpSpPr/>
          <p:nvPr/>
        </p:nvGrpSpPr>
        <p:grpSpPr>
          <a:xfrm>
            <a:off x="5182825" y="704378"/>
            <a:ext cx="4674974" cy="755980"/>
            <a:chOff x="4951741" y="2055020"/>
            <a:chExt cx="2896302" cy="799006"/>
          </a:xfrm>
        </p:grpSpPr>
        <p:sp>
          <p:nvSpPr>
            <p:cNvPr id="38" name="文本框 21">
              <a:extLst>
                <a:ext uri="{FF2B5EF4-FFF2-40B4-BE49-F238E27FC236}">
                  <a16:creationId xmlns:a16="http://schemas.microsoft.com/office/drawing/2014/main" id="{09BF7CF4-C99C-402E-A22C-C003E6B2C3A1}"/>
                </a:ext>
              </a:extLst>
            </p:cNvPr>
            <p:cNvSpPr txBox="1"/>
            <p:nvPr/>
          </p:nvSpPr>
          <p:spPr>
            <a:xfrm>
              <a:off x="4951741" y="2158184"/>
              <a:ext cx="587123" cy="553998"/>
            </a:xfrm>
            <a:prstGeom prst="rect">
              <a:avLst/>
            </a:prstGeom>
            <a:noFill/>
            <a:ln>
              <a:noFill/>
            </a:ln>
          </p:spPr>
          <p:txBody>
            <a:bodyPr wrap="square" lIns="0" tIns="0" rIns="0" bIns="0" rtlCol="0" anchor="ctr" anchorCtr="0">
              <a:spAutoFit/>
            </a:bodyPr>
            <a:lstStyle/>
            <a:p>
              <a:pPr algn="ctr"/>
              <a:r>
                <a:rPr lang="en-US" altLang="zh-CN" sz="3600" dirty="0">
                  <a:solidFill>
                    <a:srgbClr val="0064B8"/>
                  </a:solidFill>
                  <a:latin typeface="Arial" panose="020B0604020202020204" pitchFamily="34" charset="0"/>
                  <a:cs typeface="Arial" panose="020B0604020202020204" pitchFamily="34" charset="0"/>
                </a:rPr>
                <a:t>01</a:t>
              </a:r>
              <a:endParaRPr lang="zh-CN" altLang="en-US" sz="3600" dirty="0">
                <a:solidFill>
                  <a:srgbClr val="0064B8"/>
                </a:solidFill>
                <a:latin typeface="Arial" panose="020B0604020202020204" pitchFamily="34" charset="0"/>
                <a:cs typeface="Arial" panose="020B0604020202020204" pitchFamily="34" charset="0"/>
              </a:endParaRPr>
            </a:p>
          </p:txBody>
        </p:sp>
        <p:grpSp>
          <p:nvGrpSpPr>
            <p:cNvPr id="140" name="组合 35">
              <a:extLst>
                <a:ext uri="{FF2B5EF4-FFF2-40B4-BE49-F238E27FC236}">
                  <a16:creationId xmlns:a16="http://schemas.microsoft.com/office/drawing/2014/main" id="{E3D1335F-CED4-064C-9FDE-7824804A357D}"/>
                </a:ext>
              </a:extLst>
            </p:cNvPr>
            <p:cNvGrpSpPr/>
            <p:nvPr/>
          </p:nvGrpSpPr>
          <p:grpSpPr>
            <a:xfrm>
              <a:off x="5485480" y="2055020"/>
              <a:ext cx="2362563" cy="799006"/>
              <a:chOff x="5609305" y="2026445"/>
              <a:chExt cx="2362563" cy="799006"/>
            </a:xfrm>
          </p:grpSpPr>
          <p:sp>
            <p:nvSpPr>
              <p:cNvPr id="141" name="文本框 30">
                <a:extLst>
                  <a:ext uri="{FF2B5EF4-FFF2-40B4-BE49-F238E27FC236}">
                    <a16:creationId xmlns:a16="http://schemas.microsoft.com/office/drawing/2014/main" id="{0A930687-34BB-914D-A22D-E4B6ACFF37EA}"/>
                  </a:ext>
                </a:extLst>
              </p:cNvPr>
              <p:cNvSpPr txBox="1"/>
              <p:nvPr/>
            </p:nvSpPr>
            <p:spPr>
              <a:xfrm>
                <a:off x="5609305" y="2026445"/>
                <a:ext cx="2362563" cy="487940"/>
              </a:xfrm>
              <a:prstGeom prst="rect">
                <a:avLst/>
              </a:prstGeom>
              <a:noFill/>
            </p:spPr>
            <p:txBody>
              <a:bodyPr wrap="square" rtlCol="0">
                <a:spAutoFit/>
              </a:bodyPr>
              <a:lstStyle/>
              <a:p>
                <a:r>
                  <a:rPr lang="zh-CN" altLang="en-US" sz="2400" b="1" spc="50" dirty="0">
                    <a:solidFill>
                      <a:srgbClr val="0064B8"/>
                    </a:solidFill>
                    <a:latin typeface="Arial" panose="020B0604020202020204" pitchFamily="34" charset="0"/>
                    <a:cs typeface="Arial" panose="020B0604020202020204" pitchFamily="34" charset="0"/>
                  </a:rPr>
                  <a:t>大数据挖掘算法概述</a:t>
                </a:r>
              </a:p>
            </p:txBody>
          </p:sp>
          <p:sp>
            <p:nvSpPr>
              <p:cNvPr id="142" name="文本框 32">
                <a:extLst>
                  <a:ext uri="{FF2B5EF4-FFF2-40B4-BE49-F238E27FC236}">
                    <a16:creationId xmlns:a16="http://schemas.microsoft.com/office/drawing/2014/main" id="{2FC15116-49CD-7943-ACB1-058A8165F2C1}"/>
                  </a:ext>
                </a:extLst>
              </p:cNvPr>
              <p:cNvSpPr txBox="1"/>
              <p:nvPr/>
            </p:nvSpPr>
            <p:spPr>
              <a:xfrm>
                <a:off x="5618875" y="2467628"/>
                <a:ext cx="874139" cy="357823"/>
              </a:xfrm>
              <a:prstGeom prst="rect">
                <a:avLst/>
              </a:prstGeom>
              <a:noFill/>
            </p:spPr>
            <p:txBody>
              <a:bodyPr wrap="none" rtlCol="0">
                <a:spAutoFit/>
              </a:bodyPr>
              <a:lstStyle/>
              <a:p>
                <a:r>
                  <a:rPr lang="en-US" altLang="zh-CN" sz="1600" spc="100" dirty="0">
                    <a:solidFill>
                      <a:srgbClr val="0064B8"/>
                    </a:solidFill>
                    <a:latin typeface="Arial" panose="020B0604020202020204" pitchFamily="34" charset="0"/>
                    <a:cs typeface="Arial" panose="020B0604020202020204" pitchFamily="34" charset="0"/>
                  </a:rPr>
                  <a:t>Introduction</a:t>
                </a:r>
                <a:endParaRPr lang="zh-CN" altLang="en-US" sz="1600" spc="100" dirty="0">
                  <a:solidFill>
                    <a:srgbClr val="0064B8"/>
                  </a:solidFill>
                  <a:latin typeface="Arial" panose="020B0604020202020204" pitchFamily="34" charset="0"/>
                  <a:cs typeface="Arial" panose="020B0604020202020204" pitchFamily="34" charset="0"/>
                </a:endParaRPr>
              </a:p>
            </p:txBody>
          </p:sp>
        </p:grpSp>
      </p:grpSp>
      <p:sp>
        <p:nvSpPr>
          <p:cNvPr id="167" name="文本框 6">
            <a:extLst>
              <a:ext uri="{FF2B5EF4-FFF2-40B4-BE49-F238E27FC236}">
                <a16:creationId xmlns:a16="http://schemas.microsoft.com/office/drawing/2014/main" id="{A4211731-72DE-1D42-8016-88992C724C32}"/>
              </a:ext>
            </a:extLst>
          </p:cNvPr>
          <p:cNvSpPr txBox="1"/>
          <p:nvPr/>
        </p:nvSpPr>
        <p:spPr>
          <a:xfrm>
            <a:off x="1372933" y="3767264"/>
            <a:ext cx="1649811" cy="400110"/>
          </a:xfrm>
          <a:prstGeom prst="rect">
            <a:avLst/>
          </a:prstGeom>
          <a:noFill/>
        </p:spPr>
        <p:txBody>
          <a:bodyPr wrap="none" rtlCol="0">
            <a:spAutoFit/>
          </a:bodyPr>
          <a:lstStyle/>
          <a:p>
            <a:r>
              <a:rPr lang="en-US" altLang="zh-CN" sz="2000" spc="50" dirty="0">
                <a:solidFill>
                  <a:schemeClr val="bg1"/>
                </a:solidFill>
                <a:latin typeface="+mj-ea"/>
                <a:ea typeface="+mj-ea"/>
              </a:rPr>
              <a:t>CONTENTS</a:t>
            </a:r>
            <a:endParaRPr lang="zh-CN" altLang="en-US" sz="2000" spc="50" dirty="0">
              <a:solidFill>
                <a:schemeClr val="bg1"/>
              </a:solidFill>
              <a:latin typeface="+mj-ea"/>
              <a:ea typeface="+mj-ea"/>
            </a:endParaRPr>
          </a:p>
        </p:txBody>
      </p:sp>
      <p:sp>
        <p:nvSpPr>
          <p:cNvPr id="55" name="矩形 78">
            <a:extLst>
              <a:ext uri="{FF2B5EF4-FFF2-40B4-BE49-F238E27FC236}">
                <a16:creationId xmlns:a16="http://schemas.microsoft.com/office/drawing/2014/main" id="{F49BD8C0-ADD3-4887-B68F-B74250C71B0B}"/>
              </a:ext>
            </a:extLst>
          </p:cNvPr>
          <p:cNvSpPr/>
          <p:nvPr/>
        </p:nvSpPr>
        <p:spPr>
          <a:xfrm>
            <a:off x="5355303" y="2361853"/>
            <a:ext cx="602729" cy="22084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srgbClr val="0064B8"/>
              </a:solidFill>
              <a:latin typeface="Arial" panose="020B0604020202020204" pitchFamily="34" charset="0"/>
              <a:cs typeface="Arial" panose="020B0604020202020204" pitchFamily="34" charset="0"/>
            </a:endParaRPr>
          </a:p>
        </p:txBody>
      </p:sp>
      <p:grpSp>
        <p:nvGrpSpPr>
          <p:cNvPr id="56" name="组合 37">
            <a:extLst>
              <a:ext uri="{FF2B5EF4-FFF2-40B4-BE49-F238E27FC236}">
                <a16:creationId xmlns:a16="http://schemas.microsoft.com/office/drawing/2014/main" id="{6C6832DE-9F3A-4C66-B465-B059C5BB12D2}"/>
              </a:ext>
            </a:extLst>
          </p:cNvPr>
          <p:cNvGrpSpPr/>
          <p:nvPr/>
        </p:nvGrpSpPr>
        <p:grpSpPr>
          <a:xfrm>
            <a:off x="5182825" y="1993504"/>
            <a:ext cx="4693042" cy="781709"/>
            <a:chOff x="4931740" y="2099038"/>
            <a:chExt cx="2907496" cy="826200"/>
          </a:xfrm>
        </p:grpSpPr>
        <p:sp>
          <p:nvSpPr>
            <p:cNvPr id="57" name="文本框 21">
              <a:extLst>
                <a:ext uri="{FF2B5EF4-FFF2-40B4-BE49-F238E27FC236}">
                  <a16:creationId xmlns:a16="http://schemas.microsoft.com/office/drawing/2014/main" id="{D506E361-31F8-4493-B11C-B56F18CE5358}"/>
                </a:ext>
              </a:extLst>
            </p:cNvPr>
            <p:cNvSpPr txBox="1"/>
            <p:nvPr/>
          </p:nvSpPr>
          <p:spPr>
            <a:xfrm>
              <a:off x="4931740" y="2157956"/>
              <a:ext cx="587123" cy="585528"/>
            </a:xfrm>
            <a:prstGeom prst="rect">
              <a:avLst/>
            </a:prstGeom>
            <a:noFill/>
            <a:ln>
              <a:noFill/>
            </a:ln>
          </p:spPr>
          <p:txBody>
            <a:bodyPr wrap="square" lIns="0" tIns="0" rIns="0" bIns="0" rtlCol="0" anchor="ctr" anchorCtr="0">
              <a:spAutoFit/>
            </a:bodyPr>
            <a:lstStyle/>
            <a:p>
              <a:pPr algn="ctr"/>
              <a:r>
                <a:rPr lang="en-US" altLang="zh-CN" sz="3600" dirty="0">
                  <a:solidFill>
                    <a:srgbClr val="0064B8"/>
                  </a:solidFill>
                  <a:latin typeface="Arial" panose="020B0604020202020204" pitchFamily="34" charset="0"/>
                  <a:cs typeface="Arial" panose="020B0604020202020204" pitchFamily="34" charset="0"/>
                </a:rPr>
                <a:t>02</a:t>
              </a:r>
              <a:endParaRPr lang="zh-CN" altLang="en-US" sz="3600" dirty="0">
                <a:solidFill>
                  <a:srgbClr val="0064B8"/>
                </a:solidFill>
                <a:latin typeface="Arial" panose="020B0604020202020204" pitchFamily="34" charset="0"/>
                <a:cs typeface="Arial" panose="020B0604020202020204" pitchFamily="34" charset="0"/>
              </a:endParaRPr>
            </a:p>
          </p:txBody>
        </p:sp>
        <p:grpSp>
          <p:nvGrpSpPr>
            <p:cNvPr id="58" name="组合 35">
              <a:extLst>
                <a:ext uri="{FF2B5EF4-FFF2-40B4-BE49-F238E27FC236}">
                  <a16:creationId xmlns:a16="http://schemas.microsoft.com/office/drawing/2014/main" id="{3236D78D-40E9-41BC-AA16-5309847F703A}"/>
                </a:ext>
              </a:extLst>
            </p:cNvPr>
            <p:cNvGrpSpPr/>
            <p:nvPr/>
          </p:nvGrpSpPr>
          <p:grpSpPr>
            <a:xfrm>
              <a:off x="5476673" y="2099038"/>
              <a:ext cx="2362563" cy="826200"/>
              <a:chOff x="5600498" y="2070463"/>
              <a:chExt cx="2362563" cy="826200"/>
            </a:xfrm>
          </p:grpSpPr>
          <p:sp>
            <p:nvSpPr>
              <p:cNvPr id="59" name="文本框 30">
                <a:extLst>
                  <a:ext uri="{FF2B5EF4-FFF2-40B4-BE49-F238E27FC236}">
                    <a16:creationId xmlns:a16="http://schemas.microsoft.com/office/drawing/2014/main" id="{4E0D9104-2DE8-4AEA-8F8E-9FBC59AAFBF3}"/>
                  </a:ext>
                </a:extLst>
              </p:cNvPr>
              <p:cNvSpPr txBox="1"/>
              <p:nvPr/>
            </p:nvSpPr>
            <p:spPr>
              <a:xfrm>
                <a:off x="5600498" y="2070463"/>
                <a:ext cx="2362563" cy="487940"/>
              </a:xfrm>
              <a:prstGeom prst="rect">
                <a:avLst/>
              </a:prstGeom>
              <a:noFill/>
            </p:spPr>
            <p:txBody>
              <a:bodyPr wrap="square" rtlCol="0">
                <a:spAutoFit/>
              </a:bodyPr>
              <a:lstStyle/>
              <a:p>
                <a:r>
                  <a:rPr lang="zh-CN" altLang="en-US" sz="2400" b="1" spc="50" dirty="0">
                    <a:solidFill>
                      <a:srgbClr val="0064B8"/>
                    </a:solidFill>
                    <a:latin typeface="Arial" panose="020B0604020202020204" pitchFamily="34" charset="0"/>
                    <a:cs typeface="Arial" panose="020B0604020202020204" pitchFamily="34" charset="0"/>
                  </a:rPr>
                  <a:t>分类算法</a:t>
                </a:r>
              </a:p>
            </p:txBody>
          </p:sp>
          <p:sp>
            <p:nvSpPr>
              <p:cNvPr id="60" name="文本框 32">
                <a:extLst>
                  <a:ext uri="{FF2B5EF4-FFF2-40B4-BE49-F238E27FC236}">
                    <a16:creationId xmlns:a16="http://schemas.microsoft.com/office/drawing/2014/main" id="{791FC3BA-6EAE-4876-9468-485D8A79026A}"/>
                  </a:ext>
                </a:extLst>
              </p:cNvPr>
              <p:cNvSpPr txBox="1"/>
              <p:nvPr/>
            </p:nvSpPr>
            <p:spPr>
              <a:xfrm>
                <a:off x="5606856" y="2538840"/>
                <a:ext cx="1325013" cy="357823"/>
              </a:xfrm>
              <a:prstGeom prst="rect">
                <a:avLst/>
              </a:prstGeom>
              <a:noFill/>
            </p:spPr>
            <p:txBody>
              <a:bodyPr wrap="none" rtlCol="0">
                <a:spAutoFit/>
              </a:bodyPr>
              <a:lstStyle/>
              <a:p>
                <a:r>
                  <a:rPr lang="en-US" altLang="zh-CN" sz="1600" spc="100" dirty="0">
                    <a:solidFill>
                      <a:srgbClr val="0064B8"/>
                    </a:solidFill>
                    <a:latin typeface="Arial" panose="020B0604020202020204" pitchFamily="34" charset="0"/>
                    <a:cs typeface="Arial" panose="020B0604020202020204" pitchFamily="34" charset="0"/>
                  </a:rPr>
                  <a:t>Sorting algorithms </a:t>
                </a:r>
                <a:endParaRPr lang="zh-CN" altLang="en-US" sz="1600" spc="100" dirty="0">
                  <a:solidFill>
                    <a:srgbClr val="0064B8"/>
                  </a:solidFill>
                  <a:latin typeface="Arial" panose="020B0604020202020204" pitchFamily="34" charset="0"/>
                  <a:cs typeface="Arial" panose="020B0604020202020204" pitchFamily="34" charset="0"/>
                </a:endParaRPr>
              </a:p>
            </p:txBody>
          </p:sp>
        </p:grpSp>
      </p:grpSp>
      <p:sp>
        <p:nvSpPr>
          <p:cNvPr id="36" name="文本框 7">
            <a:extLst>
              <a:ext uri="{FF2B5EF4-FFF2-40B4-BE49-F238E27FC236}">
                <a16:creationId xmlns:a16="http://schemas.microsoft.com/office/drawing/2014/main" id="{D12FCDAE-5F96-4602-9D1F-811595FF6072}"/>
              </a:ext>
            </a:extLst>
          </p:cNvPr>
          <p:cNvSpPr txBox="1"/>
          <p:nvPr/>
        </p:nvSpPr>
        <p:spPr>
          <a:xfrm>
            <a:off x="68584" y="2311946"/>
            <a:ext cx="4414837" cy="646331"/>
          </a:xfrm>
          <a:prstGeom prst="rect">
            <a:avLst/>
          </a:prstGeom>
          <a:noFill/>
        </p:spPr>
        <p:txBody>
          <a:bodyPr wrap="square" rtlCol="0">
            <a:spAutoFit/>
          </a:bodyPr>
          <a:lstStyle/>
          <a:p>
            <a:pPr algn="dist"/>
            <a:r>
              <a:rPr lang="zh-CN" altLang="en-US" sz="3600" b="1" spc="50" dirty="0">
                <a:solidFill>
                  <a:schemeClr val="bg1"/>
                </a:solidFill>
                <a:latin typeface="+mj-ea"/>
                <a:ea typeface="+mj-ea"/>
              </a:rPr>
              <a:t>大数据算法</a:t>
            </a:r>
          </a:p>
        </p:txBody>
      </p:sp>
      <p:sp>
        <p:nvSpPr>
          <p:cNvPr id="22" name="矩形 21">
            <a:extLst>
              <a:ext uri="{FF2B5EF4-FFF2-40B4-BE49-F238E27FC236}">
                <a16:creationId xmlns:a16="http://schemas.microsoft.com/office/drawing/2014/main" id="{74BBB0D6-BF3D-41BB-B9C5-1C7ACF983B62}"/>
              </a:ext>
            </a:extLst>
          </p:cNvPr>
          <p:cNvSpPr/>
          <p:nvPr/>
        </p:nvSpPr>
        <p:spPr>
          <a:xfrm>
            <a:off x="5217611" y="3329724"/>
            <a:ext cx="4806168" cy="75837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23" name="矩形 78">
            <a:extLst>
              <a:ext uri="{FF2B5EF4-FFF2-40B4-BE49-F238E27FC236}">
                <a16:creationId xmlns:a16="http://schemas.microsoft.com/office/drawing/2014/main" id="{2DB20024-86C4-45A8-83E5-60C842E95B10}"/>
              </a:ext>
            </a:extLst>
          </p:cNvPr>
          <p:cNvSpPr/>
          <p:nvPr/>
        </p:nvSpPr>
        <p:spPr>
          <a:xfrm>
            <a:off x="5355303" y="3693250"/>
            <a:ext cx="602729" cy="22084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srgbClr val="0064B8"/>
              </a:solidFill>
              <a:latin typeface="Arial" panose="020B0604020202020204" pitchFamily="34" charset="0"/>
              <a:cs typeface="Arial" panose="020B0604020202020204" pitchFamily="34" charset="0"/>
            </a:endParaRPr>
          </a:p>
        </p:txBody>
      </p:sp>
      <p:grpSp>
        <p:nvGrpSpPr>
          <p:cNvPr id="24" name="组合 37">
            <a:extLst>
              <a:ext uri="{FF2B5EF4-FFF2-40B4-BE49-F238E27FC236}">
                <a16:creationId xmlns:a16="http://schemas.microsoft.com/office/drawing/2014/main" id="{656CAC85-7B63-48E8-A0DC-7C7F8B74B0CE}"/>
              </a:ext>
            </a:extLst>
          </p:cNvPr>
          <p:cNvGrpSpPr/>
          <p:nvPr/>
        </p:nvGrpSpPr>
        <p:grpSpPr>
          <a:xfrm>
            <a:off x="5182825" y="3324901"/>
            <a:ext cx="4693042" cy="781708"/>
            <a:chOff x="4931740" y="2099038"/>
            <a:chExt cx="2907496" cy="826199"/>
          </a:xfrm>
        </p:grpSpPr>
        <p:sp>
          <p:nvSpPr>
            <p:cNvPr id="25" name="文本框 21">
              <a:extLst>
                <a:ext uri="{FF2B5EF4-FFF2-40B4-BE49-F238E27FC236}">
                  <a16:creationId xmlns:a16="http://schemas.microsoft.com/office/drawing/2014/main" id="{7F211851-703A-4333-BD9A-7F84E5E1B3FA}"/>
                </a:ext>
              </a:extLst>
            </p:cNvPr>
            <p:cNvSpPr txBox="1"/>
            <p:nvPr/>
          </p:nvSpPr>
          <p:spPr>
            <a:xfrm>
              <a:off x="4931740" y="2157956"/>
              <a:ext cx="587123" cy="585528"/>
            </a:xfrm>
            <a:prstGeom prst="rect">
              <a:avLst/>
            </a:prstGeom>
            <a:noFill/>
            <a:ln>
              <a:noFill/>
            </a:ln>
          </p:spPr>
          <p:txBody>
            <a:bodyPr wrap="square" lIns="0" tIns="0" rIns="0" bIns="0" rtlCol="0" anchor="ctr" anchorCtr="0">
              <a:spAutoFit/>
            </a:bodyPr>
            <a:lstStyle/>
            <a:p>
              <a:pPr algn="ctr"/>
              <a:r>
                <a:rPr lang="en-US" altLang="zh-CN" sz="3600" dirty="0">
                  <a:solidFill>
                    <a:srgbClr val="0064B8"/>
                  </a:solidFill>
                  <a:latin typeface="Arial" panose="020B0604020202020204" pitchFamily="34" charset="0"/>
                  <a:cs typeface="Arial" panose="020B0604020202020204" pitchFamily="34" charset="0"/>
                </a:rPr>
                <a:t>03</a:t>
              </a:r>
              <a:endParaRPr lang="zh-CN" altLang="en-US" sz="3600" dirty="0">
                <a:solidFill>
                  <a:srgbClr val="0064B8"/>
                </a:solidFill>
                <a:latin typeface="Arial" panose="020B0604020202020204" pitchFamily="34" charset="0"/>
                <a:cs typeface="Arial" panose="020B0604020202020204" pitchFamily="34" charset="0"/>
              </a:endParaRPr>
            </a:p>
          </p:txBody>
        </p:sp>
        <p:grpSp>
          <p:nvGrpSpPr>
            <p:cNvPr id="26" name="组合 35">
              <a:extLst>
                <a:ext uri="{FF2B5EF4-FFF2-40B4-BE49-F238E27FC236}">
                  <a16:creationId xmlns:a16="http://schemas.microsoft.com/office/drawing/2014/main" id="{1B57E4BD-CF7F-44C1-AF6A-7540738F530E}"/>
                </a:ext>
              </a:extLst>
            </p:cNvPr>
            <p:cNvGrpSpPr/>
            <p:nvPr/>
          </p:nvGrpSpPr>
          <p:grpSpPr>
            <a:xfrm>
              <a:off x="5476673" y="2099038"/>
              <a:ext cx="2362563" cy="826199"/>
              <a:chOff x="5600498" y="2070463"/>
              <a:chExt cx="2362563" cy="826199"/>
            </a:xfrm>
          </p:grpSpPr>
          <p:sp>
            <p:nvSpPr>
              <p:cNvPr id="27" name="文本框 30">
                <a:extLst>
                  <a:ext uri="{FF2B5EF4-FFF2-40B4-BE49-F238E27FC236}">
                    <a16:creationId xmlns:a16="http://schemas.microsoft.com/office/drawing/2014/main" id="{2D4181DA-987B-48C7-B476-89106213AD9C}"/>
                  </a:ext>
                </a:extLst>
              </p:cNvPr>
              <p:cNvSpPr txBox="1"/>
              <p:nvPr/>
            </p:nvSpPr>
            <p:spPr>
              <a:xfrm>
                <a:off x="5600498" y="2070463"/>
                <a:ext cx="2362563" cy="487940"/>
              </a:xfrm>
              <a:prstGeom prst="rect">
                <a:avLst/>
              </a:prstGeom>
              <a:noFill/>
            </p:spPr>
            <p:txBody>
              <a:bodyPr wrap="square" rtlCol="0">
                <a:spAutoFit/>
              </a:bodyPr>
              <a:lstStyle/>
              <a:p>
                <a:r>
                  <a:rPr lang="zh-CN" altLang="en-US" sz="2400" b="1" spc="50" dirty="0">
                    <a:solidFill>
                      <a:srgbClr val="0064B8"/>
                    </a:solidFill>
                    <a:latin typeface="Arial" panose="020B0604020202020204" pitchFamily="34" charset="0"/>
                    <a:cs typeface="Arial" panose="020B0604020202020204" pitchFamily="34" charset="0"/>
                  </a:rPr>
                  <a:t>聚类算法</a:t>
                </a:r>
              </a:p>
            </p:txBody>
          </p:sp>
          <p:sp>
            <p:nvSpPr>
              <p:cNvPr id="28" name="文本框 32">
                <a:extLst>
                  <a:ext uri="{FF2B5EF4-FFF2-40B4-BE49-F238E27FC236}">
                    <a16:creationId xmlns:a16="http://schemas.microsoft.com/office/drawing/2014/main" id="{12EE74FF-168A-4928-A265-232CD43763A4}"/>
                  </a:ext>
                </a:extLst>
              </p:cNvPr>
              <p:cNvSpPr txBox="1"/>
              <p:nvPr/>
            </p:nvSpPr>
            <p:spPr>
              <a:xfrm>
                <a:off x="5606856" y="2538839"/>
                <a:ext cx="1517677" cy="357823"/>
              </a:xfrm>
              <a:prstGeom prst="rect">
                <a:avLst/>
              </a:prstGeom>
              <a:noFill/>
            </p:spPr>
            <p:txBody>
              <a:bodyPr wrap="none" rtlCol="0">
                <a:spAutoFit/>
              </a:bodyPr>
              <a:lstStyle/>
              <a:p>
                <a:r>
                  <a:rPr lang="en-US" altLang="zh-CN" sz="1600" spc="100" dirty="0">
                    <a:solidFill>
                      <a:srgbClr val="0064B8"/>
                    </a:solidFill>
                    <a:latin typeface="Arial" panose="020B0604020202020204" pitchFamily="34" charset="0"/>
                    <a:cs typeface="Arial" panose="020B0604020202020204" pitchFamily="34" charset="0"/>
                  </a:rPr>
                  <a:t>Clustering algorithms </a:t>
                </a:r>
                <a:endParaRPr lang="zh-CN" altLang="en-US" sz="1600" spc="100" dirty="0">
                  <a:solidFill>
                    <a:srgbClr val="0064B8"/>
                  </a:solidFill>
                  <a:latin typeface="Arial" panose="020B0604020202020204" pitchFamily="34" charset="0"/>
                  <a:cs typeface="Arial" panose="020B0604020202020204" pitchFamily="34" charset="0"/>
                </a:endParaRPr>
              </a:p>
            </p:txBody>
          </p:sp>
        </p:grpSp>
      </p:grpSp>
      <p:sp>
        <p:nvSpPr>
          <p:cNvPr id="29" name="矩形 28">
            <a:extLst>
              <a:ext uri="{FF2B5EF4-FFF2-40B4-BE49-F238E27FC236}">
                <a16:creationId xmlns:a16="http://schemas.microsoft.com/office/drawing/2014/main" id="{A2C5A660-0720-4E1A-A344-42830D8C9046}"/>
              </a:ext>
            </a:extLst>
          </p:cNvPr>
          <p:cNvSpPr/>
          <p:nvPr/>
        </p:nvSpPr>
        <p:spPr>
          <a:xfrm>
            <a:off x="5217611" y="4656001"/>
            <a:ext cx="4806168" cy="75837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30" name="矩形 78">
            <a:extLst>
              <a:ext uri="{FF2B5EF4-FFF2-40B4-BE49-F238E27FC236}">
                <a16:creationId xmlns:a16="http://schemas.microsoft.com/office/drawing/2014/main" id="{DF28D1EA-58E6-480F-AA9D-BEC9EFA1B0E9}"/>
              </a:ext>
            </a:extLst>
          </p:cNvPr>
          <p:cNvSpPr/>
          <p:nvPr/>
        </p:nvSpPr>
        <p:spPr>
          <a:xfrm>
            <a:off x="5355303" y="5019527"/>
            <a:ext cx="602729" cy="22084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srgbClr val="0064B8"/>
              </a:solidFill>
              <a:latin typeface="Arial" panose="020B0604020202020204" pitchFamily="34" charset="0"/>
              <a:cs typeface="Arial" panose="020B0604020202020204" pitchFamily="34" charset="0"/>
            </a:endParaRPr>
          </a:p>
        </p:txBody>
      </p:sp>
      <p:grpSp>
        <p:nvGrpSpPr>
          <p:cNvPr id="31" name="组合 37">
            <a:extLst>
              <a:ext uri="{FF2B5EF4-FFF2-40B4-BE49-F238E27FC236}">
                <a16:creationId xmlns:a16="http://schemas.microsoft.com/office/drawing/2014/main" id="{864652E8-4BA4-4004-8CED-B0D6025CF5A8}"/>
              </a:ext>
            </a:extLst>
          </p:cNvPr>
          <p:cNvGrpSpPr/>
          <p:nvPr/>
        </p:nvGrpSpPr>
        <p:grpSpPr>
          <a:xfrm>
            <a:off x="5182825" y="4651178"/>
            <a:ext cx="4693042" cy="781708"/>
            <a:chOff x="4931740" y="2099038"/>
            <a:chExt cx="2907496" cy="826199"/>
          </a:xfrm>
        </p:grpSpPr>
        <p:sp>
          <p:nvSpPr>
            <p:cNvPr id="32" name="文本框 21">
              <a:extLst>
                <a:ext uri="{FF2B5EF4-FFF2-40B4-BE49-F238E27FC236}">
                  <a16:creationId xmlns:a16="http://schemas.microsoft.com/office/drawing/2014/main" id="{903DB395-0457-4BE8-9255-DD74D5F76FBD}"/>
                </a:ext>
              </a:extLst>
            </p:cNvPr>
            <p:cNvSpPr txBox="1"/>
            <p:nvPr/>
          </p:nvSpPr>
          <p:spPr>
            <a:xfrm>
              <a:off x="4931740" y="2157956"/>
              <a:ext cx="587123" cy="585528"/>
            </a:xfrm>
            <a:prstGeom prst="rect">
              <a:avLst/>
            </a:prstGeom>
            <a:noFill/>
            <a:ln>
              <a:noFill/>
            </a:ln>
          </p:spPr>
          <p:txBody>
            <a:bodyPr wrap="square" lIns="0" tIns="0" rIns="0" bIns="0" rtlCol="0" anchor="ctr" anchorCtr="0">
              <a:spAutoFit/>
            </a:bodyPr>
            <a:lstStyle/>
            <a:p>
              <a:pPr algn="ctr"/>
              <a:r>
                <a:rPr lang="en-US" altLang="zh-CN" sz="3600" dirty="0">
                  <a:solidFill>
                    <a:srgbClr val="0064B8"/>
                  </a:solidFill>
                  <a:latin typeface="Arial" panose="020B0604020202020204" pitchFamily="34" charset="0"/>
                  <a:cs typeface="Arial" panose="020B0604020202020204" pitchFamily="34" charset="0"/>
                </a:rPr>
                <a:t>04</a:t>
              </a:r>
              <a:endParaRPr lang="zh-CN" altLang="en-US" sz="3600" dirty="0">
                <a:solidFill>
                  <a:srgbClr val="0064B8"/>
                </a:solidFill>
                <a:latin typeface="Arial" panose="020B0604020202020204" pitchFamily="34" charset="0"/>
                <a:cs typeface="Arial" panose="020B0604020202020204" pitchFamily="34" charset="0"/>
              </a:endParaRPr>
            </a:p>
          </p:txBody>
        </p:sp>
        <p:grpSp>
          <p:nvGrpSpPr>
            <p:cNvPr id="33" name="组合 35">
              <a:extLst>
                <a:ext uri="{FF2B5EF4-FFF2-40B4-BE49-F238E27FC236}">
                  <a16:creationId xmlns:a16="http://schemas.microsoft.com/office/drawing/2014/main" id="{741A5C47-2C13-4671-A97E-FB7D837E4BFE}"/>
                </a:ext>
              </a:extLst>
            </p:cNvPr>
            <p:cNvGrpSpPr/>
            <p:nvPr/>
          </p:nvGrpSpPr>
          <p:grpSpPr>
            <a:xfrm>
              <a:off x="5476673" y="2099038"/>
              <a:ext cx="2362563" cy="826199"/>
              <a:chOff x="5600498" y="2070463"/>
              <a:chExt cx="2362563" cy="826199"/>
            </a:xfrm>
          </p:grpSpPr>
          <p:sp>
            <p:nvSpPr>
              <p:cNvPr id="34" name="文本框 30">
                <a:extLst>
                  <a:ext uri="{FF2B5EF4-FFF2-40B4-BE49-F238E27FC236}">
                    <a16:creationId xmlns:a16="http://schemas.microsoft.com/office/drawing/2014/main" id="{54DD602A-0134-4D95-8722-5249A17131FC}"/>
                  </a:ext>
                </a:extLst>
              </p:cNvPr>
              <p:cNvSpPr txBox="1"/>
              <p:nvPr/>
            </p:nvSpPr>
            <p:spPr>
              <a:xfrm>
                <a:off x="5600498" y="2070463"/>
                <a:ext cx="2362563" cy="487940"/>
              </a:xfrm>
              <a:prstGeom prst="rect">
                <a:avLst/>
              </a:prstGeom>
              <a:noFill/>
            </p:spPr>
            <p:txBody>
              <a:bodyPr wrap="square" rtlCol="0">
                <a:spAutoFit/>
              </a:bodyPr>
              <a:lstStyle/>
              <a:p>
                <a:r>
                  <a:rPr lang="zh-CN" altLang="en-US" sz="2400" b="1" spc="50" dirty="0">
                    <a:solidFill>
                      <a:srgbClr val="0064B8"/>
                    </a:solidFill>
                    <a:latin typeface="Arial" panose="020B0604020202020204" pitchFamily="34" charset="0"/>
                    <a:cs typeface="Arial" panose="020B0604020202020204" pitchFamily="34" charset="0"/>
                  </a:rPr>
                  <a:t>关联规则算法</a:t>
                </a:r>
              </a:p>
            </p:txBody>
          </p:sp>
          <p:sp>
            <p:nvSpPr>
              <p:cNvPr id="35" name="文本框 32">
                <a:extLst>
                  <a:ext uri="{FF2B5EF4-FFF2-40B4-BE49-F238E27FC236}">
                    <a16:creationId xmlns:a16="http://schemas.microsoft.com/office/drawing/2014/main" id="{D47F8DAF-4F65-484B-9F16-443E625D9009}"/>
                  </a:ext>
                </a:extLst>
              </p:cNvPr>
              <p:cNvSpPr txBox="1"/>
              <p:nvPr/>
            </p:nvSpPr>
            <p:spPr>
              <a:xfrm>
                <a:off x="5606856" y="2538839"/>
                <a:ext cx="1890094" cy="357823"/>
              </a:xfrm>
              <a:prstGeom prst="rect">
                <a:avLst/>
              </a:prstGeom>
              <a:noFill/>
            </p:spPr>
            <p:txBody>
              <a:bodyPr wrap="none" rtlCol="0">
                <a:spAutoFit/>
              </a:bodyPr>
              <a:lstStyle/>
              <a:p>
                <a:r>
                  <a:rPr lang="en-US" altLang="zh-CN" sz="1600" spc="100" dirty="0">
                    <a:solidFill>
                      <a:srgbClr val="0064B8"/>
                    </a:solidFill>
                    <a:latin typeface="Arial" panose="020B0604020202020204" pitchFamily="34" charset="0"/>
                    <a:cs typeface="Arial" panose="020B0604020202020204" pitchFamily="34" charset="0"/>
                  </a:rPr>
                  <a:t>Association rule algorithms </a:t>
                </a:r>
                <a:endParaRPr lang="zh-CN" altLang="en-US" sz="1600" spc="100" dirty="0">
                  <a:solidFill>
                    <a:srgbClr val="0064B8"/>
                  </a:solidFill>
                  <a:latin typeface="Arial" panose="020B0604020202020204" pitchFamily="34" charset="0"/>
                  <a:cs typeface="Arial" panose="020B0604020202020204" pitchFamily="34" charset="0"/>
                </a:endParaRPr>
              </a:p>
            </p:txBody>
          </p:sp>
        </p:grpSp>
      </p:grpSp>
      <p:sp>
        <p:nvSpPr>
          <p:cNvPr id="37" name="矩形 36">
            <a:extLst>
              <a:ext uri="{FF2B5EF4-FFF2-40B4-BE49-F238E27FC236}">
                <a16:creationId xmlns:a16="http://schemas.microsoft.com/office/drawing/2014/main" id="{4049C2E4-DC3C-4121-85BD-B33BF1E4AC50}"/>
              </a:ext>
            </a:extLst>
          </p:cNvPr>
          <p:cNvSpPr/>
          <p:nvPr/>
        </p:nvSpPr>
        <p:spPr>
          <a:xfrm>
            <a:off x="5217611" y="5833601"/>
            <a:ext cx="4806168" cy="75837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40" name="矩形 78">
            <a:extLst>
              <a:ext uri="{FF2B5EF4-FFF2-40B4-BE49-F238E27FC236}">
                <a16:creationId xmlns:a16="http://schemas.microsoft.com/office/drawing/2014/main" id="{7AD85A00-F878-4BE8-9E05-14FA68463CF5}"/>
              </a:ext>
            </a:extLst>
          </p:cNvPr>
          <p:cNvSpPr/>
          <p:nvPr/>
        </p:nvSpPr>
        <p:spPr>
          <a:xfrm>
            <a:off x="5355303" y="6197127"/>
            <a:ext cx="602729" cy="22084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srgbClr val="0064B8"/>
              </a:solidFill>
              <a:latin typeface="Arial" panose="020B0604020202020204" pitchFamily="34" charset="0"/>
              <a:cs typeface="Arial" panose="020B0604020202020204" pitchFamily="34" charset="0"/>
            </a:endParaRPr>
          </a:p>
        </p:txBody>
      </p:sp>
      <p:grpSp>
        <p:nvGrpSpPr>
          <p:cNvPr id="41" name="组合 37">
            <a:extLst>
              <a:ext uri="{FF2B5EF4-FFF2-40B4-BE49-F238E27FC236}">
                <a16:creationId xmlns:a16="http://schemas.microsoft.com/office/drawing/2014/main" id="{9515E3A5-EA04-48FF-B954-6F822574C53A}"/>
              </a:ext>
            </a:extLst>
          </p:cNvPr>
          <p:cNvGrpSpPr/>
          <p:nvPr/>
        </p:nvGrpSpPr>
        <p:grpSpPr>
          <a:xfrm>
            <a:off x="5182825" y="5828778"/>
            <a:ext cx="4693042" cy="781708"/>
            <a:chOff x="4931740" y="2099038"/>
            <a:chExt cx="2907496" cy="826199"/>
          </a:xfrm>
        </p:grpSpPr>
        <p:sp>
          <p:nvSpPr>
            <p:cNvPr id="42" name="文本框 21">
              <a:extLst>
                <a:ext uri="{FF2B5EF4-FFF2-40B4-BE49-F238E27FC236}">
                  <a16:creationId xmlns:a16="http://schemas.microsoft.com/office/drawing/2014/main" id="{06D60E40-D8DB-447E-8D4A-9226BFD6677F}"/>
                </a:ext>
              </a:extLst>
            </p:cNvPr>
            <p:cNvSpPr txBox="1"/>
            <p:nvPr/>
          </p:nvSpPr>
          <p:spPr>
            <a:xfrm>
              <a:off x="4931740" y="2157956"/>
              <a:ext cx="587123" cy="585528"/>
            </a:xfrm>
            <a:prstGeom prst="rect">
              <a:avLst/>
            </a:prstGeom>
            <a:noFill/>
            <a:ln>
              <a:noFill/>
            </a:ln>
          </p:spPr>
          <p:txBody>
            <a:bodyPr wrap="square" lIns="0" tIns="0" rIns="0" bIns="0" rtlCol="0" anchor="ctr" anchorCtr="0">
              <a:spAutoFit/>
            </a:bodyPr>
            <a:lstStyle/>
            <a:p>
              <a:pPr algn="ctr"/>
              <a:r>
                <a:rPr lang="en-US" altLang="zh-CN" sz="3600" dirty="0">
                  <a:solidFill>
                    <a:srgbClr val="0064B8"/>
                  </a:solidFill>
                  <a:latin typeface="Arial" panose="020B0604020202020204" pitchFamily="34" charset="0"/>
                  <a:cs typeface="Arial" panose="020B0604020202020204" pitchFamily="34" charset="0"/>
                </a:rPr>
                <a:t>05</a:t>
              </a:r>
              <a:endParaRPr lang="zh-CN" altLang="en-US" sz="3600" dirty="0">
                <a:solidFill>
                  <a:srgbClr val="0064B8"/>
                </a:solidFill>
                <a:latin typeface="Arial" panose="020B0604020202020204" pitchFamily="34" charset="0"/>
                <a:cs typeface="Arial" panose="020B0604020202020204" pitchFamily="34" charset="0"/>
              </a:endParaRPr>
            </a:p>
          </p:txBody>
        </p:sp>
        <p:grpSp>
          <p:nvGrpSpPr>
            <p:cNvPr id="43" name="组合 35">
              <a:extLst>
                <a:ext uri="{FF2B5EF4-FFF2-40B4-BE49-F238E27FC236}">
                  <a16:creationId xmlns:a16="http://schemas.microsoft.com/office/drawing/2014/main" id="{853CD47B-8C2C-48E1-A4F6-C2C1BDC59831}"/>
                </a:ext>
              </a:extLst>
            </p:cNvPr>
            <p:cNvGrpSpPr/>
            <p:nvPr/>
          </p:nvGrpSpPr>
          <p:grpSpPr>
            <a:xfrm>
              <a:off x="5476673" y="2099038"/>
              <a:ext cx="2362563" cy="826199"/>
              <a:chOff x="5600498" y="2070463"/>
              <a:chExt cx="2362563" cy="826199"/>
            </a:xfrm>
          </p:grpSpPr>
          <p:sp>
            <p:nvSpPr>
              <p:cNvPr id="44" name="文本框 30">
                <a:extLst>
                  <a:ext uri="{FF2B5EF4-FFF2-40B4-BE49-F238E27FC236}">
                    <a16:creationId xmlns:a16="http://schemas.microsoft.com/office/drawing/2014/main" id="{539BF086-EC34-41C9-A6A2-7035AE3ECC67}"/>
                  </a:ext>
                </a:extLst>
              </p:cNvPr>
              <p:cNvSpPr txBox="1"/>
              <p:nvPr/>
            </p:nvSpPr>
            <p:spPr>
              <a:xfrm>
                <a:off x="5600498" y="2070463"/>
                <a:ext cx="2362563" cy="487940"/>
              </a:xfrm>
              <a:prstGeom prst="rect">
                <a:avLst/>
              </a:prstGeom>
              <a:noFill/>
            </p:spPr>
            <p:txBody>
              <a:bodyPr wrap="square" rtlCol="0">
                <a:spAutoFit/>
              </a:bodyPr>
              <a:lstStyle/>
              <a:p>
                <a:r>
                  <a:rPr lang="zh-CN" altLang="en-US" sz="2400" b="1" spc="50" dirty="0">
                    <a:solidFill>
                      <a:srgbClr val="0064B8"/>
                    </a:solidFill>
                    <a:latin typeface="Arial" panose="020B0604020202020204" pitchFamily="34" charset="0"/>
                    <a:cs typeface="Arial" panose="020B0604020202020204" pitchFamily="34" charset="0"/>
                  </a:rPr>
                  <a:t>预测算法</a:t>
                </a:r>
              </a:p>
            </p:txBody>
          </p:sp>
          <p:sp>
            <p:nvSpPr>
              <p:cNvPr id="45" name="文本框 32">
                <a:extLst>
                  <a:ext uri="{FF2B5EF4-FFF2-40B4-BE49-F238E27FC236}">
                    <a16:creationId xmlns:a16="http://schemas.microsoft.com/office/drawing/2014/main" id="{288F7D3C-1F37-4E43-A6CF-9CC87FA729F6}"/>
                  </a:ext>
                </a:extLst>
              </p:cNvPr>
              <p:cNvSpPr txBox="1"/>
              <p:nvPr/>
            </p:nvSpPr>
            <p:spPr>
              <a:xfrm>
                <a:off x="5606856" y="2538839"/>
                <a:ext cx="1605071" cy="357823"/>
              </a:xfrm>
              <a:prstGeom prst="rect">
                <a:avLst/>
              </a:prstGeom>
              <a:noFill/>
            </p:spPr>
            <p:txBody>
              <a:bodyPr wrap="none" rtlCol="0">
                <a:spAutoFit/>
              </a:bodyPr>
              <a:lstStyle/>
              <a:p>
                <a:r>
                  <a:rPr lang="en-US" altLang="zh-CN" sz="1600" spc="100" dirty="0">
                    <a:solidFill>
                      <a:srgbClr val="0064B8"/>
                    </a:solidFill>
                    <a:latin typeface="Arial" panose="020B0604020202020204" pitchFamily="34" charset="0"/>
                    <a:cs typeface="Arial" panose="020B0604020202020204" pitchFamily="34" charset="0"/>
                  </a:rPr>
                  <a:t>Prediction  algorithms </a:t>
                </a:r>
                <a:endParaRPr lang="zh-CN" altLang="en-US" sz="1600" spc="100" dirty="0">
                  <a:solidFill>
                    <a:srgbClr val="0064B8"/>
                  </a:solidFill>
                  <a:latin typeface="Arial" panose="020B0604020202020204" pitchFamily="34" charset="0"/>
                  <a:cs typeface="Arial" panose="020B0604020202020204" pitchFamily="34" charset="0"/>
                </a:endParaRPr>
              </a:p>
            </p:txBody>
          </p:sp>
        </p:grpSp>
      </p:grpSp>
    </p:spTree>
    <p:extLst>
      <p:ext uri="{BB962C8B-B14F-4D97-AF65-F5344CB8AC3E}">
        <p14:creationId xmlns:p14="http://schemas.microsoft.com/office/powerpoint/2010/main" val="461851014"/>
      </p:ext>
    </p:extLst>
  </p:cSld>
  <p:clrMapOvr>
    <a:masterClrMapping/>
  </p:clrMapOvr>
  <mc:AlternateContent xmlns:mc="http://schemas.openxmlformats.org/markup-compatibility/2006" xmlns:p14="http://schemas.microsoft.com/office/powerpoint/2010/main">
    <mc:Choice Requires="p14">
      <p:transition spd="med" p14:dur="700" advTm="6623">
        <p:fade/>
      </p:transition>
    </mc:Choice>
    <mc:Fallback xmlns="">
      <p:transition spd="med" advTm="6623">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2 </a:t>
            </a:r>
            <a:r>
              <a:rPr lang="zh-CN" altLang="en-US" dirty="0"/>
              <a:t>分类算法</a:t>
            </a:r>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2.2.2  </a:t>
            </a:r>
            <a:r>
              <a:rPr lang="zh-CN" altLang="en-US" dirty="0"/>
              <a:t>贝叶斯分类流程</a:t>
            </a:r>
            <a:r>
              <a:rPr lang="en-US" altLang="zh-CN" dirty="0"/>
              <a:t>---</a:t>
            </a:r>
            <a:r>
              <a:rPr lang="zh-CN" altLang="en-US" dirty="0"/>
              <a:t>实例（</a:t>
            </a:r>
            <a:r>
              <a:rPr lang="en-US" altLang="zh-CN" dirty="0"/>
              <a:t>1/2</a:t>
            </a:r>
            <a:r>
              <a:rPr lang="zh-CN" altLang="en-US" dirty="0"/>
              <a:t>）</a:t>
            </a:r>
          </a:p>
        </p:txBody>
      </p:sp>
      <p:sp>
        <p:nvSpPr>
          <p:cNvPr id="6" name="矩形 5">
            <a:extLst>
              <a:ext uri="{FF2B5EF4-FFF2-40B4-BE49-F238E27FC236}">
                <a16:creationId xmlns:a16="http://schemas.microsoft.com/office/drawing/2014/main" id="{C737CD4A-E4CF-46D6-98DF-839B3BBD2C71}"/>
              </a:ext>
            </a:extLst>
          </p:cNvPr>
          <p:cNvSpPr/>
          <p:nvPr/>
        </p:nvSpPr>
        <p:spPr>
          <a:xfrm>
            <a:off x="970784" y="2014338"/>
            <a:ext cx="2319866" cy="461665"/>
          </a:xfrm>
          <a:prstGeom prst="rect">
            <a:avLst/>
          </a:prstGeom>
        </p:spPr>
        <p:txBody>
          <a:bodyPr wrap="none">
            <a:spAutoFit/>
          </a:bodyPr>
          <a:lstStyle/>
          <a:p>
            <a:pPr marL="285750" indent="-285750">
              <a:buFont typeface="Wingdings" panose="05000000000000000000" pitchFamily="2" charset="2"/>
              <a:buChar char="n"/>
            </a:pPr>
            <a:r>
              <a:rPr lang="zh-CN" altLang="en-US" sz="2400" dirty="0">
                <a:solidFill>
                  <a:srgbClr val="4D4D4D"/>
                </a:solidFill>
                <a:latin typeface="Microsoft YaHei" panose="020B0503020204020204" pitchFamily="34" charset="-122"/>
                <a:ea typeface="Microsoft YaHei" panose="020B0503020204020204" pitchFamily="34" charset="-122"/>
              </a:rPr>
              <a:t>连续数据案例</a:t>
            </a:r>
            <a:endParaRPr lang="zh-CN" altLang="en-US" sz="2400" dirty="0"/>
          </a:p>
        </p:txBody>
      </p:sp>
      <p:sp>
        <p:nvSpPr>
          <p:cNvPr id="7" name="矩形 6">
            <a:extLst>
              <a:ext uri="{FF2B5EF4-FFF2-40B4-BE49-F238E27FC236}">
                <a16:creationId xmlns:a16="http://schemas.microsoft.com/office/drawing/2014/main" id="{0F3C2DEB-D616-4924-9DA2-66F7FC70A647}"/>
              </a:ext>
            </a:extLst>
          </p:cNvPr>
          <p:cNvSpPr/>
          <p:nvPr/>
        </p:nvSpPr>
        <p:spPr>
          <a:xfrm>
            <a:off x="1245030" y="2538106"/>
            <a:ext cx="6096000" cy="646331"/>
          </a:xfrm>
          <a:prstGeom prst="rect">
            <a:avLst/>
          </a:prstGeom>
        </p:spPr>
        <p:txBody>
          <a:bodyPr>
            <a:spAutoFit/>
          </a:bodyPr>
          <a:lstStyle/>
          <a:p>
            <a:pPr marL="285750" indent="-285750">
              <a:buFont typeface="Wingdings" panose="05000000000000000000" pitchFamily="2" charset="2"/>
              <a:buChar char="Ø"/>
            </a:pPr>
            <a:r>
              <a:rPr lang="zh-CN" altLang="en-US" dirty="0">
                <a:solidFill>
                  <a:srgbClr val="4D4D4D"/>
                </a:solidFill>
                <a:latin typeface="Microsoft YaHei" panose="020B0503020204020204" pitchFamily="34" charset="-122"/>
                <a:ea typeface="Microsoft YaHei" panose="020B0503020204020204" pitchFamily="34" charset="-122"/>
              </a:rPr>
              <a:t>判断：身高“</a:t>
            </a:r>
            <a:r>
              <a:rPr lang="en-US" altLang="zh-CN" dirty="0">
                <a:solidFill>
                  <a:srgbClr val="4D4D4D"/>
                </a:solidFill>
                <a:latin typeface="Microsoft YaHei" panose="020B0503020204020204" pitchFamily="34" charset="-122"/>
                <a:ea typeface="Microsoft YaHei" panose="020B0503020204020204" pitchFamily="34" charset="-122"/>
              </a:rPr>
              <a:t>180</a:t>
            </a:r>
            <a:r>
              <a:rPr lang="zh-CN" altLang="en-US" dirty="0">
                <a:solidFill>
                  <a:srgbClr val="4D4D4D"/>
                </a:solidFill>
                <a:latin typeface="Microsoft YaHei" panose="020B0503020204020204" pitchFamily="34" charset="-122"/>
                <a:ea typeface="Microsoft YaHei" panose="020B0503020204020204" pitchFamily="34" charset="-122"/>
              </a:rPr>
              <a:t>”，体重“</a:t>
            </a:r>
            <a:r>
              <a:rPr lang="en-US" altLang="zh-CN" dirty="0">
                <a:solidFill>
                  <a:srgbClr val="4D4D4D"/>
                </a:solidFill>
                <a:latin typeface="Microsoft YaHei" panose="020B0503020204020204" pitchFamily="34" charset="-122"/>
                <a:ea typeface="Microsoft YaHei" panose="020B0503020204020204" pitchFamily="34" charset="-122"/>
              </a:rPr>
              <a:t>120</a:t>
            </a:r>
            <a:r>
              <a:rPr lang="zh-CN" altLang="en-US" dirty="0">
                <a:solidFill>
                  <a:srgbClr val="4D4D4D"/>
                </a:solidFill>
                <a:latin typeface="Microsoft YaHei" panose="020B0503020204020204" pitchFamily="34" charset="-122"/>
                <a:ea typeface="Microsoft YaHei" panose="020B0503020204020204" pitchFamily="34" charset="-122"/>
              </a:rPr>
              <a:t>”，鞋码“</a:t>
            </a:r>
            <a:r>
              <a:rPr lang="en-US" altLang="zh-CN" dirty="0">
                <a:solidFill>
                  <a:srgbClr val="4D4D4D"/>
                </a:solidFill>
                <a:latin typeface="Microsoft YaHei" panose="020B0503020204020204" pitchFamily="34" charset="-122"/>
                <a:ea typeface="Microsoft YaHei" panose="020B0503020204020204" pitchFamily="34" charset="-122"/>
              </a:rPr>
              <a:t>41</a:t>
            </a:r>
            <a:r>
              <a:rPr lang="zh-CN" altLang="en-US" dirty="0">
                <a:solidFill>
                  <a:srgbClr val="4D4D4D"/>
                </a:solidFill>
                <a:latin typeface="Microsoft YaHei" panose="020B0503020204020204" pitchFamily="34" charset="-122"/>
                <a:ea typeface="Microsoft YaHei" panose="020B0503020204020204" pitchFamily="34" charset="-122"/>
              </a:rPr>
              <a:t>”，对应性别</a:t>
            </a:r>
            <a:endParaRPr lang="zh-CN" altLang="en-US" dirty="0"/>
          </a:p>
        </p:txBody>
      </p:sp>
      <p:sp>
        <p:nvSpPr>
          <p:cNvPr id="8" name="矩形 7">
            <a:extLst>
              <a:ext uri="{FF2B5EF4-FFF2-40B4-BE49-F238E27FC236}">
                <a16:creationId xmlns:a16="http://schemas.microsoft.com/office/drawing/2014/main" id="{B1084ECF-F650-43E3-8975-140D04EC89F1}"/>
              </a:ext>
            </a:extLst>
          </p:cNvPr>
          <p:cNvSpPr/>
          <p:nvPr/>
        </p:nvSpPr>
        <p:spPr>
          <a:xfrm>
            <a:off x="7594169" y="2579240"/>
            <a:ext cx="4537075" cy="338554"/>
          </a:xfrm>
          <a:prstGeom prst="rect">
            <a:avLst/>
          </a:prstGeom>
        </p:spPr>
        <p:txBody>
          <a:bodyPr wrap="square">
            <a:spAutoFit/>
          </a:bodyPr>
          <a:lstStyle/>
          <a:p>
            <a:pPr marL="285750" indent="-285750">
              <a:buFont typeface="Wingdings" panose="05000000000000000000" pitchFamily="2" charset="2"/>
              <a:buChar char="p"/>
            </a:pPr>
            <a:r>
              <a:rPr lang="en-US" altLang="zh-CN" sz="1600" dirty="0">
                <a:solidFill>
                  <a:srgbClr val="4D4D4D"/>
                </a:solidFill>
                <a:latin typeface="Microsoft YaHei" panose="020B0503020204020204" pitchFamily="34" charset="-122"/>
                <a:ea typeface="Microsoft YaHei" panose="020B0503020204020204" pitchFamily="34" charset="-122"/>
              </a:rPr>
              <a:t>A</a:t>
            </a:r>
            <a:r>
              <a:rPr lang="zh-CN" altLang="en-US" sz="1600" dirty="0">
                <a:solidFill>
                  <a:srgbClr val="4D4D4D"/>
                </a:solidFill>
                <a:latin typeface="Microsoft YaHei" panose="020B0503020204020204" pitchFamily="34" charset="-122"/>
                <a:ea typeface="Microsoft YaHei" panose="020B0503020204020204" pitchFamily="34" charset="-122"/>
              </a:rPr>
              <a:t>代表属性，</a:t>
            </a:r>
            <a:r>
              <a:rPr lang="en-US" altLang="zh-CN" sz="1600" dirty="0">
                <a:solidFill>
                  <a:srgbClr val="4D4D4D"/>
                </a:solidFill>
                <a:latin typeface="Microsoft YaHei" panose="020B0503020204020204" pitchFamily="34" charset="-122"/>
                <a:ea typeface="Microsoft YaHei" panose="020B0503020204020204" pitchFamily="34" charset="-122"/>
              </a:rPr>
              <a:t>C</a:t>
            </a:r>
            <a:r>
              <a:rPr lang="zh-CN" altLang="en-US" sz="1600" dirty="0">
                <a:solidFill>
                  <a:srgbClr val="4D4D4D"/>
                </a:solidFill>
                <a:latin typeface="Microsoft YaHei" panose="020B0503020204020204" pitchFamily="34" charset="-122"/>
                <a:ea typeface="Microsoft YaHei" panose="020B0503020204020204" pitchFamily="34" charset="-122"/>
              </a:rPr>
              <a:t>代表类别，贝叶斯公式可得</a:t>
            </a:r>
            <a:endParaRPr lang="zh-CN" altLang="en-US" sz="1600" dirty="0"/>
          </a:p>
        </p:txBody>
      </p:sp>
      <p:pic>
        <p:nvPicPr>
          <p:cNvPr id="11" name="图片 10">
            <a:extLst>
              <a:ext uri="{FF2B5EF4-FFF2-40B4-BE49-F238E27FC236}">
                <a16:creationId xmlns:a16="http://schemas.microsoft.com/office/drawing/2014/main" id="{35777068-EB35-41F5-991C-1D2EDEFEE6F8}"/>
              </a:ext>
            </a:extLst>
          </p:cNvPr>
          <p:cNvPicPr>
            <a:picLocks noChangeAspect="1"/>
          </p:cNvPicPr>
          <p:nvPr/>
        </p:nvPicPr>
        <p:blipFill>
          <a:blip r:embed="rId3"/>
          <a:stretch>
            <a:fillRect/>
          </a:stretch>
        </p:blipFill>
        <p:spPr>
          <a:xfrm>
            <a:off x="8174935" y="2912042"/>
            <a:ext cx="3194673" cy="720000"/>
          </a:xfrm>
          <a:prstGeom prst="rect">
            <a:avLst/>
          </a:prstGeom>
        </p:spPr>
      </p:pic>
      <p:sp>
        <p:nvSpPr>
          <p:cNvPr id="12" name="矩形 11">
            <a:extLst>
              <a:ext uri="{FF2B5EF4-FFF2-40B4-BE49-F238E27FC236}">
                <a16:creationId xmlns:a16="http://schemas.microsoft.com/office/drawing/2014/main" id="{7CFF1A4D-4232-4278-AAEC-7C72A781BBC0}"/>
              </a:ext>
            </a:extLst>
          </p:cNvPr>
          <p:cNvSpPr/>
          <p:nvPr/>
        </p:nvSpPr>
        <p:spPr>
          <a:xfrm>
            <a:off x="7594169" y="3573139"/>
            <a:ext cx="4597831" cy="2862322"/>
          </a:xfrm>
          <a:prstGeom prst="rect">
            <a:avLst/>
          </a:prstGeom>
        </p:spPr>
        <p:txBody>
          <a:bodyPr wrap="square">
            <a:spAutoFit/>
          </a:bodyPr>
          <a:lstStyle/>
          <a:p>
            <a:pPr marL="285750" indent="-285750">
              <a:buFont typeface="Wingdings" panose="05000000000000000000" pitchFamily="2" charset="2"/>
              <a:buChar char="p"/>
            </a:pPr>
            <a:r>
              <a:rPr lang="zh-CN" altLang="en-US" sz="1600" dirty="0">
                <a:solidFill>
                  <a:srgbClr val="4D4D4D"/>
                </a:solidFill>
                <a:latin typeface="Microsoft YaHei" panose="020B0503020204020204" pitchFamily="34" charset="-122"/>
                <a:ea typeface="Microsoft YaHei" panose="020B0503020204020204" pitchFamily="34" charset="-122"/>
              </a:rPr>
              <a:t>假设</a:t>
            </a:r>
            <a:r>
              <a:rPr lang="en-US" altLang="zh-CN" sz="1600" dirty="0">
                <a:solidFill>
                  <a:srgbClr val="4D4D4D"/>
                </a:solidFill>
                <a:latin typeface="Microsoft YaHei" panose="020B0503020204020204" pitchFamily="34" charset="-122"/>
                <a:ea typeface="Microsoft YaHei" panose="020B0503020204020204" pitchFamily="34" charset="-122"/>
              </a:rPr>
              <a:t>Ai</a:t>
            </a:r>
            <a:r>
              <a:rPr lang="zh-CN" altLang="en-US" sz="1600" dirty="0">
                <a:solidFill>
                  <a:srgbClr val="4D4D4D"/>
                </a:solidFill>
                <a:latin typeface="Microsoft YaHei" panose="020B0503020204020204" pitchFamily="34" charset="-122"/>
                <a:ea typeface="Microsoft YaHei" panose="020B0503020204020204" pitchFamily="34" charset="-122"/>
              </a:rPr>
              <a:t>相互独立，则</a:t>
            </a:r>
            <a:endParaRPr lang="en-US" altLang="zh-CN" sz="1600" dirty="0">
              <a:solidFill>
                <a:srgbClr val="4D4D4D"/>
              </a:solidFill>
              <a:latin typeface="Microsoft YaHei" panose="020B0503020204020204" pitchFamily="34" charset="-122"/>
              <a:ea typeface="Microsoft YaHei" panose="020B0503020204020204" pitchFamily="34" charset="-122"/>
            </a:endParaRPr>
          </a:p>
          <a:p>
            <a:pPr lvl="1"/>
            <a:r>
              <a:rPr lang="en-US" altLang="zh-CN" sz="1600" dirty="0">
                <a:solidFill>
                  <a:srgbClr val="4D4D4D"/>
                </a:solidFill>
                <a:latin typeface="Microsoft YaHei" panose="020B0503020204020204" pitchFamily="34" charset="-122"/>
                <a:ea typeface="Microsoft YaHei" panose="020B0503020204020204" pitchFamily="34" charset="-122"/>
              </a:rPr>
              <a:t>        P(A1A2A3|C1)=P(A1|C1)P(A2|C1)P(A3|C1)      P(A1A2A3|C2)=P(A1|C2)P(A2|C2)P(A3|C2)</a:t>
            </a:r>
          </a:p>
          <a:p>
            <a:pPr marL="742939" lvl="1" indent="-285750">
              <a:buFont typeface="Wingdings" panose="05000000000000000000" pitchFamily="2" charset="2"/>
              <a:buChar char="p"/>
            </a:pPr>
            <a:endParaRPr lang="en-US" altLang="zh-CN" sz="1600" dirty="0">
              <a:solidFill>
                <a:srgbClr val="4D4D4D"/>
              </a:solidFill>
              <a:latin typeface="Microsoft YaHei" panose="020B0503020204020204" pitchFamily="34" charset="-122"/>
              <a:ea typeface="Microsoft YaHei" panose="020B0503020204020204" pitchFamily="34" charset="-122"/>
            </a:endParaRPr>
          </a:p>
          <a:p>
            <a:pPr marL="285750" indent="-285750">
              <a:buFont typeface="Wingdings" panose="05000000000000000000" pitchFamily="2" charset="2"/>
              <a:buChar char="p"/>
            </a:pPr>
            <a:r>
              <a:rPr lang="zh-CN" altLang="en-US" sz="1600" dirty="0">
                <a:solidFill>
                  <a:srgbClr val="4D4D4D"/>
                </a:solidFill>
                <a:latin typeface="Microsoft YaHei" panose="020B0503020204020204" pitchFamily="34" charset="-122"/>
                <a:ea typeface="Microsoft YaHei" panose="020B0503020204020204" pitchFamily="34" charset="-122"/>
              </a:rPr>
              <a:t>因此可以求出</a:t>
            </a:r>
            <a:endParaRPr lang="en-US" altLang="zh-CN" sz="1600" dirty="0">
              <a:solidFill>
                <a:srgbClr val="4D4D4D"/>
              </a:solidFill>
              <a:latin typeface="Microsoft YaHei" panose="020B0503020204020204" pitchFamily="34" charset="-122"/>
              <a:ea typeface="Microsoft YaHei" panose="020B0503020204020204" pitchFamily="34" charset="-122"/>
            </a:endParaRPr>
          </a:p>
          <a:p>
            <a:pPr marL="285750" indent="-285750">
              <a:buFont typeface="Wingdings" panose="05000000000000000000" pitchFamily="2" charset="2"/>
              <a:buChar char="p"/>
            </a:pPr>
            <a:endParaRPr lang="en-US" altLang="zh-CN" sz="1400" dirty="0">
              <a:solidFill>
                <a:srgbClr val="4D4D4D"/>
              </a:solidFill>
              <a:latin typeface="Microsoft YaHei" panose="020B0503020204020204" pitchFamily="34" charset="-122"/>
              <a:ea typeface="Microsoft YaHei" panose="020B0503020204020204" pitchFamily="34" charset="-122"/>
            </a:endParaRPr>
          </a:p>
          <a:p>
            <a:r>
              <a:rPr lang="en-US" altLang="zh-CN" dirty="0">
                <a:solidFill>
                  <a:srgbClr val="4D4D4D"/>
                </a:solidFill>
                <a:latin typeface="Microsoft YaHei" panose="020B0503020204020204" pitchFamily="34" charset="-122"/>
                <a:ea typeface="Microsoft YaHei" panose="020B0503020204020204" pitchFamily="34" charset="-122"/>
              </a:rPr>
              <a:t>              </a:t>
            </a:r>
            <a:r>
              <a:rPr lang="en-US" altLang="zh-CN" sz="1600" dirty="0">
                <a:solidFill>
                  <a:srgbClr val="4D4D4D"/>
                </a:solidFill>
                <a:latin typeface="Microsoft YaHei" panose="020B0503020204020204" pitchFamily="34" charset="-122"/>
                <a:ea typeface="Microsoft YaHei" panose="020B0503020204020204" pitchFamily="34" charset="-122"/>
              </a:rPr>
              <a:t>P(A1A2A3|C1) = 4.9169e-6</a:t>
            </a:r>
          </a:p>
          <a:p>
            <a:r>
              <a:rPr lang="en-US" altLang="zh-CN" sz="1600" dirty="0">
                <a:solidFill>
                  <a:srgbClr val="4D4D4D"/>
                </a:solidFill>
                <a:latin typeface="Microsoft YaHei" panose="020B0503020204020204" pitchFamily="34" charset="-122"/>
                <a:ea typeface="Microsoft YaHei" panose="020B0503020204020204" pitchFamily="34" charset="-122"/>
              </a:rPr>
              <a:t>                P(A1A2A3|C1) = 2.7244e-9</a:t>
            </a:r>
          </a:p>
          <a:p>
            <a:r>
              <a:rPr lang="en-US" altLang="zh-CN" dirty="0">
                <a:solidFill>
                  <a:srgbClr val="4D4D4D"/>
                </a:solidFill>
                <a:latin typeface="Microsoft YaHei" panose="020B0503020204020204" pitchFamily="34" charset="-122"/>
                <a:ea typeface="Microsoft YaHei" panose="020B0503020204020204" pitchFamily="34" charset="-122"/>
              </a:rPr>
              <a:t> </a:t>
            </a:r>
          </a:p>
          <a:p>
            <a:r>
              <a:rPr lang="zh-CN" altLang="en-US" b="1" dirty="0">
                <a:solidFill>
                  <a:srgbClr val="4D4D4D"/>
                </a:solidFill>
                <a:latin typeface="Microsoft YaHei" panose="020B0503020204020204" pitchFamily="34" charset="-122"/>
                <a:ea typeface="Microsoft YaHei" panose="020B0503020204020204" pitchFamily="34" charset="-122"/>
              </a:rPr>
              <a:t> 为男性概率更大</a:t>
            </a:r>
            <a:endParaRPr lang="zh-CN" altLang="en-US" sz="2400" b="1" dirty="0"/>
          </a:p>
        </p:txBody>
      </p:sp>
      <p:pic>
        <p:nvPicPr>
          <p:cNvPr id="9" name="图片 8">
            <a:extLst>
              <a:ext uri="{FF2B5EF4-FFF2-40B4-BE49-F238E27FC236}">
                <a16:creationId xmlns:a16="http://schemas.microsoft.com/office/drawing/2014/main" id="{CEA48838-02FF-405E-8D04-BE23C6079F85}"/>
              </a:ext>
            </a:extLst>
          </p:cNvPr>
          <p:cNvPicPr>
            <a:picLocks noChangeAspect="1"/>
          </p:cNvPicPr>
          <p:nvPr/>
        </p:nvPicPr>
        <p:blipFill>
          <a:blip r:embed="rId4"/>
          <a:stretch>
            <a:fillRect/>
          </a:stretch>
        </p:blipFill>
        <p:spPr>
          <a:xfrm>
            <a:off x="1245030" y="3272042"/>
            <a:ext cx="6320160" cy="2772000"/>
          </a:xfrm>
          <a:prstGeom prst="rect">
            <a:avLst/>
          </a:prstGeom>
        </p:spPr>
      </p:pic>
    </p:spTree>
    <p:extLst>
      <p:ext uri="{BB962C8B-B14F-4D97-AF65-F5344CB8AC3E}">
        <p14:creationId xmlns:p14="http://schemas.microsoft.com/office/powerpoint/2010/main" val="3047831243"/>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2 </a:t>
            </a:r>
            <a:r>
              <a:rPr lang="zh-CN" altLang="en-US" dirty="0"/>
              <a:t>分类算法</a:t>
            </a:r>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2.3 </a:t>
            </a:r>
            <a:r>
              <a:rPr lang="en-US" altLang="zh-CN" dirty="0">
                <a:solidFill>
                  <a:srgbClr val="000000"/>
                </a:solidFill>
                <a:latin typeface="Verdana" panose="020B0604030504040204" pitchFamily="34" charset="0"/>
              </a:rPr>
              <a:t>ID3 </a:t>
            </a:r>
            <a:r>
              <a:rPr lang="zh-CN" altLang="en-US" dirty="0">
                <a:solidFill>
                  <a:srgbClr val="000000"/>
                </a:solidFill>
                <a:latin typeface="Verdana" panose="020B0604030504040204" pitchFamily="34" charset="0"/>
              </a:rPr>
              <a:t>、</a:t>
            </a:r>
            <a:r>
              <a:rPr lang="en-US" altLang="zh-CN" dirty="0"/>
              <a:t>C4.5</a:t>
            </a:r>
            <a:r>
              <a:rPr lang="zh-CN" altLang="en-US" dirty="0"/>
              <a:t>与</a:t>
            </a:r>
            <a:r>
              <a:rPr lang="en-US" altLang="zh-CN" dirty="0"/>
              <a:t>C5.0</a:t>
            </a:r>
            <a:r>
              <a:rPr lang="zh-CN" altLang="en-US" dirty="0"/>
              <a:t>算法</a:t>
            </a:r>
          </a:p>
        </p:txBody>
      </p:sp>
      <p:sp>
        <p:nvSpPr>
          <p:cNvPr id="4" name="矩形 3">
            <a:extLst>
              <a:ext uri="{FF2B5EF4-FFF2-40B4-BE49-F238E27FC236}">
                <a16:creationId xmlns:a16="http://schemas.microsoft.com/office/drawing/2014/main" id="{4A07748A-DE55-4A87-8DBC-A99F1A114FA3}"/>
              </a:ext>
            </a:extLst>
          </p:cNvPr>
          <p:cNvSpPr/>
          <p:nvPr/>
        </p:nvSpPr>
        <p:spPr>
          <a:xfrm>
            <a:off x="1035733" y="1971021"/>
            <a:ext cx="1651414" cy="461665"/>
          </a:xfrm>
          <a:prstGeom prst="rect">
            <a:avLst/>
          </a:prstGeom>
        </p:spPr>
        <p:txBody>
          <a:bodyPr wrap="none">
            <a:spAutoFit/>
          </a:bodyPr>
          <a:lstStyle/>
          <a:p>
            <a:pPr marL="285750" indent="-285750">
              <a:buFont typeface="Wingdings" panose="05000000000000000000" pitchFamily="2" charset="2"/>
              <a:buChar char="n"/>
            </a:pPr>
            <a:r>
              <a:rPr lang="en-US" altLang="zh-CN" sz="2400" dirty="0">
                <a:solidFill>
                  <a:srgbClr val="000000"/>
                </a:solidFill>
                <a:latin typeface="Verdana" panose="020B0604030504040204" pitchFamily="34" charset="0"/>
              </a:rPr>
              <a:t>ID3</a:t>
            </a:r>
            <a:r>
              <a:rPr lang="zh-CN" altLang="en-US" sz="2400" dirty="0">
                <a:solidFill>
                  <a:srgbClr val="000000"/>
                </a:solidFill>
                <a:latin typeface="Verdana" panose="020B0604030504040204" pitchFamily="34" charset="0"/>
              </a:rPr>
              <a:t>算法</a:t>
            </a:r>
            <a:endParaRPr lang="zh-CN" altLang="en-US" sz="2400" dirty="0"/>
          </a:p>
        </p:txBody>
      </p:sp>
      <p:sp>
        <p:nvSpPr>
          <p:cNvPr id="5" name="矩形 4">
            <a:extLst>
              <a:ext uri="{FF2B5EF4-FFF2-40B4-BE49-F238E27FC236}">
                <a16:creationId xmlns:a16="http://schemas.microsoft.com/office/drawing/2014/main" id="{E61B76A2-7DAA-4A70-8FC3-2029EB3D5B9A}"/>
              </a:ext>
            </a:extLst>
          </p:cNvPr>
          <p:cNvSpPr/>
          <p:nvPr/>
        </p:nvSpPr>
        <p:spPr>
          <a:xfrm>
            <a:off x="1525185" y="2509440"/>
            <a:ext cx="9866399" cy="646331"/>
          </a:xfrm>
          <a:prstGeom prst="rect">
            <a:avLst/>
          </a:prstGeom>
        </p:spPr>
        <p:txBody>
          <a:bodyPr wrap="square">
            <a:spAutoFit/>
          </a:bodyPr>
          <a:lstStyle/>
          <a:p>
            <a:pPr marL="285750" indent="-285750">
              <a:buFont typeface="Wingdings" panose="05000000000000000000" pitchFamily="2" charset="2"/>
              <a:buChar char="p"/>
            </a:pPr>
            <a:r>
              <a:rPr lang="zh-CN" altLang="en-US" dirty="0">
                <a:solidFill>
                  <a:srgbClr val="000000"/>
                </a:solidFill>
                <a:latin typeface="Verdana" panose="020B0604030504040204" pitchFamily="34" charset="0"/>
              </a:rPr>
              <a:t>主要针对离散型属性数据，其后又不断的改进，形成</a:t>
            </a:r>
            <a:r>
              <a:rPr lang="en-US" altLang="zh-CN" dirty="0">
                <a:solidFill>
                  <a:srgbClr val="000000"/>
                </a:solidFill>
                <a:latin typeface="Verdana" panose="020B0604030504040204" pitchFamily="34" charset="0"/>
              </a:rPr>
              <a:t>C4.5</a:t>
            </a:r>
            <a:r>
              <a:rPr lang="zh-CN" altLang="en-US" dirty="0">
                <a:solidFill>
                  <a:srgbClr val="000000"/>
                </a:solidFill>
                <a:latin typeface="Verdana" panose="020B0604030504040204" pitchFamily="34" charset="0"/>
              </a:rPr>
              <a:t>。</a:t>
            </a:r>
            <a:r>
              <a:rPr lang="en-US" altLang="zh-CN" dirty="0">
                <a:solidFill>
                  <a:srgbClr val="000000"/>
                </a:solidFill>
                <a:latin typeface="Verdana" panose="020B0604030504040204" pitchFamily="34" charset="0"/>
              </a:rPr>
              <a:t>C4.5</a:t>
            </a:r>
            <a:r>
              <a:rPr lang="zh-CN" altLang="en-US" dirty="0">
                <a:solidFill>
                  <a:srgbClr val="000000"/>
                </a:solidFill>
                <a:latin typeface="Verdana" panose="020B0604030504040204" pitchFamily="34" charset="0"/>
              </a:rPr>
              <a:t>在</a:t>
            </a:r>
            <a:r>
              <a:rPr lang="en-US" altLang="zh-CN" dirty="0">
                <a:solidFill>
                  <a:srgbClr val="000000"/>
                </a:solidFill>
                <a:latin typeface="Verdana" panose="020B0604030504040204" pitchFamily="34" charset="0"/>
              </a:rPr>
              <a:t>ID3</a:t>
            </a:r>
            <a:r>
              <a:rPr lang="zh-CN" altLang="en-US" dirty="0">
                <a:solidFill>
                  <a:srgbClr val="000000"/>
                </a:solidFill>
                <a:latin typeface="Verdana" panose="020B0604030504040204" pitchFamily="34" charset="0"/>
              </a:rPr>
              <a:t>基础上增加了队连续属性的离散化</a:t>
            </a:r>
            <a:endParaRPr lang="zh-CN" altLang="en-US" dirty="0"/>
          </a:p>
        </p:txBody>
      </p:sp>
      <p:sp>
        <p:nvSpPr>
          <p:cNvPr id="6" name="矩形 5">
            <a:extLst>
              <a:ext uri="{FF2B5EF4-FFF2-40B4-BE49-F238E27FC236}">
                <a16:creationId xmlns:a16="http://schemas.microsoft.com/office/drawing/2014/main" id="{D3059E72-1B34-4F28-9818-17243B97230B}"/>
              </a:ext>
            </a:extLst>
          </p:cNvPr>
          <p:cNvSpPr/>
          <p:nvPr/>
        </p:nvSpPr>
        <p:spPr>
          <a:xfrm>
            <a:off x="1035733" y="3200661"/>
            <a:ext cx="1191352" cy="461665"/>
          </a:xfrm>
          <a:prstGeom prst="rect">
            <a:avLst/>
          </a:prstGeom>
        </p:spPr>
        <p:txBody>
          <a:bodyPr wrap="none">
            <a:spAutoFit/>
          </a:bodyPr>
          <a:lstStyle/>
          <a:p>
            <a:pPr marL="285750" indent="-285750">
              <a:buFont typeface="Wingdings" panose="05000000000000000000" pitchFamily="2" charset="2"/>
              <a:buChar char="n"/>
            </a:pPr>
            <a:r>
              <a:rPr lang="en-US" altLang="zh-CN" sz="2400" dirty="0">
                <a:solidFill>
                  <a:srgbClr val="000000"/>
                </a:solidFill>
                <a:latin typeface="Verdana" panose="020B0604030504040204" pitchFamily="34" charset="0"/>
              </a:rPr>
              <a:t>C4.5</a:t>
            </a:r>
            <a:endParaRPr lang="zh-CN" altLang="en-US" sz="2400" dirty="0"/>
          </a:p>
        </p:txBody>
      </p:sp>
      <p:sp>
        <p:nvSpPr>
          <p:cNvPr id="7" name="矩形 6">
            <a:extLst>
              <a:ext uri="{FF2B5EF4-FFF2-40B4-BE49-F238E27FC236}">
                <a16:creationId xmlns:a16="http://schemas.microsoft.com/office/drawing/2014/main" id="{73985DA3-480D-4FC6-8E3A-40C1CC69B852}"/>
              </a:ext>
            </a:extLst>
          </p:cNvPr>
          <p:cNvSpPr/>
          <p:nvPr/>
        </p:nvSpPr>
        <p:spPr>
          <a:xfrm>
            <a:off x="1571456" y="3787982"/>
            <a:ext cx="9631082" cy="646331"/>
          </a:xfrm>
          <a:prstGeom prst="rect">
            <a:avLst/>
          </a:prstGeom>
        </p:spPr>
        <p:txBody>
          <a:bodyPr wrap="square">
            <a:spAutoFit/>
          </a:bodyPr>
          <a:lstStyle/>
          <a:p>
            <a:pPr marL="285750" indent="-285750">
              <a:buFont typeface="Wingdings" panose="05000000000000000000" pitchFamily="2" charset="2"/>
              <a:buChar char="p"/>
            </a:pPr>
            <a:r>
              <a:rPr lang="en-US" altLang="zh-CN" dirty="0">
                <a:solidFill>
                  <a:srgbClr val="000000"/>
                </a:solidFill>
                <a:latin typeface="Verdana" panose="020B0604030504040204" pitchFamily="34" charset="0"/>
              </a:rPr>
              <a:t>ID3</a:t>
            </a:r>
            <a:r>
              <a:rPr lang="zh-CN" altLang="en-US" dirty="0">
                <a:solidFill>
                  <a:srgbClr val="000000"/>
                </a:solidFill>
                <a:latin typeface="Verdana" panose="020B0604030504040204" pitchFamily="34" charset="0"/>
              </a:rPr>
              <a:t>算法的修订版，采用</a:t>
            </a:r>
            <a:r>
              <a:rPr lang="en-US" altLang="zh-CN" dirty="0">
                <a:solidFill>
                  <a:srgbClr val="000000"/>
                </a:solidFill>
                <a:latin typeface="Verdana" panose="020B0604030504040204" pitchFamily="34" charset="0"/>
              </a:rPr>
              <a:t>GainRatio</a:t>
            </a:r>
            <a:r>
              <a:rPr lang="zh-CN" altLang="en-US" dirty="0">
                <a:solidFill>
                  <a:srgbClr val="000000"/>
                </a:solidFill>
                <a:latin typeface="Verdana" panose="020B0604030504040204" pitchFamily="34" charset="0"/>
              </a:rPr>
              <a:t>来加以改进方法，选取有最大</a:t>
            </a:r>
            <a:r>
              <a:rPr lang="en-US" altLang="zh-CN" dirty="0">
                <a:solidFill>
                  <a:srgbClr val="000000"/>
                </a:solidFill>
                <a:latin typeface="Verdana" panose="020B0604030504040204" pitchFamily="34" charset="0"/>
              </a:rPr>
              <a:t>GainRatio</a:t>
            </a:r>
            <a:r>
              <a:rPr lang="zh-CN" altLang="en-US" dirty="0">
                <a:solidFill>
                  <a:srgbClr val="000000"/>
                </a:solidFill>
                <a:latin typeface="Verdana" panose="020B0604030504040204" pitchFamily="34" charset="0"/>
              </a:rPr>
              <a:t>的分割变量作为准则，避免</a:t>
            </a:r>
            <a:r>
              <a:rPr lang="en-US" altLang="zh-CN" dirty="0">
                <a:solidFill>
                  <a:srgbClr val="000000"/>
                </a:solidFill>
                <a:latin typeface="Verdana" panose="020B0604030504040204" pitchFamily="34" charset="0"/>
              </a:rPr>
              <a:t>ID3</a:t>
            </a:r>
            <a:r>
              <a:rPr lang="zh-CN" altLang="en-US" dirty="0">
                <a:solidFill>
                  <a:srgbClr val="000000"/>
                </a:solidFill>
                <a:latin typeface="Verdana" panose="020B0604030504040204" pitchFamily="34" charset="0"/>
              </a:rPr>
              <a:t>算法过度配适的问题</a:t>
            </a:r>
            <a:endParaRPr lang="zh-CN" altLang="en-US" dirty="0"/>
          </a:p>
        </p:txBody>
      </p:sp>
      <p:sp>
        <p:nvSpPr>
          <p:cNvPr id="8" name="矩形 7">
            <a:extLst>
              <a:ext uri="{FF2B5EF4-FFF2-40B4-BE49-F238E27FC236}">
                <a16:creationId xmlns:a16="http://schemas.microsoft.com/office/drawing/2014/main" id="{841ECDC1-0167-49CF-BADE-B46343D725C7}"/>
              </a:ext>
            </a:extLst>
          </p:cNvPr>
          <p:cNvSpPr/>
          <p:nvPr/>
        </p:nvSpPr>
        <p:spPr>
          <a:xfrm>
            <a:off x="1045266" y="4479203"/>
            <a:ext cx="1191352" cy="461665"/>
          </a:xfrm>
          <a:prstGeom prst="rect">
            <a:avLst/>
          </a:prstGeom>
        </p:spPr>
        <p:txBody>
          <a:bodyPr wrap="none">
            <a:spAutoFit/>
          </a:bodyPr>
          <a:lstStyle/>
          <a:p>
            <a:pPr marL="285750" indent="-285750">
              <a:buFont typeface="Wingdings" panose="05000000000000000000" pitchFamily="2" charset="2"/>
              <a:buChar char="n"/>
            </a:pPr>
            <a:r>
              <a:rPr lang="en-US" altLang="zh-CN" sz="2400" dirty="0">
                <a:solidFill>
                  <a:srgbClr val="000000"/>
                </a:solidFill>
                <a:latin typeface="Verdana" panose="020B0604030504040204" pitchFamily="34" charset="0"/>
              </a:rPr>
              <a:t>C5.0</a:t>
            </a:r>
            <a:endParaRPr lang="zh-CN" altLang="en-US" sz="2400" dirty="0"/>
          </a:p>
        </p:txBody>
      </p:sp>
      <p:sp>
        <p:nvSpPr>
          <p:cNvPr id="9" name="矩形 8">
            <a:extLst>
              <a:ext uri="{FF2B5EF4-FFF2-40B4-BE49-F238E27FC236}">
                <a16:creationId xmlns:a16="http://schemas.microsoft.com/office/drawing/2014/main" id="{0E9FE789-E8E5-4AB3-84D7-B24D488E68F7}"/>
              </a:ext>
            </a:extLst>
          </p:cNvPr>
          <p:cNvSpPr/>
          <p:nvPr/>
        </p:nvSpPr>
        <p:spPr>
          <a:xfrm>
            <a:off x="1542441" y="5030647"/>
            <a:ext cx="9689113" cy="646331"/>
          </a:xfrm>
          <a:prstGeom prst="rect">
            <a:avLst/>
          </a:prstGeom>
        </p:spPr>
        <p:txBody>
          <a:bodyPr wrap="square">
            <a:spAutoFit/>
          </a:bodyPr>
          <a:lstStyle/>
          <a:p>
            <a:pPr marL="285750" indent="-285750">
              <a:buFont typeface="Wingdings" panose="05000000000000000000" pitchFamily="2" charset="2"/>
              <a:buChar char="p"/>
            </a:pPr>
            <a:r>
              <a:rPr lang="en-US" altLang="zh-CN" dirty="0">
                <a:solidFill>
                  <a:srgbClr val="000000"/>
                </a:solidFill>
                <a:latin typeface="Verdana" panose="020B0604030504040204" pitchFamily="34" charset="0"/>
              </a:rPr>
              <a:t>C4.5</a:t>
            </a:r>
            <a:r>
              <a:rPr lang="zh-CN" altLang="en-US" dirty="0">
                <a:solidFill>
                  <a:srgbClr val="000000"/>
                </a:solidFill>
                <a:latin typeface="Verdana" panose="020B0604030504040204" pitchFamily="34" charset="0"/>
              </a:rPr>
              <a:t>算法的修订版，适用于处理大数据集，采用</a:t>
            </a:r>
            <a:r>
              <a:rPr lang="en-US" altLang="zh-CN" dirty="0">
                <a:solidFill>
                  <a:srgbClr val="000000"/>
                </a:solidFill>
                <a:latin typeface="Verdana" panose="020B0604030504040204" pitchFamily="34" charset="0"/>
              </a:rPr>
              <a:t>Boosting</a:t>
            </a:r>
            <a:r>
              <a:rPr lang="zh-CN" altLang="en-US" dirty="0">
                <a:solidFill>
                  <a:srgbClr val="000000"/>
                </a:solidFill>
                <a:latin typeface="Verdana" panose="020B0604030504040204" pitchFamily="34" charset="0"/>
              </a:rPr>
              <a:t>方式提高模型准确率，又称为</a:t>
            </a:r>
            <a:r>
              <a:rPr lang="en-US" altLang="zh-CN" dirty="0">
                <a:solidFill>
                  <a:srgbClr val="000000"/>
                </a:solidFill>
                <a:latin typeface="Verdana" panose="020B0604030504040204" pitchFamily="34" charset="0"/>
              </a:rPr>
              <a:t>BoostingTrees</a:t>
            </a:r>
            <a:r>
              <a:rPr lang="zh-CN" altLang="en-US" dirty="0">
                <a:solidFill>
                  <a:srgbClr val="000000"/>
                </a:solidFill>
                <a:latin typeface="Verdana" panose="020B0604030504040204" pitchFamily="34" charset="0"/>
              </a:rPr>
              <a:t>，在软件上计算速度比较快，占用的内存资源较少</a:t>
            </a:r>
            <a:endParaRPr lang="zh-CN" altLang="en-US" dirty="0"/>
          </a:p>
        </p:txBody>
      </p:sp>
    </p:spTree>
    <p:extLst>
      <p:ext uri="{BB962C8B-B14F-4D97-AF65-F5344CB8AC3E}">
        <p14:creationId xmlns:p14="http://schemas.microsoft.com/office/powerpoint/2010/main" val="1588293499"/>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2 </a:t>
            </a:r>
            <a:r>
              <a:rPr lang="zh-CN" altLang="en-US" dirty="0"/>
              <a:t>分类算法</a:t>
            </a:r>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2.3.1  </a:t>
            </a:r>
            <a:r>
              <a:rPr lang="zh-CN" altLang="en-US" dirty="0"/>
              <a:t>决策树</a:t>
            </a:r>
          </a:p>
        </p:txBody>
      </p:sp>
      <p:sp>
        <p:nvSpPr>
          <p:cNvPr id="10" name="矩形 9">
            <a:extLst>
              <a:ext uri="{FF2B5EF4-FFF2-40B4-BE49-F238E27FC236}">
                <a16:creationId xmlns:a16="http://schemas.microsoft.com/office/drawing/2014/main" id="{0F570938-49C0-4598-B0EB-67FD65E280B5}"/>
              </a:ext>
            </a:extLst>
          </p:cNvPr>
          <p:cNvSpPr/>
          <p:nvPr/>
        </p:nvSpPr>
        <p:spPr>
          <a:xfrm>
            <a:off x="1238358" y="2155687"/>
            <a:ext cx="3979551" cy="400110"/>
          </a:xfrm>
          <a:prstGeom prst="rect">
            <a:avLst/>
          </a:prstGeom>
        </p:spPr>
        <p:txBody>
          <a:bodyPr wrap="none">
            <a:spAutoFit/>
          </a:bodyPr>
          <a:lstStyle/>
          <a:p>
            <a:pPr marL="285750" indent="-285750">
              <a:buFont typeface="Wingdings" panose="05000000000000000000" pitchFamily="2" charset="2"/>
              <a:buChar char="n"/>
            </a:pPr>
            <a:r>
              <a:rPr lang="zh-CN" altLang="en-US" sz="2000" dirty="0">
                <a:solidFill>
                  <a:srgbClr val="000000"/>
                </a:solidFill>
                <a:latin typeface="Verdana" panose="020B0604030504040204" pitchFamily="34" charset="0"/>
              </a:rPr>
              <a:t>决策树（</a:t>
            </a:r>
            <a:r>
              <a:rPr lang="en-US" altLang="zh-CN" sz="2000" dirty="0">
                <a:solidFill>
                  <a:srgbClr val="000000"/>
                </a:solidFill>
                <a:latin typeface="Verdana" panose="020B0604030504040204" pitchFamily="34" charset="0"/>
              </a:rPr>
              <a:t>Decision Tree</a:t>
            </a:r>
            <a:r>
              <a:rPr lang="zh-CN" altLang="en-US" sz="2000" dirty="0">
                <a:solidFill>
                  <a:srgbClr val="000000"/>
                </a:solidFill>
                <a:latin typeface="Verdana" panose="020B0604030504040204" pitchFamily="34" charset="0"/>
              </a:rPr>
              <a:t>）模型</a:t>
            </a:r>
            <a:endParaRPr lang="zh-CN" altLang="en-US" sz="2000" dirty="0"/>
          </a:p>
        </p:txBody>
      </p:sp>
      <p:sp>
        <p:nvSpPr>
          <p:cNvPr id="11" name="矩形 10">
            <a:extLst>
              <a:ext uri="{FF2B5EF4-FFF2-40B4-BE49-F238E27FC236}">
                <a16:creationId xmlns:a16="http://schemas.microsoft.com/office/drawing/2014/main" id="{7CFF5065-AE56-4A2A-8DC9-6368B5FAC9A0}"/>
              </a:ext>
            </a:extLst>
          </p:cNvPr>
          <p:cNvSpPr/>
          <p:nvPr/>
        </p:nvSpPr>
        <p:spPr>
          <a:xfrm>
            <a:off x="1731312" y="2708115"/>
            <a:ext cx="3756156" cy="338554"/>
          </a:xfrm>
          <a:prstGeom prst="rect">
            <a:avLst/>
          </a:prstGeom>
        </p:spPr>
        <p:txBody>
          <a:bodyPr wrap="none">
            <a:spAutoFit/>
          </a:bodyPr>
          <a:lstStyle/>
          <a:p>
            <a:pPr marL="285750" indent="-285750">
              <a:buFont typeface="Wingdings" panose="05000000000000000000" pitchFamily="2" charset="2"/>
              <a:buChar char="p"/>
            </a:pPr>
            <a:r>
              <a:rPr lang="zh-CN" altLang="en-US" sz="1600" dirty="0">
                <a:solidFill>
                  <a:srgbClr val="000000"/>
                </a:solidFill>
                <a:latin typeface="Verdana" panose="020B0604030504040204" pitchFamily="34" charset="0"/>
              </a:rPr>
              <a:t>通过对训练样本学习，建立分类规则</a:t>
            </a:r>
            <a:endParaRPr lang="zh-CN" altLang="en-US" sz="1600" dirty="0"/>
          </a:p>
        </p:txBody>
      </p:sp>
      <p:sp>
        <p:nvSpPr>
          <p:cNvPr id="12" name="矩形 11">
            <a:extLst>
              <a:ext uri="{FF2B5EF4-FFF2-40B4-BE49-F238E27FC236}">
                <a16:creationId xmlns:a16="http://schemas.microsoft.com/office/drawing/2014/main" id="{7048F9A8-1DDE-46B5-93F2-EE9736D4D40B}"/>
              </a:ext>
            </a:extLst>
          </p:cNvPr>
          <p:cNvSpPr/>
          <p:nvPr/>
        </p:nvSpPr>
        <p:spPr>
          <a:xfrm>
            <a:off x="1731312" y="3174209"/>
            <a:ext cx="3756156" cy="338554"/>
          </a:xfrm>
          <a:prstGeom prst="rect">
            <a:avLst/>
          </a:prstGeom>
        </p:spPr>
        <p:txBody>
          <a:bodyPr wrap="none">
            <a:spAutoFit/>
          </a:bodyPr>
          <a:lstStyle/>
          <a:p>
            <a:pPr marL="285750" indent="-285750">
              <a:buFont typeface="Wingdings" panose="05000000000000000000" pitchFamily="2" charset="2"/>
              <a:buChar char="p"/>
            </a:pPr>
            <a:r>
              <a:rPr lang="zh-CN" altLang="en-US" sz="1600" dirty="0">
                <a:solidFill>
                  <a:srgbClr val="000000"/>
                </a:solidFill>
                <a:latin typeface="Verdana" panose="020B0604030504040204" pitchFamily="34" charset="0"/>
              </a:rPr>
              <a:t>依据分类规则，实现对新样本的分类</a:t>
            </a:r>
            <a:endParaRPr lang="zh-CN" altLang="en-US" sz="1600" dirty="0"/>
          </a:p>
        </p:txBody>
      </p:sp>
      <p:sp>
        <p:nvSpPr>
          <p:cNvPr id="13" name="矩形 12">
            <a:extLst>
              <a:ext uri="{FF2B5EF4-FFF2-40B4-BE49-F238E27FC236}">
                <a16:creationId xmlns:a16="http://schemas.microsoft.com/office/drawing/2014/main" id="{98B715DA-E5C5-4944-AEF7-2510296A1165}"/>
              </a:ext>
            </a:extLst>
          </p:cNvPr>
          <p:cNvSpPr/>
          <p:nvPr/>
        </p:nvSpPr>
        <p:spPr>
          <a:xfrm>
            <a:off x="1731312" y="3659560"/>
            <a:ext cx="3756156" cy="1077218"/>
          </a:xfrm>
          <a:prstGeom prst="rect">
            <a:avLst/>
          </a:prstGeom>
        </p:spPr>
        <p:txBody>
          <a:bodyPr wrap="none">
            <a:spAutoFit/>
          </a:bodyPr>
          <a:lstStyle/>
          <a:p>
            <a:pPr marL="285750" indent="-285750">
              <a:buFont typeface="Wingdings" panose="05000000000000000000" pitchFamily="2" charset="2"/>
              <a:buChar char="p"/>
            </a:pPr>
            <a:r>
              <a:rPr lang="zh-CN" altLang="en-US" sz="1600" dirty="0"/>
              <a:t>属于有监督式学习方法，有两类变量</a:t>
            </a:r>
            <a:endParaRPr lang="en-US" altLang="zh-CN" sz="1600" dirty="0"/>
          </a:p>
          <a:p>
            <a:pPr marL="285750" indent="-285750">
              <a:buFont typeface="Wingdings" panose="05000000000000000000" pitchFamily="2" charset="2"/>
              <a:buChar char="p"/>
            </a:pPr>
            <a:endParaRPr lang="en-US" altLang="zh-CN" sz="1600" dirty="0"/>
          </a:p>
          <a:p>
            <a:pPr marL="742939" lvl="1" indent="-285750">
              <a:buFont typeface="Century Gothic" panose="020B0502020202020204" pitchFamily="34" charset="0"/>
              <a:buChar char="―"/>
            </a:pPr>
            <a:r>
              <a:rPr lang="en-US" altLang="zh-CN" sz="1600" dirty="0"/>
              <a:t> </a:t>
            </a:r>
            <a:r>
              <a:rPr lang="zh-CN" altLang="en-US" sz="1600" dirty="0"/>
              <a:t>目标标量（输入变量）</a:t>
            </a:r>
            <a:endParaRPr lang="en-US" altLang="zh-CN" sz="1600" dirty="0"/>
          </a:p>
          <a:p>
            <a:pPr marL="742939" lvl="1" indent="-285750">
              <a:buFont typeface="Century Gothic" panose="020B0502020202020204" pitchFamily="34" charset="0"/>
              <a:buChar char="―"/>
            </a:pPr>
            <a:r>
              <a:rPr lang="en-US" altLang="zh-CN" sz="1600" dirty="0"/>
              <a:t> </a:t>
            </a:r>
            <a:r>
              <a:rPr lang="zh-CN" altLang="en-US" sz="1600" dirty="0"/>
              <a:t>属性变量（输出变量）</a:t>
            </a:r>
          </a:p>
        </p:txBody>
      </p:sp>
      <p:sp>
        <p:nvSpPr>
          <p:cNvPr id="14" name="矩形 13">
            <a:extLst>
              <a:ext uri="{FF2B5EF4-FFF2-40B4-BE49-F238E27FC236}">
                <a16:creationId xmlns:a16="http://schemas.microsoft.com/office/drawing/2014/main" id="{3BA09732-6E38-4FFB-8EFC-7ED0D8B9FB38}"/>
              </a:ext>
            </a:extLst>
          </p:cNvPr>
          <p:cNvSpPr/>
          <p:nvPr/>
        </p:nvSpPr>
        <p:spPr>
          <a:xfrm>
            <a:off x="1238358" y="4935544"/>
            <a:ext cx="6452407" cy="1015663"/>
          </a:xfrm>
          <a:prstGeom prst="rect">
            <a:avLst/>
          </a:prstGeom>
        </p:spPr>
        <p:txBody>
          <a:bodyPr wrap="none">
            <a:spAutoFit/>
          </a:bodyPr>
          <a:lstStyle/>
          <a:p>
            <a:pPr marL="285750" indent="-285750">
              <a:buFont typeface="Wingdings" panose="05000000000000000000" pitchFamily="2" charset="2"/>
              <a:buChar char="n"/>
            </a:pPr>
            <a:r>
              <a:rPr lang="zh-CN" altLang="en-US" sz="2000" dirty="0">
                <a:solidFill>
                  <a:srgbClr val="000000"/>
                </a:solidFill>
                <a:latin typeface="Verdana" panose="020B0604030504040204" pitchFamily="34" charset="0"/>
              </a:rPr>
              <a:t>决策树模型和一般统计分类模型区别</a:t>
            </a:r>
            <a:endParaRPr lang="en-US" altLang="zh-CN" sz="2000" dirty="0">
              <a:solidFill>
                <a:srgbClr val="000000"/>
              </a:solidFill>
              <a:latin typeface="Verdana" panose="020B0604030504040204" pitchFamily="34" charset="0"/>
            </a:endParaRPr>
          </a:p>
          <a:p>
            <a:pPr marL="285750" indent="-285750">
              <a:buFont typeface="Wingdings" panose="05000000000000000000" pitchFamily="2" charset="2"/>
              <a:buChar char="n"/>
            </a:pPr>
            <a:endParaRPr lang="en-US" altLang="zh-CN" sz="2000" dirty="0">
              <a:solidFill>
                <a:srgbClr val="000000"/>
              </a:solidFill>
              <a:latin typeface="Verdana" panose="020B0604030504040204" pitchFamily="34" charset="0"/>
            </a:endParaRPr>
          </a:p>
          <a:p>
            <a:pPr marL="742939" lvl="1" indent="-285750">
              <a:buFont typeface="Wingdings" panose="05000000000000000000" pitchFamily="2" charset="2"/>
              <a:buChar char="p"/>
            </a:pPr>
            <a:r>
              <a:rPr lang="en-US" altLang="zh-CN" sz="2000" dirty="0">
                <a:solidFill>
                  <a:srgbClr val="000000"/>
                </a:solidFill>
                <a:latin typeface="Verdana" panose="020B0604030504040204" pitchFamily="34" charset="0"/>
              </a:rPr>
              <a:t> </a:t>
            </a:r>
            <a:r>
              <a:rPr lang="en-US" altLang="zh-CN" sz="1600" dirty="0">
                <a:solidFill>
                  <a:srgbClr val="000000"/>
                </a:solidFill>
                <a:latin typeface="Verdana" panose="020B0604030504040204" pitchFamily="34" charset="0"/>
              </a:rPr>
              <a:t>-</a:t>
            </a:r>
            <a:r>
              <a:rPr lang="zh-CN" altLang="en-US" sz="1600" dirty="0">
                <a:solidFill>
                  <a:srgbClr val="000000"/>
                </a:solidFill>
                <a:latin typeface="Verdana" panose="020B0604030504040204" pitchFamily="34" charset="0"/>
              </a:rPr>
              <a:t>决策树的分类是基于逻辑的，一般统计分类是基于非逻辑的</a:t>
            </a:r>
            <a:endParaRPr lang="zh-CN" altLang="en-US" sz="1600" dirty="0"/>
          </a:p>
        </p:txBody>
      </p:sp>
      <p:sp>
        <p:nvSpPr>
          <p:cNvPr id="15" name="矩形 14">
            <a:extLst>
              <a:ext uri="{FF2B5EF4-FFF2-40B4-BE49-F238E27FC236}">
                <a16:creationId xmlns:a16="http://schemas.microsoft.com/office/drawing/2014/main" id="{A3E2B304-71EA-4488-B494-412E8146B33E}"/>
              </a:ext>
            </a:extLst>
          </p:cNvPr>
          <p:cNvSpPr/>
          <p:nvPr/>
        </p:nvSpPr>
        <p:spPr>
          <a:xfrm>
            <a:off x="6429226" y="2154117"/>
            <a:ext cx="4311100" cy="2431435"/>
          </a:xfrm>
          <a:prstGeom prst="rect">
            <a:avLst/>
          </a:prstGeom>
        </p:spPr>
        <p:txBody>
          <a:bodyPr wrap="square">
            <a:spAutoFit/>
          </a:bodyPr>
          <a:lstStyle/>
          <a:p>
            <a:pPr marL="285750" indent="-285750">
              <a:buFont typeface="Wingdings" panose="05000000000000000000" pitchFamily="2" charset="2"/>
              <a:buChar char="n"/>
            </a:pPr>
            <a:r>
              <a:rPr lang="zh-CN" altLang="en-US" sz="2000" dirty="0">
                <a:solidFill>
                  <a:srgbClr val="000000"/>
                </a:solidFill>
                <a:latin typeface="+mn-ea"/>
              </a:rPr>
              <a:t>决策树模型特点</a:t>
            </a:r>
            <a:endParaRPr lang="en-US" altLang="zh-CN" sz="2000" dirty="0">
              <a:solidFill>
                <a:srgbClr val="000000"/>
              </a:solidFill>
              <a:latin typeface="+mn-ea"/>
            </a:endParaRPr>
          </a:p>
          <a:p>
            <a:pPr marL="285750" indent="-285750">
              <a:buFont typeface="Wingdings" panose="05000000000000000000" pitchFamily="2" charset="2"/>
              <a:buChar char="n"/>
            </a:pPr>
            <a:endParaRPr lang="en-US" altLang="zh-CN" sz="2000" dirty="0">
              <a:solidFill>
                <a:srgbClr val="000000"/>
              </a:solidFill>
              <a:latin typeface="+mn-ea"/>
            </a:endParaRPr>
          </a:p>
          <a:p>
            <a:pPr marL="742939" lvl="1" indent="-285750">
              <a:buFont typeface="Wingdings" panose="05000000000000000000" pitchFamily="2" charset="2"/>
              <a:buChar char="p"/>
            </a:pPr>
            <a:r>
              <a:rPr lang="zh-CN" altLang="en-US" sz="1600" dirty="0">
                <a:solidFill>
                  <a:srgbClr val="000000"/>
                </a:solidFill>
                <a:latin typeface="+mn-ea"/>
              </a:rPr>
              <a:t>决策树擅长处理非数值类型，与神经网络智能处理数值类型比较，免去很多数据预测处理工作</a:t>
            </a:r>
            <a:endParaRPr lang="en-US" altLang="zh-CN" sz="1600" dirty="0">
              <a:solidFill>
                <a:srgbClr val="000000"/>
              </a:solidFill>
              <a:latin typeface="+mn-ea"/>
            </a:endParaRPr>
          </a:p>
          <a:p>
            <a:pPr marL="742939" lvl="1" indent="-285750">
              <a:buFont typeface="Wingdings" panose="05000000000000000000" pitchFamily="2" charset="2"/>
              <a:buChar char="p"/>
            </a:pPr>
            <a:endParaRPr lang="en-US" altLang="zh-CN" sz="1600" dirty="0">
              <a:solidFill>
                <a:srgbClr val="000000"/>
              </a:solidFill>
              <a:latin typeface="+mn-ea"/>
            </a:endParaRPr>
          </a:p>
          <a:p>
            <a:pPr marL="742939" lvl="1" indent="-285750">
              <a:buFont typeface="Wingdings" panose="05000000000000000000" pitchFamily="2" charset="2"/>
              <a:buChar char="p"/>
            </a:pPr>
            <a:r>
              <a:rPr lang="zh-CN" altLang="en-US" sz="1600" dirty="0">
                <a:latin typeface="+mn-ea"/>
              </a:rPr>
              <a:t>每个决策都要求分组之间“差异最大”，各种决策树算法之间主要区别就是对“差异”衡量方式的区别</a:t>
            </a:r>
          </a:p>
        </p:txBody>
      </p:sp>
    </p:spTree>
    <p:extLst>
      <p:ext uri="{BB962C8B-B14F-4D97-AF65-F5344CB8AC3E}">
        <p14:creationId xmlns:p14="http://schemas.microsoft.com/office/powerpoint/2010/main" val="3613677331"/>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2 </a:t>
            </a:r>
            <a:r>
              <a:rPr lang="zh-CN" altLang="en-US" dirty="0"/>
              <a:t>分类算法</a:t>
            </a:r>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2.3.1 </a:t>
            </a:r>
            <a:r>
              <a:rPr lang="en-US" altLang="zh-CN" dirty="0">
                <a:solidFill>
                  <a:srgbClr val="000000"/>
                </a:solidFill>
                <a:latin typeface="Verdana" panose="020B0604030504040204" pitchFamily="34" charset="0"/>
              </a:rPr>
              <a:t>C5.0</a:t>
            </a:r>
            <a:r>
              <a:rPr lang="zh-CN" altLang="en-US" dirty="0">
                <a:solidFill>
                  <a:srgbClr val="000000"/>
                </a:solidFill>
                <a:latin typeface="Verdana" panose="020B0604030504040204" pitchFamily="34" charset="0"/>
              </a:rPr>
              <a:t>（</a:t>
            </a:r>
            <a:r>
              <a:rPr lang="en-US" altLang="zh-CN" dirty="0">
                <a:solidFill>
                  <a:srgbClr val="000000"/>
                </a:solidFill>
                <a:latin typeface="Verdana" panose="020B0604030504040204" pitchFamily="34" charset="0"/>
              </a:rPr>
              <a:t>1/3</a:t>
            </a:r>
            <a:r>
              <a:rPr lang="zh-CN" altLang="en-US" dirty="0">
                <a:solidFill>
                  <a:srgbClr val="000000"/>
                </a:solidFill>
                <a:latin typeface="Verdana" panose="020B0604030504040204" pitchFamily="34" charset="0"/>
              </a:rPr>
              <a:t>）</a:t>
            </a:r>
            <a:r>
              <a:rPr lang="en-US" altLang="zh-CN" dirty="0">
                <a:solidFill>
                  <a:srgbClr val="000000"/>
                </a:solidFill>
                <a:latin typeface="Verdana" panose="020B0604030504040204" pitchFamily="34" charset="0"/>
              </a:rPr>
              <a:t> -- </a:t>
            </a:r>
            <a:r>
              <a:rPr lang="zh-CN" altLang="en-US" dirty="0">
                <a:solidFill>
                  <a:srgbClr val="000000"/>
                </a:solidFill>
                <a:latin typeface="Verdana" panose="020B0604030504040204" pitchFamily="34" charset="0"/>
              </a:rPr>
              <a:t>算法思想</a:t>
            </a:r>
            <a:endParaRPr lang="zh-CN" altLang="en-US" dirty="0"/>
          </a:p>
        </p:txBody>
      </p:sp>
      <p:sp>
        <p:nvSpPr>
          <p:cNvPr id="4" name="矩形 3">
            <a:extLst>
              <a:ext uri="{FF2B5EF4-FFF2-40B4-BE49-F238E27FC236}">
                <a16:creationId xmlns:a16="http://schemas.microsoft.com/office/drawing/2014/main" id="{29DE7A44-EC6B-4E34-8F10-0771E55B0D6D}"/>
              </a:ext>
            </a:extLst>
          </p:cNvPr>
          <p:cNvSpPr/>
          <p:nvPr/>
        </p:nvSpPr>
        <p:spPr>
          <a:xfrm>
            <a:off x="1148243" y="2140309"/>
            <a:ext cx="9280105" cy="400110"/>
          </a:xfrm>
          <a:prstGeom prst="rect">
            <a:avLst/>
          </a:prstGeom>
        </p:spPr>
        <p:txBody>
          <a:bodyPr wrap="none">
            <a:spAutoFit/>
          </a:bodyPr>
          <a:lstStyle/>
          <a:p>
            <a:pPr marL="285750" indent="-285750">
              <a:buFont typeface="Wingdings" panose="05000000000000000000" pitchFamily="2" charset="2"/>
              <a:buChar char="n"/>
            </a:pPr>
            <a:r>
              <a:rPr lang="en-US" altLang="zh-CN" sz="2000" dirty="0">
                <a:solidFill>
                  <a:srgbClr val="000000"/>
                </a:solidFill>
                <a:latin typeface="Verdana" panose="020B0604030504040204" pitchFamily="34" charset="0"/>
              </a:rPr>
              <a:t>C5.0</a:t>
            </a:r>
            <a:r>
              <a:rPr lang="zh-CN" altLang="en-US" sz="2000" dirty="0">
                <a:solidFill>
                  <a:srgbClr val="000000"/>
                </a:solidFill>
                <a:latin typeface="Verdana" panose="020B0604030504040204" pitchFamily="34" charset="0"/>
              </a:rPr>
              <a:t>是经典决策树模型算法之一，可生成多分支决策树，目标变量为分类变量</a:t>
            </a:r>
            <a:endParaRPr lang="zh-CN" altLang="en-US" sz="2000" dirty="0"/>
          </a:p>
        </p:txBody>
      </p:sp>
      <p:sp>
        <p:nvSpPr>
          <p:cNvPr id="16" name="矩形 15">
            <a:extLst>
              <a:ext uri="{FF2B5EF4-FFF2-40B4-BE49-F238E27FC236}">
                <a16:creationId xmlns:a16="http://schemas.microsoft.com/office/drawing/2014/main" id="{C4B3977E-F10B-4D8C-83B5-05CB6AB8DBA4}"/>
              </a:ext>
            </a:extLst>
          </p:cNvPr>
          <p:cNvSpPr/>
          <p:nvPr/>
        </p:nvSpPr>
        <p:spPr>
          <a:xfrm>
            <a:off x="1148243" y="3052155"/>
            <a:ext cx="8956652" cy="2492990"/>
          </a:xfrm>
          <a:prstGeom prst="rect">
            <a:avLst/>
          </a:prstGeom>
        </p:spPr>
        <p:txBody>
          <a:bodyPr wrap="square">
            <a:spAutoFit/>
          </a:bodyPr>
          <a:lstStyle/>
          <a:p>
            <a:pPr marL="285750" indent="-285750">
              <a:buFont typeface="Wingdings" panose="05000000000000000000" pitchFamily="2" charset="2"/>
              <a:buChar char="n"/>
            </a:pPr>
            <a:r>
              <a:rPr lang="en-US" altLang="zh-CN" sz="2000" dirty="0">
                <a:solidFill>
                  <a:srgbClr val="000000"/>
                </a:solidFill>
                <a:latin typeface="Verdana" panose="020B0604030504040204" pitchFamily="34" charset="0"/>
              </a:rPr>
              <a:t>C5.0</a:t>
            </a:r>
            <a:r>
              <a:rPr lang="zh-CN" altLang="en-US" sz="2000" dirty="0">
                <a:solidFill>
                  <a:srgbClr val="000000"/>
                </a:solidFill>
                <a:latin typeface="Verdana" panose="020B0604030504040204" pitchFamily="34" charset="0"/>
              </a:rPr>
              <a:t>可以生成决策树（</a:t>
            </a:r>
            <a:r>
              <a:rPr lang="en-US" altLang="zh-CN" sz="2000" dirty="0">
                <a:solidFill>
                  <a:srgbClr val="000000"/>
                </a:solidFill>
                <a:latin typeface="Verdana" panose="020B0604030504040204" pitchFamily="34" charset="0"/>
              </a:rPr>
              <a:t>Decision Tree</a:t>
            </a:r>
            <a:r>
              <a:rPr lang="zh-CN" altLang="en-US" sz="2000" dirty="0">
                <a:solidFill>
                  <a:srgbClr val="000000"/>
                </a:solidFill>
                <a:latin typeface="Verdana" panose="020B0604030504040204" pitchFamily="34" charset="0"/>
              </a:rPr>
              <a:t>）或者规则集（</a:t>
            </a:r>
            <a:r>
              <a:rPr lang="en-US" altLang="zh-CN" sz="2000" dirty="0">
                <a:solidFill>
                  <a:srgbClr val="000000"/>
                </a:solidFill>
                <a:latin typeface="Verdana" panose="020B0604030504040204" pitchFamily="34" charset="0"/>
              </a:rPr>
              <a:t>rule sets</a:t>
            </a:r>
            <a:r>
              <a:rPr lang="zh-CN" altLang="en-US" sz="2000" dirty="0">
                <a:solidFill>
                  <a:srgbClr val="000000"/>
                </a:solidFill>
                <a:latin typeface="Verdana" panose="020B0604030504040204" pitchFamily="34" charset="0"/>
              </a:rPr>
              <a:t>）</a:t>
            </a:r>
            <a:r>
              <a:rPr lang="en-US" altLang="zh-CN" sz="2000" dirty="0">
                <a:solidFill>
                  <a:srgbClr val="000000"/>
                </a:solidFill>
                <a:latin typeface="Verdana" panose="020B0604030504040204" pitchFamily="34" charset="0"/>
              </a:rPr>
              <a:t>C5.0</a:t>
            </a:r>
            <a:r>
              <a:rPr lang="zh-CN" altLang="en-US" sz="2000" dirty="0">
                <a:solidFill>
                  <a:srgbClr val="000000"/>
                </a:solidFill>
                <a:latin typeface="Verdana" panose="020B0604030504040204" pitchFamily="34" charset="0"/>
              </a:rPr>
              <a:t>模型能根据能带来的最大信息增益（</a:t>
            </a:r>
            <a:r>
              <a:rPr lang="en-US" altLang="zh-CN" sz="2000" dirty="0">
                <a:solidFill>
                  <a:srgbClr val="000000"/>
                </a:solidFill>
                <a:latin typeface="Verdana" panose="020B0604030504040204" pitchFamily="34" charset="0"/>
              </a:rPr>
              <a:t>Information gain</a:t>
            </a:r>
            <a:r>
              <a:rPr lang="zh-CN" altLang="en-US" sz="2000" dirty="0">
                <a:solidFill>
                  <a:srgbClr val="000000"/>
                </a:solidFill>
                <a:latin typeface="Verdana" panose="020B0604030504040204" pitchFamily="34" charset="0"/>
              </a:rPr>
              <a:t>）的字段拆分样本</a:t>
            </a:r>
          </a:p>
          <a:p>
            <a:pPr marL="285750" indent="-285750">
              <a:buFont typeface="Wingdings" panose="05000000000000000000" pitchFamily="2" charset="2"/>
              <a:buChar char="n"/>
            </a:pPr>
            <a:endParaRPr lang="en-US" altLang="zh-CN" sz="2000" dirty="0">
              <a:solidFill>
                <a:srgbClr val="000000"/>
              </a:solidFill>
              <a:latin typeface="Verdana" panose="020B0604030504040204" pitchFamily="34" charset="0"/>
            </a:endParaRPr>
          </a:p>
          <a:p>
            <a:pPr lvl="1"/>
            <a:endParaRPr lang="en-US" altLang="zh-CN" sz="1600" dirty="0">
              <a:solidFill>
                <a:srgbClr val="000000"/>
              </a:solidFill>
              <a:latin typeface="Verdana" panose="020B0604030504040204" pitchFamily="34" charset="0"/>
            </a:endParaRPr>
          </a:p>
          <a:p>
            <a:pPr marL="742939" lvl="1" indent="-285750">
              <a:buFont typeface="Wingdings" panose="05000000000000000000" pitchFamily="2" charset="2"/>
              <a:buChar char="p"/>
            </a:pPr>
            <a:r>
              <a:rPr lang="zh-CN" altLang="en-US" sz="1600" dirty="0">
                <a:solidFill>
                  <a:srgbClr val="000000"/>
                </a:solidFill>
                <a:latin typeface="Verdana" panose="020B0604030504040204" pitchFamily="34" charset="0"/>
              </a:rPr>
              <a:t>第一次拆分确定样本的子集随后再次拆分，通常是根据另一个字段进行拆分，这一过程重复进行直到样本子集不能再被拆分为止</a:t>
            </a:r>
            <a:endParaRPr lang="en-US" altLang="zh-CN" sz="1600" dirty="0">
              <a:solidFill>
                <a:srgbClr val="000000"/>
              </a:solidFill>
              <a:latin typeface="Verdana" panose="020B0604030504040204" pitchFamily="34" charset="0"/>
            </a:endParaRPr>
          </a:p>
          <a:p>
            <a:pPr marL="742939" lvl="1" indent="-285750">
              <a:buFont typeface="Wingdings" panose="05000000000000000000" pitchFamily="2" charset="2"/>
              <a:buChar char="p"/>
            </a:pPr>
            <a:endParaRPr lang="en-US" altLang="zh-CN" sz="1600" dirty="0">
              <a:solidFill>
                <a:srgbClr val="000000"/>
              </a:solidFill>
              <a:latin typeface="Verdana" panose="020B0604030504040204" pitchFamily="34" charset="0"/>
            </a:endParaRPr>
          </a:p>
          <a:p>
            <a:pPr marL="742939" lvl="1" indent="-285750">
              <a:buFont typeface="Wingdings" panose="05000000000000000000" pitchFamily="2" charset="2"/>
              <a:buChar char="p"/>
            </a:pPr>
            <a:endParaRPr lang="en-US" altLang="zh-CN" sz="1600" dirty="0">
              <a:solidFill>
                <a:srgbClr val="000000"/>
              </a:solidFill>
              <a:latin typeface="Verdana" panose="020B0604030504040204" pitchFamily="34" charset="0"/>
            </a:endParaRPr>
          </a:p>
          <a:p>
            <a:pPr marL="742939" lvl="1" indent="-285750">
              <a:buFont typeface="Wingdings" panose="05000000000000000000" pitchFamily="2" charset="2"/>
              <a:buChar char="p"/>
            </a:pPr>
            <a:r>
              <a:rPr lang="zh-CN" altLang="en-US" sz="1600" dirty="0">
                <a:solidFill>
                  <a:srgbClr val="000000"/>
                </a:solidFill>
                <a:latin typeface="Verdana" panose="020B0604030504040204" pitchFamily="34" charset="0"/>
              </a:rPr>
              <a:t>最后，重新检验最低层次的拆分，那些对模型没有显著贡献的样本子集被剔除或者修剪</a:t>
            </a:r>
            <a:endParaRPr lang="zh-CN" altLang="en-US" sz="1600" dirty="0"/>
          </a:p>
        </p:txBody>
      </p:sp>
    </p:spTree>
    <p:extLst>
      <p:ext uri="{BB962C8B-B14F-4D97-AF65-F5344CB8AC3E}">
        <p14:creationId xmlns:p14="http://schemas.microsoft.com/office/powerpoint/2010/main" val="1337510893"/>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2 </a:t>
            </a:r>
            <a:r>
              <a:rPr lang="zh-CN" altLang="en-US" dirty="0"/>
              <a:t>分类算法</a:t>
            </a:r>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2.3.2 C5.0 </a:t>
            </a:r>
            <a:r>
              <a:rPr lang="zh-CN" altLang="en-US" dirty="0">
                <a:solidFill>
                  <a:srgbClr val="000000"/>
                </a:solidFill>
                <a:latin typeface="Verdana" panose="020B0604030504040204" pitchFamily="34" charset="0"/>
              </a:rPr>
              <a:t>（</a:t>
            </a:r>
            <a:r>
              <a:rPr lang="en-US" altLang="zh-CN" dirty="0">
                <a:solidFill>
                  <a:srgbClr val="000000"/>
                </a:solidFill>
                <a:latin typeface="Verdana" panose="020B0604030504040204" pitchFamily="34" charset="0"/>
              </a:rPr>
              <a:t>2/3</a:t>
            </a:r>
            <a:r>
              <a:rPr lang="zh-CN" altLang="en-US" dirty="0">
                <a:solidFill>
                  <a:srgbClr val="000000"/>
                </a:solidFill>
                <a:latin typeface="Verdana" panose="020B0604030504040204" pitchFamily="34" charset="0"/>
              </a:rPr>
              <a:t>）</a:t>
            </a:r>
            <a:r>
              <a:rPr lang="en-US" altLang="zh-CN" dirty="0">
                <a:solidFill>
                  <a:srgbClr val="000000"/>
                </a:solidFill>
                <a:latin typeface="Verdana" panose="020B0604030504040204" pitchFamily="34" charset="0"/>
              </a:rPr>
              <a:t> --</a:t>
            </a:r>
            <a:r>
              <a:rPr lang="zh-CN" altLang="en-US" dirty="0"/>
              <a:t>算法原理</a:t>
            </a:r>
          </a:p>
        </p:txBody>
      </p:sp>
      <p:pic>
        <p:nvPicPr>
          <p:cNvPr id="6" name="图片 5">
            <a:extLst>
              <a:ext uri="{FF2B5EF4-FFF2-40B4-BE49-F238E27FC236}">
                <a16:creationId xmlns:a16="http://schemas.microsoft.com/office/drawing/2014/main" id="{24E6FDED-6817-4AFC-A391-8D6973E266BE}"/>
              </a:ext>
            </a:extLst>
          </p:cNvPr>
          <p:cNvPicPr>
            <a:picLocks noChangeAspect="1"/>
          </p:cNvPicPr>
          <p:nvPr/>
        </p:nvPicPr>
        <p:blipFill>
          <a:blip r:embed="rId3"/>
          <a:stretch>
            <a:fillRect/>
          </a:stretch>
        </p:blipFill>
        <p:spPr>
          <a:xfrm>
            <a:off x="850900" y="1765151"/>
            <a:ext cx="8640000" cy="4320000"/>
          </a:xfrm>
          <a:prstGeom prst="rect">
            <a:avLst/>
          </a:prstGeom>
        </p:spPr>
      </p:pic>
    </p:spTree>
    <p:extLst>
      <p:ext uri="{BB962C8B-B14F-4D97-AF65-F5344CB8AC3E}">
        <p14:creationId xmlns:p14="http://schemas.microsoft.com/office/powerpoint/2010/main" val="392402176"/>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2 </a:t>
            </a:r>
            <a:r>
              <a:rPr lang="zh-CN" altLang="en-US" dirty="0"/>
              <a:t>分类算法</a:t>
            </a:r>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2.3.2 C5.0 </a:t>
            </a:r>
            <a:r>
              <a:rPr lang="zh-CN" altLang="en-US" dirty="0">
                <a:solidFill>
                  <a:srgbClr val="000000"/>
                </a:solidFill>
                <a:latin typeface="Verdana" panose="020B0604030504040204" pitchFamily="34" charset="0"/>
              </a:rPr>
              <a:t>（</a:t>
            </a:r>
            <a:r>
              <a:rPr lang="en-US" altLang="zh-CN" dirty="0">
                <a:solidFill>
                  <a:srgbClr val="000000"/>
                </a:solidFill>
                <a:latin typeface="Verdana" panose="020B0604030504040204" pitchFamily="34" charset="0"/>
              </a:rPr>
              <a:t>2/3</a:t>
            </a:r>
            <a:r>
              <a:rPr lang="zh-CN" altLang="en-US" dirty="0">
                <a:solidFill>
                  <a:srgbClr val="000000"/>
                </a:solidFill>
                <a:latin typeface="Verdana" panose="020B0604030504040204" pitchFamily="34" charset="0"/>
              </a:rPr>
              <a:t>）</a:t>
            </a:r>
            <a:r>
              <a:rPr lang="en-US" altLang="zh-CN" dirty="0">
                <a:solidFill>
                  <a:srgbClr val="000000"/>
                </a:solidFill>
                <a:latin typeface="Verdana" panose="020B0604030504040204" pitchFamily="34" charset="0"/>
              </a:rPr>
              <a:t> --</a:t>
            </a:r>
            <a:r>
              <a:rPr lang="zh-CN" altLang="en-US" dirty="0"/>
              <a:t>算法原理</a:t>
            </a:r>
          </a:p>
        </p:txBody>
      </p:sp>
      <p:pic>
        <p:nvPicPr>
          <p:cNvPr id="4" name="图片 3">
            <a:extLst>
              <a:ext uri="{FF2B5EF4-FFF2-40B4-BE49-F238E27FC236}">
                <a16:creationId xmlns:a16="http://schemas.microsoft.com/office/drawing/2014/main" id="{BBE56AD3-93DA-46B1-82DA-C7D1D069921A}"/>
              </a:ext>
            </a:extLst>
          </p:cNvPr>
          <p:cNvPicPr>
            <a:picLocks noChangeAspect="1"/>
          </p:cNvPicPr>
          <p:nvPr/>
        </p:nvPicPr>
        <p:blipFill rotWithShape="1">
          <a:blip r:embed="rId3"/>
          <a:srcRect b="2391"/>
          <a:stretch/>
        </p:blipFill>
        <p:spPr>
          <a:xfrm>
            <a:off x="1016270" y="1728136"/>
            <a:ext cx="8364020" cy="4464000"/>
          </a:xfrm>
          <a:prstGeom prst="rect">
            <a:avLst/>
          </a:prstGeom>
        </p:spPr>
      </p:pic>
    </p:spTree>
    <p:extLst>
      <p:ext uri="{BB962C8B-B14F-4D97-AF65-F5344CB8AC3E}">
        <p14:creationId xmlns:p14="http://schemas.microsoft.com/office/powerpoint/2010/main" val="4153509839"/>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2 </a:t>
            </a:r>
            <a:r>
              <a:rPr lang="zh-CN" altLang="en-US" dirty="0"/>
              <a:t>分类算法</a:t>
            </a:r>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2.3.3 C5.0 </a:t>
            </a:r>
            <a:r>
              <a:rPr lang="zh-CN" altLang="en-US" dirty="0">
                <a:solidFill>
                  <a:srgbClr val="000000"/>
                </a:solidFill>
                <a:latin typeface="Verdana" panose="020B0604030504040204" pitchFamily="34" charset="0"/>
              </a:rPr>
              <a:t>（</a:t>
            </a:r>
            <a:r>
              <a:rPr lang="en-US" altLang="zh-CN" dirty="0">
                <a:solidFill>
                  <a:srgbClr val="000000"/>
                </a:solidFill>
                <a:latin typeface="Verdana" panose="020B0604030504040204" pitchFamily="34" charset="0"/>
              </a:rPr>
              <a:t>3/3</a:t>
            </a:r>
            <a:r>
              <a:rPr lang="zh-CN" altLang="en-US" dirty="0">
                <a:solidFill>
                  <a:srgbClr val="000000"/>
                </a:solidFill>
                <a:latin typeface="Verdana" panose="020B0604030504040204" pitchFamily="34" charset="0"/>
              </a:rPr>
              <a:t>）</a:t>
            </a:r>
            <a:r>
              <a:rPr lang="en-US" altLang="zh-CN" dirty="0">
                <a:solidFill>
                  <a:srgbClr val="000000"/>
                </a:solidFill>
                <a:latin typeface="Verdana" panose="020B0604030504040204" pitchFamily="34" charset="0"/>
              </a:rPr>
              <a:t> --</a:t>
            </a:r>
            <a:r>
              <a:rPr lang="zh-CN" altLang="en-US" dirty="0">
                <a:solidFill>
                  <a:srgbClr val="000000"/>
                </a:solidFill>
                <a:latin typeface="Verdana" panose="020B0604030504040204" pitchFamily="34" charset="0"/>
              </a:rPr>
              <a:t>算法</a:t>
            </a:r>
            <a:r>
              <a:rPr lang="zh-CN" altLang="en-US" dirty="0"/>
              <a:t>实例</a:t>
            </a:r>
          </a:p>
        </p:txBody>
      </p:sp>
      <p:pic>
        <p:nvPicPr>
          <p:cNvPr id="5" name="图片 4">
            <a:extLst>
              <a:ext uri="{FF2B5EF4-FFF2-40B4-BE49-F238E27FC236}">
                <a16:creationId xmlns:a16="http://schemas.microsoft.com/office/drawing/2014/main" id="{0A327C00-6DE7-4FED-9C12-72485201211E}"/>
              </a:ext>
            </a:extLst>
          </p:cNvPr>
          <p:cNvPicPr>
            <a:picLocks noChangeAspect="1"/>
          </p:cNvPicPr>
          <p:nvPr/>
        </p:nvPicPr>
        <p:blipFill rotWithShape="1">
          <a:blip r:embed="rId3"/>
          <a:srcRect t="9254" r="1256" b="2703"/>
          <a:stretch/>
        </p:blipFill>
        <p:spPr>
          <a:xfrm>
            <a:off x="1539728" y="1862844"/>
            <a:ext cx="9106620" cy="4320000"/>
          </a:xfrm>
          <a:prstGeom prst="rect">
            <a:avLst/>
          </a:prstGeom>
        </p:spPr>
      </p:pic>
    </p:spTree>
    <p:extLst>
      <p:ext uri="{BB962C8B-B14F-4D97-AF65-F5344CB8AC3E}">
        <p14:creationId xmlns:p14="http://schemas.microsoft.com/office/powerpoint/2010/main" val="2852719540"/>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2 </a:t>
            </a:r>
            <a:r>
              <a:rPr lang="zh-CN" altLang="en-US" dirty="0"/>
              <a:t>分类算法</a:t>
            </a:r>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2.4  SVM </a:t>
            </a:r>
            <a:r>
              <a:rPr lang="zh-CN" altLang="en-US" dirty="0">
                <a:solidFill>
                  <a:srgbClr val="000000"/>
                </a:solidFill>
                <a:latin typeface="Verdana" panose="020B0604030504040204" pitchFamily="34" charset="0"/>
              </a:rPr>
              <a:t>（</a:t>
            </a:r>
            <a:r>
              <a:rPr lang="en-US" altLang="zh-CN" dirty="0">
                <a:solidFill>
                  <a:srgbClr val="000000"/>
                </a:solidFill>
                <a:latin typeface="Verdana" panose="020B0604030504040204" pitchFamily="34" charset="0"/>
              </a:rPr>
              <a:t>1/3</a:t>
            </a:r>
            <a:r>
              <a:rPr lang="zh-CN" altLang="en-US" dirty="0">
                <a:solidFill>
                  <a:srgbClr val="000000"/>
                </a:solidFill>
                <a:latin typeface="Verdana" panose="020B0604030504040204" pitchFamily="34" charset="0"/>
              </a:rPr>
              <a:t>）</a:t>
            </a:r>
            <a:r>
              <a:rPr lang="en-US" altLang="zh-CN" dirty="0">
                <a:solidFill>
                  <a:srgbClr val="000000"/>
                </a:solidFill>
                <a:latin typeface="Verdana" panose="020B0604030504040204" pitchFamily="34" charset="0"/>
              </a:rPr>
              <a:t> --</a:t>
            </a:r>
            <a:r>
              <a:rPr lang="zh-CN" altLang="en-US" dirty="0">
                <a:solidFill>
                  <a:srgbClr val="000000"/>
                </a:solidFill>
                <a:latin typeface="Verdana" panose="020B0604030504040204" pitchFamily="34" charset="0"/>
              </a:rPr>
              <a:t>算法思想</a:t>
            </a:r>
            <a:endParaRPr lang="zh-CN" altLang="en-US" dirty="0"/>
          </a:p>
        </p:txBody>
      </p:sp>
      <p:sp>
        <p:nvSpPr>
          <p:cNvPr id="4" name="矩形 3">
            <a:extLst>
              <a:ext uri="{FF2B5EF4-FFF2-40B4-BE49-F238E27FC236}">
                <a16:creationId xmlns:a16="http://schemas.microsoft.com/office/drawing/2014/main" id="{FA66DB03-8D6D-40E8-8A9D-00D78CCDF9AF}"/>
              </a:ext>
            </a:extLst>
          </p:cNvPr>
          <p:cNvSpPr/>
          <p:nvPr/>
        </p:nvSpPr>
        <p:spPr>
          <a:xfrm>
            <a:off x="1021019" y="1856246"/>
            <a:ext cx="9608514" cy="1289199"/>
          </a:xfrm>
          <a:prstGeom prst="rect">
            <a:avLst/>
          </a:prstGeom>
        </p:spPr>
        <p:txBody>
          <a:bodyPr wrap="square">
            <a:spAutoFit/>
          </a:bodyPr>
          <a:lstStyle/>
          <a:p>
            <a:pPr marL="285750" indent="-285750">
              <a:lnSpc>
                <a:spcPct val="150000"/>
              </a:lnSpc>
              <a:buFont typeface="Wingdings" panose="05000000000000000000" pitchFamily="2" charset="2"/>
              <a:buChar char="n"/>
            </a:pPr>
            <a:r>
              <a:rPr lang="zh-CN" altLang="zh-CN" dirty="0"/>
              <a:t>支持向量机（</a:t>
            </a:r>
            <a:r>
              <a:rPr lang="en-US" altLang="zh-CN" dirty="0"/>
              <a:t>Support Vector Machine</a:t>
            </a:r>
            <a:r>
              <a:rPr lang="zh-CN" altLang="zh-CN" dirty="0"/>
              <a:t>）建立在统计学习理论</a:t>
            </a:r>
            <a:r>
              <a:rPr lang="en-US" altLang="zh-CN" dirty="0"/>
              <a:t>VC </a:t>
            </a:r>
            <a:r>
              <a:rPr lang="zh-CN" altLang="zh-CN" dirty="0"/>
              <a:t>维理论和结构风险最小原理基础上，根据有限样本信息在模型复杂性（对特定训练样本的学习精度，</a:t>
            </a:r>
            <a:r>
              <a:rPr lang="en-US" altLang="zh-CN" dirty="0"/>
              <a:t>Accuracy</a:t>
            </a:r>
            <a:r>
              <a:rPr lang="zh-CN" altLang="zh-CN" dirty="0"/>
              <a:t>）和学习能力（无错误地识别任意样本的能力）之间寻求最佳折中，以期获得最好泛化能力</a:t>
            </a:r>
            <a:r>
              <a:rPr lang="zh-CN" altLang="en-US" dirty="0"/>
              <a:t>。</a:t>
            </a:r>
          </a:p>
        </p:txBody>
      </p:sp>
      <p:pic>
        <p:nvPicPr>
          <p:cNvPr id="7" name="图片 6">
            <a:extLst>
              <a:ext uri="{FF2B5EF4-FFF2-40B4-BE49-F238E27FC236}">
                <a16:creationId xmlns:a16="http://schemas.microsoft.com/office/drawing/2014/main" id="{7DBC1C80-6D9A-41E3-A2EA-8D7D66AE626D}"/>
              </a:ext>
            </a:extLst>
          </p:cNvPr>
          <p:cNvPicPr>
            <a:picLocks noChangeAspect="1"/>
          </p:cNvPicPr>
          <p:nvPr/>
        </p:nvPicPr>
        <p:blipFill>
          <a:blip r:embed="rId3"/>
          <a:stretch>
            <a:fillRect/>
          </a:stretch>
        </p:blipFill>
        <p:spPr>
          <a:xfrm>
            <a:off x="1386674" y="3429000"/>
            <a:ext cx="5607791" cy="2880000"/>
          </a:xfrm>
          <a:prstGeom prst="rect">
            <a:avLst/>
          </a:prstGeom>
        </p:spPr>
      </p:pic>
      <p:sp>
        <p:nvSpPr>
          <p:cNvPr id="8" name="矩形 7">
            <a:extLst>
              <a:ext uri="{FF2B5EF4-FFF2-40B4-BE49-F238E27FC236}">
                <a16:creationId xmlns:a16="http://schemas.microsoft.com/office/drawing/2014/main" id="{4F7372EC-88AB-42ED-BF70-337123364027}"/>
              </a:ext>
            </a:extLst>
          </p:cNvPr>
          <p:cNvSpPr/>
          <p:nvPr/>
        </p:nvSpPr>
        <p:spPr>
          <a:xfrm>
            <a:off x="7034071" y="3414431"/>
            <a:ext cx="4136437" cy="2815386"/>
          </a:xfrm>
          <a:prstGeom prst="rect">
            <a:avLst/>
          </a:prstGeom>
        </p:spPr>
        <p:txBody>
          <a:bodyPr wrap="square">
            <a:spAutoFit/>
          </a:bodyPr>
          <a:lstStyle/>
          <a:p>
            <a:pPr marL="285750" indent="-285750">
              <a:lnSpc>
                <a:spcPct val="150000"/>
              </a:lnSpc>
              <a:buFont typeface="Wingdings" panose="05000000000000000000" pitchFamily="2" charset="2"/>
              <a:buChar char="p"/>
            </a:pPr>
            <a:r>
              <a:rPr lang="en-US" altLang="zh-CN" b="1" dirty="0"/>
              <a:t>SVM</a:t>
            </a:r>
            <a:r>
              <a:rPr lang="zh-CN" altLang="zh-CN" b="1" dirty="0"/>
              <a:t>基本任务</a:t>
            </a:r>
            <a:r>
              <a:rPr lang="zh-CN" altLang="en-US" sz="1600" dirty="0"/>
              <a:t>。</a:t>
            </a:r>
            <a:r>
              <a:rPr lang="zh-CN" altLang="zh-CN" sz="1700" dirty="0"/>
              <a:t>找到一个能够让两类数据都离超平面很远的超平面，在分开数据的超平面的两边建有两个互相平行的超平面。分隔超平面使两个平行超平面的距离最大化，平行超平面间的距离或差距越大，分类器的总误差越小</a:t>
            </a:r>
            <a:endParaRPr lang="en-US" altLang="zh-CN" sz="1700" dirty="0"/>
          </a:p>
        </p:txBody>
      </p:sp>
    </p:spTree>
    <p:extLst>
      <p:ext uri="{BB962C8B-B14F-4D97-AF65-F5344CB8AC3E}">
        <p14:creationId xmlns:p14="http://schemas.microsoft.com/office/powerpoint/2010/main" val="300623141"/>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2 </a:t>
            </a:r>
            <a:r>
              <a:rPr lang="zh-CN" altLang="en-US" dirty="0"/>
              <a:t>分类算法</a:t>
            </a:r>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2.4  SVM </a:t>
            </a:r>
            <a:r>
              <a:rPr lang="zh-CN" altLang="en-US" dirty="0">
                <a:solidFill>
                  <a:srgbClr val="000000"/>
                </a:solidFill>
                <a:latin typeface="Verdana" panose="020B0604030504040204" pitchFamily="34" charset="0"/>
              </a:rPr>
              <a:t>（</a:t>
            </a:r>
            <a:r>
              <a:rPr lang="en-US" altLang="zh-CN" dirty="0">
                <a:solidFill>
                  <a:srgbClr val="000000"/>
                </a:solidFill>
                <a:latin typeface="Verdana" panose="020B0604030504040204" pitchFamily="34" charset="0"/>
              </a:rPr>
              <a:t>2/3</a:t>
            </a:r>
            <a:r>
              <a:rPr lang="zh-CN" altLang="en-US" dirty="0">
                <a:solidFill>
                  <a:srgbClr val="000000"/>
                </a:solidFill>
                <a:latin typeface="Verdana" panose="020B0604030504040204" pitchFamily="34" charset="0"/>
              </a:rPr>
              <a:t>）</a:t>
            </a:r>
            <a:r>
              <a:rPr lang="en-US" altLang="zh-CN" dirty="0">
                <a:solidFill>
                  <a:srgbClr val="000000"/>
                </a:solidFill>
                <a:latin typeface="Verdana" panose="020B0604030504040204" pitchFamily="34" charset="0"/>
              </a:rPr>
              <a:t> --</a:t>
            </a:r>
            <a:r>
              <a:rPr lang="zh-CN" altLang="en-US" dirty="0">
                <a:solidFill>
                  <a:srgbClr val="000000"/>
                </a:solidFill>
                <a:latin typeface="Verdana" panose="020B0604030504040204" pitchFamily="34" charset="0"/>
              </a:rPr>
              <a:t>算法流程</a:t>
            </a:r>
            <a:endParaRPr lang="zh-CN" altLang="en-US" dirty="0"/>
          </a:p>
        </p:txBody>
      </p:sp>
      <p:pic>
        <p:nvPicPr>
          <p:cNvPr id="5" name="图片 4">
            <a:extLst>
              <a:ext uri="{FF2B5EF4-FFF2-40B4-BE49-F238E27FC236}">
                <a16:creationId xmlns:a16="http://schemas.microsoft.com/office/drawing/2014/main" id="{B6142D3E-8D06-4160-8651-FB6EC5186FD4}"/>
              </a:ext>
            </a:extLst>
          </p:cNvPr>
          <p:cNvPicPr>
            <a:picLocks noChangeAspect="1"/>
          </p:cNvPicPr>
          <p:nvPr/>
        </p:nvPicPr>
        <p:blipFill>
          <a:blip r:embed="rId3"/>
          <a:stretch>
            <a:fillRect/>
          </a:stretch>
        </p:blipFill>
        <p:spPr>
          <a:xfrm>
            <a:off x="1496938" y="1986267"/>
            <a:ext cx="6765433" cy="4212000"/>
          </a:xfrm>
          <a:prstGeom prst="rect">
            <a:avLst/>
          </a:prstGeom>
        </p:spPr>
      </p:pic>
    </p:spTree>
    <p:extLst>
      <p:ext uri="{BB962C8B-B14F-4D97-AF65-F5344CB8AC3E}">
        <p14:creationId xmlns:p14="http://schemas.microsoft.com/office/powerpoint/2010/main" val="361368564"/>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2 </a:t>
            </a:r>
            <a:r>
              <a:rPr lang="zh-CN" altLang="en-US" dirty="0"/>
              <a:t>分类算法</a:t>
            </a:r>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2.4.1  SVM</a:t>
            </a:r>
            <a:r>
              <a:rPr lang="zh-CN" altLang="en-US" dirty="0">
                <a:solidFill>
                  <a:srgbClr val="000000"/>
                </a:solidFill>
                <a:latin typeface="Verdana" panose="020B0604030504040204" pitchFamily="34" charset="0"/>
              </a:rPr>
              <a:t>（</a:t>
            </a:r>
            <a:r>
              <a:rPr lang="en-US" altLang="zh-CN" dirty="0">
                <a:solidFill>
                  <a:srgbClr val="000000"/>
                </a:solidFill>
                <a:latin typeface="Verdana" panose="020B0604030504040204" pitchFamily="34" charset="0"/>
              </a:rPr>
              <a:t>3/3</a:t>
            </a:r>
            <a:r>
              <a:rPr lang="zh-CN" altLang="en-US" dirty="0">
                <a:solidFill>
                  <a:srgbClr val="000000"/>
                </a:solidFill>
                <a:latin typeface="Verdana" panose="020B0604030504040204" pitchFamily="34" charset="0"/>
              </a:rPr>
              <a:t>）</a:t>
            </a:r>
            <a:r>
              <a:rPr lang="en-US" altLang="zh-CN" dirty="0">
                <a:solidFill>
                  <a:srgbClr val="000000"/>
                </a:solidFill>
                <a:latin typeface="Verdana" panose="020B0604030504040204" pitchFamily="34" charset="0"/>
              </a:rPr>
              <a:t>-- </a:t>
            </a:r>
            <a:r>
              <a:rPr lang="zh-CN" altLang="en-US" dirty="0">
                <a:solidFill>
                  <a:srgbClr val="000000"/>
                </a:solidFill>
                <a:latin typeface="Verdana" panose="020B0604030504040204" pitchFamily="34" charset="0"/>
              </a:rPr>
              <a:t>算法原理</a:t>
            </a:r>
            <a:endParaRPr lang="zh-CN" altLang="en-US" dirty="0"/>
          </a:p>
        </p:txBody>
      </p:sp>
      <p:sp>
        <p:nvSpPr>
          <p:cNvPr id="5" name="矩形 4">
            <a:extLst>
              <a:ext uri="{FF2B5EF4-FFF2-40B4-BE49-F238E27FC236}">
                <a16:creationId xmlns:a16="http://schemas.microsoft.com/office/drawing/2014/main" id="{C9B9611E-2FA7-4A71-B0EC-3105FA62F077}"/>
              </a:ext>
            </a:extLst>
          </p:cNvPr>
          <p:cNvSpPr/>
          <p:nvPr/>
        </p:nvSpPr>
        <p:spPr>
          <a:xfrm>
            <a:off x="1009959" y="2137636"/>
            <a:ext cx="6902852" cy="430887"/>
          </a:xfrm>
          <a:prstGeom prst="rect">
            <a:avLst/>
          </a:prstGeom>
        </p:spPr>
        <p:txBody>
          <a:bodyPr wrap="none">
            <a:spAutoFit/>
          </a:bodyPr>
          <a:lstStyle/>
          <a:p>
            <a:pPr marL="285750" indent="-285750">
              <a:buFont typeface="Wingdings" panose="05000000000000000000" pitchFamily="2" charset="2"/>
              <a:buChar char="n"/>
            </a:pPr>
            <a:r>
              <a:rPr lang="zh-CN" altLang="en-US" sz="2200" dirty="0">
                <a:solidFill>
                  <a:srgbClr val="000000"/>
                </a:solidFill>
                <a:latin typeface="Calibri" panose="020F0502020204030204" pitchFamily="34" charset="0"/>
              </a:rPr>
              <a:t>为了定义最佳超平面，我们需要最大化边距的宽度</a:t>
            </a:r>
            <a:r>
              <a:rPr lang="en-US" altLang="zh-CN" sz="2200" i="1" dirty="0">
                <a:solidFill>
                  <a:srgbClr val="000000"/>
                </a:solidFill>
                <a:latin typeface="Microsoft YaHei" panose="020B0503020204020204" pitchFamily="34" charset="-122"/>
                <a:ea typeface="Microsoft YaHei" panose="020B0503020204020204" pitchFamily="34" charset="-122"/>
              </a:rPr>
              <a:t>w</a:t>
            </a:r>
            <a:endParaRPr lang="zh-CN" altLang="en-US" sz="2200" dirty="0"/>
          </a:p>
        </p:txBody>
      </p:sp>
      <p:pic>
        <p:nvPicPr>
          <p:cNvPr id="6" name="图片 5">
            <a:extLst>
              <a:ext uri="{FF2B5EF4-FFF2-40B4-BE49-F238E27FC236}">
                <a16:creationId xmlns:a16="http://schemas.microsoft.com/office/drawing/2014/main" id="{8C99D7F2-4429-4FE9-837B-D06FCECC0C18}"/>
              </a:ext>
            </a:extLst>
          </p:cNvPr>
          <p:cNvPicPr>
            <a:picLocks noChangeAspect="1"/>
          </p:cNvPicPr>
          <p:nvPr/>
        </p:nvPicPr>
        <p:blipFill rotWithShape="1">
          <a:blip r:embed="rId3"/>
          <a:srcRect l="9643" r="12672" b="5482"/>
          <a:stretch/>
        </p:blipFill>
        <p:spPr>
          <a:xfrm>
            <a:off x="868611" y="3031525"/>
            <a:ext cx="5457117" cy="2628000"/>
          </a:xfrm>
          <a:prstGeom prst="rect">
            <a:avLst/>
          </a:prstGeom>
        </p:spPr>
      </p:pic>
      <p:pic>
        <p:nvPicPr>
          <p:cNvPr id="9" name="图片 8">
            <a:extLst>
              <a:ext uri="{FF2B5EF4-FFF2-40B4-BE49-F238E27FC236}">
                <a16:creationId xmlns:a16="http://schemas.microsoft.com/office/drawing/2014/main" id="{128B408D-D163-41DF-AC8F-9F225C9CA39D}"/>
              </a:ext>
            </a:extLst>
          </p:cNvPr>
          <p:cNvPicPr>
            <a:picLocks noChangeAspect="1"/>
          </p:cNvPicPr>
          <p:nvPr/>
        </p:nvPicPr>
        <p:blipFill rotWithShape="1">
          <a:blip r:embed="rId4"/>
          <a:srcRect l="15691" r="3927" b="4692"/>
          <a:stretch/>
        </p:blipFill>
        <p:spPr>
          <a:xfrm>
            <a:off x="6095070" y="3175525"/>
            <a:ext cx="5759278" cy="2520000"/>
          </a:xfrm>
          <a:prstGeom prst="rect">
            <a:avLst/>
          </a:prstGeom>
        </p:spPr>
      </p:pic>
    </p:spTree>
    <p:extLst>
      <p:ext uri="{BB962C8B-B14F-4D97-AF65-F5344CB8AC3E}">
        <p14:creationId xmlns:p14="http://schemas.microsoft.com/office/powerpoint/2010/main" val="2412215628"/>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DD5AE41A-6D24-47D6-9F20-17A39DE8FFE9}"/>
              </a:ext>
            </a:extLst>
          </p:cNvPr>
          <p:cNvPicPr>
            <a:picLocks noChangeAspect="1"/>
          </p:cNvPicPr>
          <p:nvPr/>
        </p:nvPicPr>
        <p:blipFill rotWithShape="1">
          <a:blip r:embed="rId3"/>
          <a:srcRect t="6540" r="1913" b="316"/>
          <a:stretch/>
        </p:blipFill>
        <p:spPr>
          <a:xfrm>
            <a:off x="4933214" y="823080"/>
            <a:ext cx="7142054" cy="3456000"/>
          </a:xfrm>
          <a:prstGeom prst="rect">
            <a:avLst/>
          </a:prstGeom>
        </p:spPr>
      </p:pic>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1 </a:t>
            </a:r>
            <a:r>
              <a:rPr lang="zh-CN" altLang="en-US" dirty="0"/>
              <a:t>大数据挖掘算法概述</a:t>
            </a:r>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1.1  </a:t>
            </a:r>
            <a:r>
              <a:rPr lang="zh-CN" altLang="en-US" dirty="0"/>
              <a:t>数据挖掘概念</a:t>
            </a:r>
          </a:p>
        </p:txBody>
      </p:sp>
      <p:sp>
        <p:nvSpPr>
          <p:cNvPr id="9" name="矩形 8">
            <a:extLst>
              <a:ext uri="{FF2B5EF4-FFF2-40B4-BE49-F238E27FC236}">
                <a16:creationId xmlns:a16="http://schemas.microsoft.com/office/drawing/2014/main" id="{76E1BF83-0B3C-401F-A65E-F67B938CFB4C}"/>
              </a:ext>
            </a:extLst>
          </p:cNvPr>
          <p:cNvSpPr/>
          <p:nvPr/>
        </p:nvSpPr>
        <p:spPr>
          <a:xfrm>
            <a:off x="1143538" y="1899032"/>
            <a:ext cx="4031577" cy="1754326"/>
          </a:xfrm>
          <a:prstGeom prst="rect">
            <a:avLst/>
          </a:prstGeom>
        </p:spPr>
        <p:txBody>
          <a:bodyPr wrap="square">
            <a:spAutoFit/>
          </a:bodyPr>
          <a:lstStyle/>
          <a:p>
            <a:pPr marL="285750" indent="-285750">
              <a:buFont typeface="Wingdings" panose="05000000000000000000" pitchFamily="2" charset="2"/>
              <a:buChar char="n"/>
            </a:pPr>
            <a:r>
              <a:rPr lang="en-US" altLang="zh-CN" dirty="0"/>
              <a:t>20</a:t>
            </a:r>
            <a:r>
              <a:rPr lang="zh-CN" altLang="zh-CN" dirty="0"/>
              <a:t>世纪</a:t>
            </a:r>
            <a:r>
              <a:rPr lang="en-US" altLang="zh-CN" dirty="0"/>
              <a:t>80</a:t>
            </a:r>
            <a:r>
              <a:rPr lang="zh-CN" altLang="zh-CN" dirty="0"/>
              <a:t>年代末，数据挖掘（</a:t>
            </a:r>
            <a:r>
              <a:rPr lang="en-US" altLang="zh-CN" dirty="0"/>
              <a:t>Data Mining</a:t>
            </a:r>
            <a:r>
              <a:rPr lang="zh-CN" altLang="zh-CN" dirty="0"/>
              <a:t>，</a:t>
            </a:r>
            <a:r>
              <a:rPr lang="en-US" altLang="zh-CN" dirty="0"/>
              <a:t>DM</a:t>
            </a:r>
            <a:r>
              <a:rPr lang="zh-CN" altLang="zh-CN" dirty="0"/>
              <a:t>）</a:t>
            </a:r>
            <a:r>
              <a:rPr lang="zh-CN" altLang="en-US" dirty="0"/>
              <a:t>提出</a:t>
            </a:r>
            <a:endParaRPr lang="en-US" altLang="zh-CN" dirty="0"/>
          </a:p>
          <a:p>
            <a:pPr marL="285750" indent="-285750">
              <a:buFont typeface="Wingdings" panose="05000000000000000000" pitchFamily="2" charset="2"/>
              <a:buChar char="n"/>
            </a:pPr>
            <a:endParaRPr lang="en-US" altLang="zh-CN" dirty="0"/>
          </a:p>
          <a:p>
            <a:pPr marL="285750" indent="-285750">
              <a:buFont typeface="Wingdings" panose="05000000000000000000" pitchFamily="2" charset="2"/>
              <a:buChar char="n"/>
            </a:pPr>
            <a:r>
              <a:rPr lang="en-US" altLang="zh-CN" dirty="0"/>
              <a:t>1989</a:t>
            </a:r>
            <a:r>
              <a:rPr lang="zh-CN" altLang="zh-CN" dirty="0"/>
              <a:t>年</a:t>
            </a:r>
            <a:r>
              <a:rPr lang="zh-CN" altLang="en-US" dirty="0"/>
              <a:t>，</a:t>
            </a:r>
            <a:r>
              <a:rPr lang="en-US" altLang="zh-CN" dirty="0"/>
              <a:t>KDD </a:t>
            </a:r>
            <a:r>
              <a:rPr lang="zh-CN" altLang="zh-CN" dirty="0"/>
              <a:t>名词正式开始出现</a:t>
            </a:r>
            <a:endParaRPr lang="en-US" altLang="zh-CN" dirty="0"/>
          </a:p>
          <a:p>
            <a:pPr marL="285750" indent="-285750">
              <a:buFont typeface="Wingdings" panose="05000000000000000000" pitchFamily="2" charset="2"/>
              <a:buChar char="n"/>
            </a:pPr>
            <a:endParaRPr lang="en-US" altLang="zh-CN" dirty="0"/>
          </a:p>
          <a:p>
            <a:pPr marL="285750" indent="-285750">
              <a:buFont typeface="Wingdings" panose="05000000000000000000" pitchFamily="2" charset="2"/>
              <a:buChar char="n"/>
            </a:pPr>
            <a:r>
              <a:rPr lang="en-US" altLang="zh-CN" dirty="0"/>
              <a:t>1995</a:t>
            </a:r>
            <a:r>
              <a:rPr lang="zh-CN" altLang="zh-CN" dirty="0"/>
              <a:t>年，“数据挖掘” 流传</a:t>
            </a:r>
            <a:endParaRPr lang="zh-CN" altLang="en-US" dirty="0"/>
          </a:p>
        </p:txBody>
      </p:sp>
      <p:sp>
        <p:nvSpPr>
          <p:cNvPr id="10" name="矩形 9">
            <a:extLst>
              <a:ext uri="{FF2B5EF4-FFF2-40B4-BE49-F238E27FC236}">
                <a16:creationId xmlns:a16="http://schemas.microsoft.com/office/drawing/2014/main" id="{1B865E43-EA2C-4FBB-A052-22DE476B5EA9}"/>
              </a:ext>
            </a:extLst>
          </p:cNvPr>
          <p:cNvSpPr/>
          <p:nvPr/>
        </p:nvSpPr>
        <p:spPr>
          <a:xfrm>
            <a:off x="1454163" y="3924041"/>
            <a:ext cx="8594509" cy="2520690"/>
          </a:xfrm>
          <a:prstGeom prst="rect">
            <a:avLst/>
          </a:prstGeom>
        </p:spPr>
        <p:txBody>
          <a:bodyPr wrap="square">
            <a:spAutoFit/>
          </a:bodyPr>
          <a:lstStyle/>
          <a:p>
            <a:pPr marL="285750" indent="-285750">
              <a:lnSpc>
                <a:spcPct val="150000"/>
              </a:lnSpc>
              <a:buFont typeface="Wingdings" panose="05000000000000000000" pitchFamily="2" charset="2"/>
              <a:buChar char="p"/>
            </a:pPr>
            <a:r>
              <a:rPr lang="zh-CN" altLang="en-US" sz="1600" dirty="0"/>
              <a:t>从</a:t>
            </a:r>
            <a:r>
              <a:rPr lang="zh-CN" altLang="zh-CN" sz="1600" dirty="0"/>
              <a:t>科学定义</a:t>
            </a:r>
            <a:r>
              <a:rPr lang="zh-CN" altLang="en-US" sz="1600" dirty="0"/>
              <a:t>分析</a:t>
            </a:r>
            <a:r>
              <a:rPr lang="zh-CN" altLang="zh-CN" sz="1600" dirty="0"/>
              <a:t>，数据挖掘是从大量的、有噪声的、不完全的、模糊和随机数据中，提取出隐含在其中的、人们事先不知道的、具有潜在利用价值的信息和知识的过程</a:t>
            </a:r>
            <a:endParaRPr lang="en-US" altLang="zh-CN" sz="1600" dirty="0"/>
          </a:p>
          <a:p>
            <a:pPr marL="285750" indent="-285750">
              <a:lnSpc>
                <a:spcPts val="1020"/>
              </a:lnSpc>
              <a:buFont typeface="Wingdings" panose="05000000000000000000" pitchFamily="2" charset="2"/>
              <a:buChar char="p"/>
            </a:pPr>
            <a:endParaRPr lang="en-US" altLang="zh-CN" sz="1600" dirty="0"/>
          </a:p>
          <a:p>
            <a:pPr marL="285750" indent="-285750">
              <a:lnSpc>
                <a:spcPct val="150000"/>
              </a:lnSpc>
              <a:buFont typeface="Wingdings" panose="05000000000000000000" pitchFamily="2" charset="2"/>
              <a:buChar char="p"/>
            </a:pPr>
            <a:r>
              <a:rPr lang="zh-CN" altLang="zh-CN" sz="1600" dirty="0"/>
              <a:t>从技术角度分析，数据挖掘利用一系列相关算法和技术，从大数据中提取出行业或公司所需要的、有实际价值知识的过程。知识表示形式可以是概念、规律、规则与模式等</a:t>
            </a:r>
            <a:endParaRPr lang="en-US" altLang="zh-CN" sz="1600" dirty="0"/>
          </a:p>
          <a:p>
            <a:pPr marL="285750" indent="-285750">
              <a:lnSpc>
                <a:spcPts val="1020"/>
              </a:lnSpc>
              <a:buFont typeface="Wingdings" panose="05000000000000000000" pitchFamily="2" charset="2"/>
              <a:buChar char="p"/>
            </a:pPr>
            <a:endParaRPr lang="en-US" altLang="zh-CN" sz="1600" dirty="0"/>
          </a:p>
          <a:p>
            <a:pPr marL="285750" indent="-285750">
              <a:lnSpc>
                <a:spcPct val="150000"/>
              </a:lnSpc>
              <a:buFont typeface="Wingdings" panose="05000000000000000000" pitchFamily="2" charset="2"/>
              <a:buChar char="p"/>
            </a:pPr>
            <a:r>
              <a:rPr lang="zh-CN" altLang="zh-CN" sz="1600" dirty="0"/>
              <a:t>准确地说，数据挖掘是整个知识发现流程中的一个具体步骤，也是知识发现过程中最重要的核心步骤</a:t>
            </a:r>
            <a:endParaRPr lang="zh-CN" altLang="en-US" sz="1600" dirty="0"/>
          </a:p>
        </p:txBody>
      </p:sp>
    </p:spTree>
    <p:extLst>
      <p:ext uri="{BB962C8B-B14F-4D97-AF65-F5344CB8AC3E}">
        <p14:creationId xmlns:p14="http://schemas.microsoft.com/office/powerpoint/2010/main" val="3231721625"/>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96BE7976-0FC0-4C18-A65C-DE887FFD6420}"/>
              </a:ext>
            </a:extLst>
          </p:cNvPr>
          <p:cNvPicPr>
            <a:picLocks noChangeAspect="1"/>
          </p:cNvPicPr>
          <p:nvPr/>
        </p:nvPicPr>
        <p:blipFill rotWithShape="1">
          <a:blip r:embed="rId3"/>
          <a:srcRect t="15750" r="1556" b="15522"/>
          <a:stretch/>
        </p:blipFill>
        <p:spPr>
          <a:xfrm>
            <a:off x="3562341" y="2358372"/>
            <a:ext cx="5251467" cy="1008000"/>
          </a:xfrm>
          <a:prstGeom prst="rect">
            <a:avLst/>
          </a:prstGeom>
        </p:spPr>
      </p:pic>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2 </a:t>
            </a:r>
            <a:r>
              <a:rPr lang="zh-CN" altLang="en-US" dirty="0"/>
              <a:t>分类算法</a:t>
            </a:r>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2.4.1 SVM</a:t>
            </a:r>
            <a:r>
              <a:rPr lang="zh-CN" altLang="en-US" dirty="0">
                <a:solidFill>
                  <a:srgbClr val="000000"/>
                </a:solidFill>
                <a:latin typeface="Verdana" panose="020B0604030504040204" pitchFamily="34" charset="0"/>
              </a:rPr>
              <a:t>（</a:t>
            </a:r>
            <a:r>
              <a:rPr lang="en-US" altLang="zh-CN" dirty="0">
                <a:solidFill>
                  <a:srgbClr val="000000"/>
                </a:solidFill>
                <a:latin typeface="Verdana" panose="020B0604030504040204" pitchFamily="34" charset="0"/>
              </a:rPr>
              <a:t>3/3</a:t>
            </a:r>
            <a:r>
              <a:rPr lang="zh-CN" altLang="en-US" dirty="0">
                <a:solidFill>
                  <a:srgbClr val="000000"/>
                </a:solidFill>
                <a:latin typeface="Verdana" panose="020B0604030504040204" pitchFamily="34" charset="0"/>
              </a:rPr>
              <a:t>）</a:t>
            </a:r>
            <a:r>
              <a:rPr lang="en-US" altLang="zh-CN" dirty="0">
                <a:solidFill>
                  <a:srgbClr val="000000"/>
                </a:solidFill>
                <a:latin typeface="Verdana" panose="020B0604030504040204" pitchFamily="34" charset="0"/>
              </a:rPr>
              <a:t>-- </a:t>
            </a:r>
            <a:r>
              <a:rPr lang="zh-CN" altLang="en-US" dirty="0">
                <a:solidFill>
                  <a:srgbClr val="000000"/>
                </a:solidFill>
                <a:latin typeface="Verdana" panose="020B0604030504040204" pitchFamily="34" charset="0"/>
              </a:rPr>
              <a:t>算法原理</a:t>
            </a:r>
            <a:endParaRPr lang="zh-CN" altLang="en-US" dirty="0"/>
          </a:p>
        </p:txBody>
      </p:sp>
      <p:sp>
        <p:nvSpPr>
          <p:cNvPr id="5" name="矩形 4">
            <a:extLst>
              <a:ext uri="{FF2B5EF4-FFF2-40B4-BE49-F238E27FC236}">
                <a16:creationId xmlns:a16="http://schemas.microsoft.com/office/drawing/2014/main" id="{C9B9611E-2FA7-4A71-B0EC-3105FA62F077}"/>
              </a:ext>
            </a:extLst>
          </p:cNvPr>
          <p:cNvSpPr/>
          <p:nvPr/>
        </p:nvSpPr>
        <p:spPr>
          <a:xfrm>
            <a:off x="1225834" y="1909424"/>
            <a:ext cx="5670142" cy="369332"/>
          </a:xfrm>
          <a:prstGeom prst="rect">
            <a:avLst/>
          </a:prstGeom>
        </p:spPr>
        <p:txBody>
          <a:bodyPr wrap="none">
            <a:spAutoFit/>
          </a:bodyPr>
          <a:lstStyle/>
          <a:p>
            <a:pPr marL="285750" indent="-285750">
              <a:buFont typeface="Wingdings" panose="05000000000000000000" pitchFamily="2" charset="2"/>
              <a:buChar char="n"/>
            </a:pPr>
            <a:r>
              <a:rPr lang="zh-CN" altLang="en-US" dirty="0"/>
              <a:t>我们发现</a:t>
            </a:r>
            <a:r>
              <a:rPr lang="en-US" altLang="zh-CN" i="1" dirty="0"/>
              <a:t>w</a:t>
            </a:r>
            <a:r>
              <a:rPr lang="zh-CN" altLang="en-US" dirty="0"/>
              <a:t>和</a:t>
            </a:r>
            <a:r>
              <a:rPr lang="en-US" altLang="zh-CN" i="1" dirty="0"/>
              <a:t>b</a:t>
            </a:r>
            <a:r>
              <a:rPr lang="zh-CN" altLang="en-US" dirty="0"/>
              <a:t>通过使用二次规划求解以下目标函数</a:t>
            </a:r>
          </a:p>
        </p:txBody>
      </p:sp>
      <p:sp>
        <p:nvSpPr>
          <p:cNvPr id="8" name="矩形 7">
            <a:extLst>
              <a:ext uri="{FF2B5EF4-FFF2-40B4-BE49-F238E27FC236}">
                <a16:creationId xmlns:a16="http://schemas.microsoft.com/office/drawing/2014/main" id="{36AEA92F-8640-40CA-8CB2-6C5572A1B5D1}"/>
              </a:ext>
            </a:extLst>
          </p:cNvPr>
          <p:cNvSpPr/>
          <p:nvPr/>
        </p:nvSpPr>
        <p:spPr>
          <a:xfrm>
            <a:off x="1225834" y="3609182"/>
            <a:ext cx="4435663" cy="1477328"/>
          </a:xfrm>
          <a:prstGeom prst="rect">
            <a:avLst/>
          </a:prstGeom>
        </p:spPr>
        <p:txBody>
          <a:bodyPr wrap="square">
            <a:spAutoFit/>
          </a:bodyPr>
          <a:lstStyle/>
          <a:p>
            <a:pPr marL="285750" indent="-285750">
              <a:buFont typeface="Wingdings" panose="05000000000000000000" pitchFamily="2" charset="2"/>
              <a:buChar char="n"/>
            </a:pPr>
            <a:r>
              <a:rPr lang="en-US" altLang="zh-CN" dirty="0"/>
              <a:t>SVM</a:t>
            </a:r>
            <a:r>
              <a:rPr lang="zh-CN" altLang="en-US" dirty="0"/>
              <a:t>的美妙之处在于，如果数据是线性可分的，那么就有一个唯一的全局最小值。然而，完全分离可能是不可能的，在这种情况下，</a:t>
            </a:r>
            <a:r>
              <a:rPr lang="en-US" altLang="zh-CN" dirty="0"/>
              <a:t>SVM</a:t>
            </a:r>
            <a:r>
              <a:rPr lang="zh-CN" altLang="en-US" dirty="0"/>
              <a:t>找到了最大化边际和最小化误分类的超平面</a:t>
            </a:r>
          </a:p>
        </p:txBody>
      </p:sp>
      <p:pic>
        <p:nvPicPr>
          <p:cNvPr id="9" name="图片 8">
            <a:extLst>
              <a:ext uri="{FF2B5EF4-FFF2-40B4-BE49-F238E27FC236}">
                <a16:creationId xmlns:a16="http://schemas.microsoft.com/office/drawing/2014/main" id="{8CDDBBD9-2920-4C89-ACD2-5B99EEE2B7EF}"/>
              </a:ext>
            </a:extLst>
          </p:cNvPr>
          <p:cNvPicPr>
            <a:picLocks noChangeAspect="1"/>
          </p:cNvPicPr>
          <p:nvPr/>
        </p:nvPicPr>
        <p:blipFill rotWithShape="1">
          <a:blip r:embed="rId4"/>
          <a:srcRect l="17643" t="7039" r="17033" b="3039"/>
          <a:stretch/>
        </p:blipFill>
        <p:spPr>
          <a:xfrm>
            <a:off x="5827540" y="3491629"/>
            <a:ext cx="5717862" cy="2808000"/>
          </a:xfrm>
          <a:prstGeom prst="rect">
            <a:avLst/>
          </a:prstGeom>
        </p:spPr>
      </p:pic>
    </p:spTree>
    <p:extLst>
      <p:ext uri="{BB962C8B-B14F-4D97-AF65-F5344CB8AC3E}">
        <p14:creationId xmlns:p14="http://schemas.microsoft.com/office/powerpoint/2010/main" val="306955895"/>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2 </a:t>
            </a:r>
            <a:r>
              <a:rPr lang="zh-CN" altLang="en-US" dirty="0"/>
              <a:t>分类算法</a:t>
            </a:r>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2.4.1 SVM</a:t>
            </a:r>
            <a:r>
              <a:rPr lang="zh-CN" altLang="en-US" dirty="0">
                <a:solidFill>
                  <a:srgbClr val="000000"/>
                </a:solidFill>
                <a:latin typeface="Verdana" panose="020B0604030504040204" pitchFamily="34" charset="0"/>
              </a:rPr>
              <a:t>（</a:t>
            </a:r>
            <a:r>
              <a:rPr lang="en-US" altLang="zh-CN" dirty="0">
                <a:solidFill>
                  <a:srgbClr val="000000"/>
                </a:solidFill>
                <a:latin typeface="Verdana" panose="020B0604030504040204" pitchFamily="34" charset="0"/>
              </a:rPr>
              <a:t>3/3</a:t>
            </a:r>
            <a:r>
              <a:rPr lang="zh-CN" altLang="en-US" dirty="0">
                <a:solidFill>
                  <a:srgbClr val="000000"/>
                </a:solidFill>
                <a:latin typeface="Verdana" panose="020B0604030504040204" pitchFamily="34" charset="0"/>
              </a:rPr>
              <a:t>）</a:t>
            </a:r>
            <a:r>
              <a:rPr lang="en-US" altLang="zh-CN" dirty="0">
                <a:solidFill>
                  <a:srgbClr val="000000"/>
                </a:solidFill>
                <a:latin typeface="Verdana" panose="020B0604030504040204" pitchFamily="34" charset="0"/>
              </a:rPr>
              <a:t>-- </a:t>
            </a:r>
            <a:r>
              <a:rPr lang="zh-CN" altLang="en-US" dirty="0">
                <a:solidFill>
                  <a:srgbClr val="000000"/>
                </a:solidFill>
                <a:latin typeface="Verdana" panose="020B0604030504040204" pitchFamily="34" charset="0"/>
              </a:rPr>
              <a:t>算法原理</a:t>
            </a:r>
            <a:endParaRPr lang="zh-CN" altLang="en-US" dirty="0"/>
          </a:p>
        </p:txBody>
      </p:sp>
      <p:sp>
        <p:nvSpPr>
          <p:cNvPr id="5" name="矩形 4">
            <a:extLst>
              <a:ext uri="{FF2B5EF4-FFF2-40B4-BE49-F238E27FC236}">
                <a16:creationId xmlns:a16="http://schemas.microsoft.com/office/drawing/2014/main" id="{C9B9611E-2FA7-4A71-B0EC-3105FA62F077}"/>
              </a:ext>
            </a:extLst>
          </p:cNvPr>
          <p:cNvSpPr/>
          <p:nvPr/>
        </p:nvSpPr>
        <p:spPr>
          <a:xfrm>
            <a:off x="1118828" y="1897781"/>
            <a:ext cx="8801569" cy="873701"/>
          </a:xfrm>
          <a:prstGeom prst="rect">
            <a:avLst/>
          </a:prstGeom>
        </p:spPr>
        <p:txBody>
          <a:bodyPr wrap="square">
            <a:spAutoFit/>
          </a:bodyPr>
          <a:lstStyle/>
          <a:p>
            <a:pPr marL="285750" indent="-285750">
              <a:lnSpc>
                <a:spcPct val="150000"/>
              </a:lnSpc>
              <a:buFont typeface="Wingdings" panose="05000000000000000000" pitchFamily="2" charset="2"/>
              <a:buChar char="n"/>
            </a:pPr>
            <a:r>
              <a:rPr lang="en-US" altLang="zh-CN" dirty="0"/>
              <a:t>SVM</a:t>
            </a:r>
            <a:r>
              <a:rPr lang="zh-CN" altLang="en-US" dirty="0"/>
              <a:t>试图在最大化边距的同时将松弛变量保持为零。然而，它并没有最小化误分类的数量，而是最小化了距边缘超平面的距离之和</a:t>
            </a:r>
          </a:p>
        </p:txBody>
      </p:sp>
      <p:pic>
        <p:nvPicPr>
          <p:cNvPr id="4" name="图片 3">
            <a:extLst>
              <a:ext uri="{FF2B5EF4-FFF2-40B4-BE49-F238E27FC236}">
                <a16:creationId xmlns:a16="http://schemas.microsoft.com/office/drawing/2014/main" id="{DA9295AA-15EA-4C3E-9597-B9AC06CB5A27}"/>
              </a:ext>
            </a:extLst>
          </p:cNvPr>
          <p:cNvPicPr>
            <a:picLocks noChangeAspect="1"/>
          </p:cNvPicPr>
          <p:nvPr/>
        </p:nvPicPr>
        <p:blipFill>
          <a:blip r:embed="rId3"/>
          <a:stretch>
            <a:fillRect/>
          </a:stretch>
        </p:blipFill>
        <p:spPr>
          <a:xfrm>
            <a:off x="1816902" y="2887625"/>
            <a:ext cx="8506354" cy="3384000"/>
          </a:xfrm>
          <a:prstGeom prst="rect">
            <a:avLst/>
          </a:prstGeom>
        </p:spPr>
      </p:pic>
    </p:spTree>
    <p:extLst>
      <p:ext uri="{BB962C8B-B14F-4D97-AF65-F5344CB8AC3E}">
        <p14:creationId xmlns:p14="http://schemas.microsoft.com/office/powerpoint/2010/main" val="3751637845"/>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2 </a:t>
            </a:r>
            <a:r>
              <a:rPr lang="zh-CN" altLang="en-US" dirty="0"/>
              <a:t>分类算法</a:t>
            </a:r>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2.4.1 SVM</a:t>
            </a:r>
            <a:r>
              <a:rPr lang="zh-CN" altLang="en-US" dirty="0">
                <a:solidFill>
                  <a:srgbClr val="000000"/>
                </a:solidFill>
                <a:latin typeface="Verdana" panose="020B0604030504040204" pitchFamily="34" charset="0"/>
              </a:rPr>
              <a:t>（</a:t>
            </a:r>
            <a:r>
              <a:rPr lang="en-US" altLang="zh-CN" dirty="0">
                <a:solidFill>
                  <a:srgbClr val="000000"/>
                </a:solidFill>
                <a:latin typeface="Verdana" panose="020B0604030504040204" pitchFamily="34" charset="0"/>
              </a:rPr>
              <a:t>3/3</a:t>
            </a:r>
            <a:r>
              <a:rPr lang="zh-CN" altLang="en-US" dirty="0">
                <a:solidFill>
                  <a:srgbClr val="000000"/>
                </a:solidFill>
                <a:latin typeface="Verdana" panose="020B0604030504040204" pitchFamily="34" charset="0"/>
              </a:rPr>
              <a:t>）</a:t>
            </a:r>
            <a:r>
              <a:rPr lang="en-US" altLang="zh-CN" dirty="0">
                <a:solidFill>
                  <a:srgbClr val="000000"/>
                </a:solidFill>
                <a:latin typeface="Verdana" panose="020B0604030504040204" pitchFamily="34" charset="0"/>
              </a:rPr>
              <a:t>-- </a:t>
            </a:r>
            <a:r>
              <a:rPr lang="zh-CN" altLang="en-US" dirty="0">
                <a:solidFill>
                  <a:srgbClr val="000000"/>
                </a:solidFill>
                <a:latin typeface="Verdana" panose="020B0604030504040204" pitchFamily="34" charset="0"/>
              </a:rPr>
              <a:t>算法原理</a:t>
            </a:r>
            <a:endParaRPr lang="zh-CN" altLang="en-US" dirty="0"/>
          </a:p>
        </p:txBody>
      </p:sp>
      <p:sp>
        <p:nvSpPr>
          <p:cNvPr id="5" name="矩形 4">
            <a:extLst>
              <a:ext uri="{FF2B5EF4-FFF2-40B4-BE49-F238E27FC236}">
                <a16:creationId xmlns:a16="http://schemas.microsoft.com/office/drawing/2014/main" id="{C9B9611E-2FA7-4A71-B0EC-3105FA62F077}"/>
              </a:ext>
            </a:extLst>
          </p:cNvPr>
          <p:cNvSpPr/>
          <p:nvPr/>
        </p:nvSpPr>
        <p:spPr>
          <a:xfrm>
            <a:off x="1070850" y="1819425"/>
            <a:ext cx="9668486" cy="1289199"/>
          </a:xfrm>
          <a:prstGeom prst="rect">
            <a:avLst/>
          </a:prstGeom>
        </p:spPr>
        <p:txBody>
          <a:bodyPr wrap="square">
            <a:spAutoFit/>
          </a:bodyPr>
          <a:lstStyle/>
          <a:p>
            <a:pPr marL="285750" indent="-285750">
              <a:lnSpc>
                <a:spcPct val="150000"/>
              </a:lnSpc>
              <a:buFont typeface="Wingdings" panose="05000000000000000000" pitchFamily="2" charset="2"/>
              <a:buChar char="n"/>
            </a:pPr>
            <a:r>
              <a:rPr lang="zh-CN" altLang="en-US" dirty="0"/>
              <a:t>分离两组数据的最简单方法是使用直线</a:t>
            </a:r>
            <a:r>
              <a:rPr lang="en-US" altLang="zh-CN" dirty="0"/>
              <a:t>(</a:t>
            </a:r>
            <a:r>
              <a:rPr lang="zh-CN" altLang="en-US" dirty="0"/>
              <a:t>一维</a:t>
            </a:r>
            <a:r>
              <a:rPr lang="en-US" altLang="zh-CN" dirty="0"/>
              <a:t>)</a:t>
            </a:r>
            <a:r>
              <a:rPr lang="zh-CN" altLang="en-US" dirty="0"/>
              <a:t>、平面</a:t>
            </a:r>
            <a:r>
              <a:rPr lang="en-US" altLang="zh-CN" dirty="0"/>
              <a:t>(</a:t>
            </a:r>
            <a:r>
              <a:rPr lang="zh-CN" altLang="en-US" dirty="0"/>
              <a:t>二维</a:t>
            </a:r>
            <a:r>
              <a:rPr lang="en-US" altLang="zh-CN" dirty="0"/>
              <a:t>)</a:t>
            </a:r>
            <a:r>
              <a:rPr lang="zh-CN" altLang="en-US" dirty="0"/>
              <a:t>或</a:t>
            </a:r>
            <a:r>
              <a:rPr lang="en-US" altLang="zh-CN" dirty="0"/>
              <a:t>N</a:t>
            </a:r>
            <a:r>
              <a:rPr lang="zh-CN" altLang="en-US" dirty="0"/>
              <a:t>维超平面。然而，在某些情况下，非线性区域可以更有效地分离这些组。</a:t>
            </a:r>
            <a:r>
              <a:rPr lang="en-US" altLang="zh-CN" dirty="0"/>
              <a:t>SVM</a:t>
            </a:r>
            <a:r>
              <a:rPr lang="zh-CN" altLang="en-US" dirty="0"/>
              <a:t>通过使用核函数</a:t>
            </a:r>
            <a:r>
              <a:rPr lang="en-US" altLang="zh-CN" dirty="0"/>
              <a:t>(</a:t>
            </a:r>
            <a:r>
              <a:rPr lang="zh-CN" altLang="en-US" dirty="0"/>
              <a:t>非线性</a:t>
            </a:r>
            <a:r>
              <a:rPr lang="en-US" altLang="zh-CN" dirty="0"/>
              <a:t>)</a:t>
            </a:r>
            <a:r>
              <a:rPr lang="zh-CN" altLang="en-US" dirty="0"/>
              <a:t>将数据映射到一个不同的空间来处理这个问题</a:t>
            </a:r>
          </a:p>
        </p:txBody>
      </p:sp>
      <p:pic>
        <p:nvPicPr>
          <p:cNvPr id="6" name="图片 5">
            <a:extLst>
              <a:ext uri="{FF2B5EF4-FFF2-40B4-BE49-F238E27FC236}">
                <a16:creationId xmlns:a16="http://schemas.microsoft.com/office/drawing/2014/main" id="{3E216331-3423-4851-8AEF-BA57918DA753}"/>
              </a:ext>
            </a:extLst>
          </p:cNvPr>
          <p:cNvPicPr>
            <a:picLocks noChangeAspect="1"/>
          </p:cNvPicPr>
          <p:nvPr/>
        </p:nvPicPr>
        <p:blipFill>
          <a:blip r:embed="rId3"/>
          <a:stretch>
            <a:fillRect/>
          </a:stretch>
        </p:blipFill>
        <p:spPr>
          <a:xfrm>
            <a:off x="966339" y="3249867"/>
            <a:ext cx="6197423" cy="2664000"/>
          </a:xfrm>
          <a:prstGeom prst="rect">
            <a:avLst/>
          </a:prstGeom>
        </p:spPr>
      </p:pic>
      <p:pic>
        <p:nvPicPr>
          <p:cNvPr id="7" name="图片 6">
            <a:extLst>
              <a:ext uri="{FF2B5EF4-FFF2-40B4-BE49-F238E27FC236}">
                <a16:creationId xmlns:a16="http://schemas.microsoft.com/office/drawing/2014/main" id="{8E90F8C8-8918-483F-927F-FA20CBF9FD9F}"/>
              </a:ext>
            </a:extLst>
          </p:cNvPr>
          <p:cNvPicPr>
            <a:picLocks noChangeAspect="1"/>
          </p:cNvPicPr>
          <p:nvPr/>
        </p:nvPicPr>
        <p:blipFill rotWithShape="1">
          <a:blip r:embed="rId4"/>
          <a:srcRect l="14388"/>
          <a:stretch/>
        </p:blipFill>
        <p:spPr>
          <a:xfrm>
            <a:off x="6806992" y="3393867"/>
            <a:ext cx="4794743" cy="2376000"/>
          </a:xfrm>
          <a:prstGeom prst="rect">
            <a:avLst/>
          </a:prstGeom>
        </p:spPr>
      </p:pic>
    </p:spTree>
    <p:extLst>
      <p:ext uri="{BB962C8B-B14F-4D97-AF65-F5344CB8AC3E}">
        <p14:creationId xmlns:p14="http://schemas.microsoft.com/office/powerpoint/2010/main" val="2189400169"/>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2 </a:t>
            </a:r>
            <a:r>
              <a:rPr lang="zh-CN" altLang="en-US" dirty="0"/>
              <a:t>分类算法</a:t>
            </a:r>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2.5  </a:t>
            </a:r>
            <a:r>
              <a:rPr lang="zh-CN" altLang="en-US" dirty="0"/>
              <a:t>分类算法应用：在线广告推荐</a:t>
            </a:r>
          </a:p>
        </p:txBody>
      </p:sp>
      <p:sp>
        <p:nvSpPr>
          <p:cNvPr id="4" name="矩形 3">
            <a:extLst>
              <a:ext uri="{FF2B5EF4-FFF2-40B4-BE49-F238E27FC236}">
                <a16:creationId xmlns:a16="http://schemas.microsoft.com/office/drawing/2014/main" id="{8D7E2684-6FFB-411E-98EC-A551EE11D550}"/>
              </a:ext>
            </a:extLst>
          </p:cNvPr>
          <p:cNvSpPr/>
          <p:nvPr/>
        </p:nvSpPr>
        <p:spPr>
          <a:xfrm>
            <a:off x="850899" y="1827065"/>
            <a:ext cx="10316454" cy="873701"/>
          </a:xfrm>
          <a:prstGeom prst="rect">
            <a:avLst/>
          </a:prstGeom>
        </p:spPr>
        <p:txBody>
          <a:bodyPr wrap="square">
            <a:spAutoFit/>
          </a:bodyPr>
          <a:lstStyle/>
          <a:p>
            <a:pPr marL="285750" indent="-285750">
              <a:lnSpc>
                <a:spcPct val="150000"/>
              </a:lnSpc>
              <a:buFont typeface="Wingdings" panose="05000000000000000000" pitchFamily="2" charset="2"/>
              <a:buChar char="n"/>
            </a:pPr>
            <a:r>
              <a:rPr lang="zh-CN" altLang="zh-CN" dirty="0"/>
              <a:t>互联网的出现和普及</a:t>
            </a:r>
            <a:r>
              <a:rPr lang="zh-CN" altLang="en-US" dirty="0"/>
              <a:t>，</a:t>
            </a:r>
            <a:r>
              <a:rPr lang="zh-CN" altLang="zh-CN" dirty="0"/>
              <a:t>带来的网上信息量的大幅增长</a:t>
            </a:r>
            <a:r>
              <a:rPr lang="zh-CN" altLang="en-US" dirty="0"/>
              <a:t>，出现</a:t>
            </a:r>
            <a:r>
              <a:rPr lang="zh-CN" altLang="zh-CN" dirty="0"/>
              <a:t>信息超载问题</a:t>
            </a:r>
            <a:r>
              <a:rPr lang="zh-CN" altLang="en-US" dirty="0"/>
              <a:t>。</a:t>
            </a:r>
            <a:r>
              <a:rPr lang="zh-CN" altLang="zh-CN" dirty="0"/>
              <a:t>为了解决信息过载的问题，提出了很多解决方案，其中最具有代表性的解决方案是分类目录和搜索引擎</a:t>
            </a:r>
            <a:endParaRPr lang="en-US" altLang="zh-CN" dirty="0"/>
          </a:p>
        </p:txBody>
      </p:sp>
      <p:sp>
        <p:nvSpPr>
          <p:cNvPr id="5" name="矩形 4">
            <a:extLst>
              <a:ext uri="{FF2B5EF4-FFF2-40B4-BE49-F238E27FC236}">
                <a16:creationId xmlns:a16="http://schemas.microsoft.com/office/drawing/2014/main" id="{A19AC6B5-E18A-451A-93C9-9D22A42C0F13}"/>
              </a:ext>
            </a:extLst>
          </p:cNvPr>
          <p:cNvSpPr/>
          <p:nvPr/>
        </p:nvSpPr>
        <p:spPr>
          <a:xfrm>
            <a:off x="850900" y="2869129"/>
            <a:ext cx="4207777" cy="1704697"/>
          </a:xfrm>
          <a:prstGeom prst="rect">
            <a:avLst/>
          </a:prstGeom>
        </p:spPr>
        <p:txBody>
          <a:bodyPr wrap="square">
            <a:spAutoFit/>
          </a:bodyPr>
          <a:lstStyle/>
          <a:p>
            <a:pPr marL="285750" indent="-285750">
              <a:lnSpc>
                <a:spcPct val="150000"/>
              </a:lnSpc>
              <a:buFont typeface="Wingdings" panose="05000000000000000000" pitchFamily="2" charset="2"/>
              <a:buChar char="n"/>
            </a:pPr>
            <a:r>
              <a:rPr lang="zh-CN" altLang="zh-CN" dirty="0"/>
              <a:t>但是随着互联网规模的不断扩大，分类目录和搜索引擎</a:t>
            </a:r>
            <a:r>
              <a:rPr lang="zh-CN" altLang="en-US" dirty="0"/>
              <a:t>，</a:t>
            </a:r>
            <a:r>
              <a:rPr lang="zh-CN" altLang="zh-CN" dirty="0"/>
              <a:t>不能解决用户的需求。推荐系统就是解决这一矛盾的重要工具</a:t>
            </a:r>
            <a:endParaRPr lang="zh-CN" altLang="en-US" dirty="0"/>
          </a:p>
        </p:txBody>
      </p:sp>
      <p:pic>
        <p:nvPicPr>
          <p:cNvPr id="8" name="图片 7">
            <a:extLst>
              <a:ext uri="{FF2B5EF4-FFF2-40B4-BE49-F238E27FC236}">
                <a16:creationId xmlns:a16="http://schemas.microsoft.com/office/drawing/2014/main" id="{FF01AAFF-5F8E-444F-BB66-8B20088B294E}"/>
              </a:ext>
            </a:extLst>
          </p:cNvPr>
          <p:cNvPicPr>
            <a:picLocks noChangeAspect="1"/>
          </p:cNvPicPr>
          <p:nvPr/>
        </p:nvPicPr>
        <p:blipFill>
          <a:blip r:embed="rId3"/>
          <a:stretch>
            <a:fillRect/>
          </a:stretch>
        </p:blipFill>
        <p:spPr>
          <a:xfrm>
            <a:off x="5076304" y="2953826"/>
            <a:ext cx="6110505" cy="3240000"/>
          </a:xfrm>
          <a:prstGeom prst="rect">
            <a:avLst/>
          </a:prstGeom>
        </p:spPr>
      </p:pic>
    </p:spTree>
    <p:extLst>
      <p:ext uri="{BB962C8B-B14F-4D97-AF65-F5344CB8AC3E}">
        <p14:creationId xmlns:p14="http://schemas.microsoft.com/office/powerpoint/2010/main" val="2049585232"/>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2 </a:t>
            </a:r>
            <a:r>
              <a:rPr lang="zh-CN" altLang="en-US" dirty="0"/>
              <a:t>分类算法</a:t>
            </a:r>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2.5  </a:t>
            </a:r>
            <a:r>
              <a:rPr lang="zh-CN" altLang="en-US" dirty="0"/>
              <a:t>分类算法应用：在线广告推荐</a:t>
            </a:r>
          </a:p>
        </p:txBody>
      </p:sp>
      <p:sp>
        <p:nvSpPr>
          <p:cNvPr id="6" name="矩形 5">
            <a:extLst>
              <a:ext uri="{FF2B5EF4-FFF2-40B4-BE49-F238E27FC236}">
                <a16:creationId xmlns:a16="http://schemas.microsoft.com/office/drawing/2014/main" id="{0A1BD854-37CA-434D-826B-C35A96B15DA0}"/>
              </a:ext>
            </a:extLst>
          </p:cNvPr>
          <p:cNvSpPr/>
          <p:nvPr/>
        </p:nvSpPr>
        <p:spPr>
          <a:xfrm>
            <a:off x="850901" y="1903283"/>
            <a:ext cx="10024621" cy="369332"/>
          </a:xfrm>
          <a:prstGeom prst="rect">
            <a:avLst/>
          </a:prstGeom>
        </p:spPr>
        <p:txBody>
          <a:bodyPr wrap="square">
            <a:spAutoFit/>
          </a:bodyPr>
          <a:lstStyle/>
          <a:p>
            <a:pPr marL="285750" indent="-285750">
              <a:buFont typeface="Wingdings" panose="05000000000000000000" pitchFamily="2" charset="2"/>
              <a:buChar char="n"/>
            </a:pPr>
            <a:r>
              <a:rPr lang="zh-CN" altLang="zh-CN" dirty="0"/>
              <a:t>推荐系统具有用户需求驱动、主动服务和信息个性化程度高等优点，可有效解决信息过载问题</a:t>
            </a:r>
            <a:endParaRPr lang="zh-CN" altLang="en-US" dirty="0"/>
          </a:p>
        </p:txBody>
      </p:sp>
      <p:sp>
        <p:nvSpPr>
          <p:cNvPr id="7" name="矩形 6">
            <a:extLst>
              <a:ext uri="{FF2B5EF4-FFF2-40B4-BE49-F238E27FC236}">
                <a16:creationId xmlns:a16="http://schemas.microsoft.com/office/drawing/2014/main" id="{7524927F-85F3-4913-B730-15F9BBA1C112}"/>
              </a:ext>
            </a:extLst>
          </p:cNvPr>
          <p:cNvSpPr/>
          <p:nvPr/>
        </p:nvSpPr>
        <p:spPr>
          <a:xfrm>
            <a:off x="850901" y="2501264"/>
            <a:ext cx="4431217" cy="2951193"/>
          </a:xfrm>
          <a:prstGeom prst="rect">
            <a:avLst/>
          </a:prstGeom>
        </p:spPr>
        <p:txBody>
          <a:bodyPr wrap="square">
            <a:spAutoFit/>
          </a:bodyPr>
          <a:lstStyle/>
          <a:p>
            <a:pPr marL="285750" indent="-285750">
              <a:lnSpc>
                <a:spcPct val="150000"/>
              </a:lnSpc>
              <a:buFont typeface="Wingdings" panose="05000000000000000000" pitchFamily="2" charset="2"/>
              <a:buChar char="n"/>
            </a:pPr>
            <a:r>
              <a:rPr lang="zh-CN" altLang="zh-CN" dirty="0"/>
              <a:t>推荐系统是一种智能个性化信息服务系统，可借助用户建模技术对用户的长期信息需求进行描述，并根据用户模型通过一定的智能推荐策略实现有针对性的个性化信息定制，能够依据用户的历史兴趣偏好，主动为用户提供符合其需求和兴趣的信息资源</a:t>
            </a:r>
          </a:p>
        </p:txBody>
      </p:sp>
      <p:pic>
        <p:nvPicPr>
          <p:cNvPr id="10" name="图片 132" descr="说明: 7-6">
            <a:extLst>
              <a:ext uri="{FF2B5EF4-FFF2-40B4-BE49-F238E27FC236}">
                <a16:creationId xmlns:a16="http://schemas.microsoft.com/office/drawing/2014/main" id="{CB36FA8C-9900-4F0B-93B3-C2971FFD536A}"/>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brightnessContrast bright="-5000"/>
                    </a14:imgEffect>
                  </a14:imgLayer>
                </a14:imgProps>
              </a:ext>
              <a:ext uri="{28A0092B-C50C-407E-A947-70E740481C1C}">
                <a14:useLocalDpi xmlns:a14="http://schemas.microsoft.com/office/drawing/2010/main" val="0"/>
              </a:ext>
            </a:extLst>
          </a:blip>
          <a:srcRect/>
          <a:stretch>
            <a:fillRect/>
          </a:stretch>
        </p:blipFill>
        <p:spPr bwMode="auto">
          <a:xfrm>
            <a:off x="5282118" y="2501264"/>
            <a:ext cx="6265002" cy="316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6626448"/>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2 </a:t>
            </a:r>
            <a:r>
              <a:rPr lang="zh-CN" altLang="en-US" dirty="0"/>
              <a:t>分类算法</a:t>
            </a:r>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2.5  </a:t>
            </a:r>
            <a:r>
              <a:rPr lang="zh-CN" altLang="en-US" dirty="0"/>
              <a:t>分类算法应用：在线广告推荐</a:t>
            </a:r>
          </a:p>
        </p:txBody>
      </p:sp>
      <p:sp>
        <p:nvSpPr>
          <p:cNvPr id="9" name="矩形 8">
            <a:extLst>
              <a:ext uri="{FF2B5EF4-FFF2-40B4-BE49-F238E27FC236}">
                <a16:creationId xmlns:a16="http://schemas.microsoft.com/office/drawing/2014/main" id="{8811A222-B8BA-4F0D-B830-07927B2709C4}"/>
              </a:ext>
            </a:extLst>
          </p:cNvPr>
          <p:cNvSpPr/>
          <p:nvPr/>
        </p:nvSpPr>
        <p:spPr>
          <a:xfrm>
            <a:off x="1083374" y="1718767"/>
            <a:ext cx="9198762" cy="786882"/>
          </a:xfrm>
          <a:prstGeom prst="rect">
            <a:avLst/>
          </a:prstGeom>
        </p:spPr>
        <p:txBody>
          <a:bodyPr wrap="square">
            <a:spAutoFit/>
          </a:bodyPr>
          <a:lstStyle/>
          <a:p>
            <a:pPr marL="285750" indent="-285750">
              <a:lnSpc>
                <a:spcPct val="150000"/>
              </a:lnSpc>
              <a:buFont typeface="Wingdings" panose="05000000000000000000" pitchFamily="2" charset="2"/>
              <a:buChar char="n"/>
            </a:pPr>
            <a:r>
              <a:rPr lang="zh-CN" altLang="zh-CN" sz="1600" dirty="0"/>
              <a:t>推荐系统利用推荐算法将用户和物品联系起来，能够在信息过载的环境中帮助用户发现令他们感兴趣的信息，也能将信息推送给对他们感兴趣的用户</a:t>
            </a:r>
          </a:p>
        </p:txBody>
      </p:sp>
      <p:sp>
        <p:nvSpPr>
          <p:cNvPr id="11" name="矩形 10">
            <a:extLst>
              <a:ext uri="{FF2B5EF4-FFF2-40B4-BE49-F238E27FC236}">
                <a16:creationId xmlns:a16="http://schemas.microsoft.com/office/drawing/2014/main" id="{EF5671F6-6A78-49FD-97F0-D12C26711B3E}"/>
              </a:ext>
            </a:extLst>
          </p:cNvPr>
          <p:cNvSpPr/>
          <p:nvPr/>
        </p:nvSpPr>
        <p:spPr>
          <a:xfrm>
            <a:off x="1070404" y="2404211"/>
            <a:ext cx="9056090" cy="786882"/>
          </a:xfrm>
          <a:prstGeom prst="rect">
            <a:avLst/>
          </a:prstGeom>
        </p:spPr>
        <p:txBody>
          <a:bodyPr wrap="square">
            <a:spAutoFit/>
          </a:bodyPr>
          <a:lstStyle/>
          <a:p>
            <a:pPr marL="285750" indent="-285750">
              <a:lnSpc>
                <a:spcPct val="150000"/>
              </a:lnSpc>
              <a:buFont typeface="Wingdings" panose="05000000000000000000" pitchFamily="2" charset="2"/>
              <a:buChar char="n"/>
            </a:pPr>
            <a:r>
              <a:rPr lang="zh-CN" altLang="zh-CN" sz="1600" dirty="0"/>
              <a:t>根据已有用户注册信息和购买信息，使用朴素贝叶斯分类预测一个新注册用户购买计算机的可能性，从而向该用户推荐计算机类广告。训练样本如</a:t>
            </a:r>
            <a:r>
              <a:rPr lang="zh-CN" altLang="en-US" sz="1600" dirty="0"/>
              <a:t>下表</a:t>
            </a:r>
            <a:r>
              <a:rPr lang="zh-CN" altLang="zh-CN" sz="1600" dirty="0"/>
              <a:t>所示</a:t>
            </a:r>
            <a:endParaRPr lang="zh-CN" altLang="en-US" sz="1600" dirty="0"/>
          </a:p>
        </p:txBody>
      </p:sp>
      <p:graphicFrame>
        <p:nvGraphicFramePr>
          <p:cNvPr id="12" name="表格 11">
            <a:extLst>
              <a:ext uri="{FF2B5EF4-FFF2-40B4-BE49-F238E27FC236}">
                <a16:creationId xmlns:a16="http://schemas.microsoft.com/office/drawing/2014/main" id="{F37B772A-0EB0-465B-B15E-D52D8C9FBF40}"/>
              </a:ext>
            </a:extLst>
          </p:cNvPr>
          <p:cNvGraphicFramePr>
            <a:graphicFrameLocks noGrp="1"/>
          </p:cNvGraphicFramePr>
          <p:nvPr>
            <p:extLst>
              <p:ext uri="{D42A27DB-BD31-4B8C-83A1-F6EECF244321}">
                <p14:modId xmlns:p14="http://schemas.microsoft.com/office/powerpoint/2010/main" val="1469839952"/>
              </p:ext>
            </p:extLst>
          </p:nvPr>
        </p:nvGraphicFramePr>
        <p:xfrm>
          <a:off x="1750979" y="3213184"/>
          <a:ext cx="8121442" cy="3297666"/>
        </p:xfrm>
        <a:graphic>
          <a:graphicData uri="http://schemas.openxmlformats.org/drawingml/2006/table">
            <a:tbl>
              <a:tblPr firstRow="1" firstCol="1">
                <a:tableStyleId>{00A15C55-8517-42AA-B614-E9B94910E393}</a:tableStyleId>
              </a:tblPr>
              <a:tblGrid>
                <a:gridCol w="653766">
                  <a:extLst>
                    <a:ext uri="{9D8B030D-6E8A-4147-A177-3AD203B41FA5}">
                      <a16:colId xmlns:a16="http://schemas.microsoft.com/office/drawing/2014/main" val="20000"/>
                    </a:ext>
                  </a:extLst>
                </a:gridCol>
                <a:gridCol w="963770">
                  <a:extLst>
                    <a:ext uri="{9D8B030D-6E8A-4147-A177-3AD203B41FA5}">
                      <a16:colId xmlns:a16="http://schemas.microsoft.com/office/drawing/2014/main" val="20001"/>
                    </a:ext>
                  </a:extLst>
                </a:gridCol>
                <a:gridCol w="1350636">
                  <a:extLst>
                    <a:ext uri="{9D8B030D-6E8A-4147-A177-3AD203B41FA5}">
                      <a16:colId xmlns:a16="http://schemas.microsoft.com/office/drawing/2014/main" val="20002"/>
                    </a:ext>
                  </a:extLst>
                </a:gridCol>
                <a:gridCol w="1105755">
                  <a:extLst>
                    <a:ext uri="{9D8B030D-6E8A-4147-A177-3AD203B41FA5}">
                      <a16:colId xmlns:a16="http://schemas.microsoft.com/office/drawing/2014/main" val="20003"/>
                    </a:ext>
                  </a:extLst>
                </a:gridCol>
                <a:gridCol w="1348246">
                  <a:extLst>
                    <a:ext uri="{9D8B030D-6E8A-4147-A177-3AD203B41FA5}">
                      <a16:colId xmlns:a16="http://schemas.microsoft.com/office/drawing/2014/main" val="20004"/>
                    </a:ext>
                  </a:extLst>
                </a:gridCol>
                <a:gridCol w="2699269">
                  <a:extLst>
                    <a:ext uri="{9D8B030D-6E8A-4147-A177-3AD203B41FA5}">
                      <a16:colId xmlns:a16="http://schemas.microsoft.com/office/drawing/2014/main" val="20005"/>
                    </a:ext>
                  </a:extLst>
                </a:gridCol>
              </a:tblGrid>
              <a:tr h="412210">
                <a:tc>
                  <a:txBody>
                    <a:bodyPr/>
                    <a:lstStyle/>
                    <a:p>
                      <a:pPr indent="0" algn="ctr">
                        <a:lnSpc>
                          <a:spcPts val="1400"/>
                        </a:lnSpc>
                        <a:spcAft>
                          <a:spcPts val="0"/>
                        </a:spcAft>
                        <a:tabLst>
                          <a:tab pos="2628265" algn="ctr"/>
                          <a:tab pos="5292725" algn="r"/>
                        </a:tabLst>
                      </a:pPr>
                      <a:r>
                        <a:rPr lang="zh-CN" sz="1400" kern="500" dirty="0">
                          <a:effectLst/>
                        </a:rPr>
                        <a:t>序号</a:t>
                      </a:r>
                    </a:p>
                    <a:p>
                      <a:pPr indent="0" algn="ctr">
                        <a:lnSpc>
                          <a:spcPts val="1400"/>
                        </a:lnSpc>
                        <a:spcAft>
                          <a:spcPts val="0"/>
                        </a:spcAft>
                        <a:tabLst>
                          <a:tab pos="2628265" algn="ctr"/>
                          <a:tab pos="5292725" algn="r"/>
                        </a:tabLst>
                      </a:pPr>
                      <a:r>
                        <a:rPr lang="en-US" sz="1400" kern="500" dirty="0">
                          <a:effectLst/>
                        </a:rPr>
                        <a:t>ID</a:t>
                      </a:r>
                      <a:endParaRPr lang="zh-CN" sz="1400" kern="500" dirty="0">
                        <a:solidFill>
                          <a:srgbClr val="000000"/>
                        </a:solidFill>
                        <a:effectLst/>
                        <a:latin typeface="Times New Roman" panose="02020603050405020304"/>
                        <a:ea typeface="宋体" panose="02010600030101010101" pitchFamily="2" charset="-122"/>
                      </a:endParaRPr>
                    </a:p>
                  </a:txBody>
                  <a:tcPr marL="52449" marR="52449" marT="0" marB="0" anchor="ctr"/>
                </a:tc>
                <a:tc>
                  <a:txBody>
                    <a:bodyPr/>
                    <a:lstStyle/>
                    <a:p>
                      <a:pPr indent="0" algn="ctr">
                        <a:lnSpc>
                          <a:spcPts val="1400"/>
                        </a:lnSpc>
                        <a:spcAft>
                          <a:spcPts val="0"/>
                        </a:spcAft>
                        <a:tabLst>
                          <a:tab pos="2628265" algn="ctr"/>
                          <a:tab pos="5292725" algn="r"/>
                        </a:tabLst>
                      </a:pPr>
                      <a:r>
                        <a:rPr lang="zh-CN" sz="1400" kern="500" dirty="0">
                          <a:effectLst/>
                        </a:rPr>
                        <a:t>年龄</a:t>
                      </a:r>
                    </a:p>
                    <a:p>
                      <a:pPr indent="0" algn="ctr">
                        <a:lnSpc>
                          <a:spcPts val="1400"/>
                        </a:lnSpc>
                        <a:spcAft>
                          <a:spcPts val="0"/>
                        </a:spcAft>
                        <a:tabLst>
                          <a:tab pos="2628265" algn="ctr"/>
                          <a:tab pos="5292725" algn="r"/>
                        </a:tabLst>
                      </a:pPr>
                      <a:r>
                        <a:rPr lang="en-US" sz="1400" kern="500" dirty="0">
                          <a:effectLst/>
                        </a:rPr>
                        <a:t>Age</a:t>
                      </a:r>
                      <a:r>
                        <a:rPr lang="zh-CN" sz="1400" kern="500" dirty="0">
                          <a:effectLst/>
                        </a:rPr>
                        <a:t>（岁）</a:t>
                      </a:r>
                      <a:endParaRPr lang="zh-CN" sz="1400" kern="500" dirty="0">
                        <a:solidFill>
                          <a:srgbClr val="000000"/>
                        </a:solidFill>
                        <a:effectLst/>
                        <a:latin typeface="Times New Roman" panose="02020603050405020304"/>
                        <a:ea typeface="宋体" panose="02010600030101010101" pitchFamily="2" charset="-122"/>
                      </a:endParaRPr>
                    </a:p>
                  </a:txBody>
                  <a:tcPr marL="52449" marR="52449" marT="0" marB="0" anchor="ctr"/>
                </a:tc>
                <a:tc>
                  <a:txBody>
                    <a:bodyPr/>
                    <a:lstStyle/>
                    <a:p>
                      <a:pPr indent="0" algn="ctr">
                        <a:lnSpc>
                          <a:spcPts val="1400"/>
                        </a:lnSpc>
                        <a:spcAft>
                          <a:spcPts val="0"/>
                        </a:spcAft>
                        <a:tabLst>
                          <a:tab pos="2628265" algn="ctr"/>
                          <a:tab pos="5292725" algn="r"/>
                        </a:tabLst>
                      </a:pPr>
                      <a:r>
                        <a:rPr lang="zh-CN" sz="1400" kern="500" dirty="0">
                          <a:effectLst/>
                        </a:rPr>
                        <a:t>收入等级</a:t>
                      </a:r>
                    </a:p>
                    <a:p>
                      <a:pPr indent="0" algn="ctr">
                        <a:lnSpc>
                          <a:spcPts val="1400"/>
                        </a:lnSpc>
                        <a:spcAft>
                          <a:spcPts val="0"/>
                        </a:spcAft>
                        <a:tabLst>
                          <a:tab pos="2628265" algn="ctr"/>
                          <a:tab pos="5292725" algn="r"/>
                        </a:tabLst>
                      </a:pPr>
                      <a:r>
                        <a:rPr lang="en-US" sz="1400" kern="500" dirty="0">
                          <a:effectLst/>
                        </a:rPr>
                        <a:t>Income_level</a:t>
                      </a:r>
                      <a:endParaRPr lang="zh-CN" sz="1400" kern="500" dirty="0">
                        <a:solidFill>
                          <a:srgbClr val="000000"/>
                        </a:solidFill>
                        <a:effectLst/>
                        <a:latin typeface="Times New Roman" panose="02020603050405020304"/>
                        <a:ea typeface="宋体" panose="02010600030101010101" pitchFamily="2" charset="-122"/>
                      </a:endParaRPr>
                    </a:p>
                  </a:txBody>
                  <a:tcPr marL="52449" marR="52449" marT="0" marB="0" anchor="ctr"/>
                </a:tc>
                <a:tc>
                  <a:txBody>
                    <a:bodyPr/>
                    <a:lstStyle/>
                    <a:p>
                      <a:pPr indent="0" algn="ctr">
                        <a:lnSpc>
                          <a:spcPts val="1400"/>
                        </a:lnSpc>
                        <a:spcAft>
                          <a:spcPts val="0"/>
                        </a:spcAft>
                        <a:tabLst>
                          <a:tab pos="2628265" algn="ctr"/>
                          <a:tab pos="5292725" algn="r"/>
                        </a:tabLst>
                      </a:pPr>
                      <a:r>
                        <a:rPr lang="zh-CN" sz="1400" kern="500" dirty="0">
                          <a:effectLst/>
                        </a:rPr>
                        <a:t>是否学生</a:t>
                      </a:r>
                    </a:p>
                    <a:p>
                      <a:pPr indent="0" algn="ctr">
                        <a:lnSpc>
                          <a:spcPts val="1400"/>
                        </a:lnSpc>
                        <a:spcAft>
                          <a:spcPts val="0"/>
                        </a:spcAft>
                        <a:tabLst>
                          <a:tab pos="2628265" algn="ctr"/>
                          <a:tab pos="5292725" algn="r"/>
                        </a:tabLst>
                      </a:pPr>
                      <a:r>
                        <a:rPr lang="en-US" sz="1400" kern="500" dirty="0">
                          <a:effectLst/>
                        </a:rPr>
                        <a:t>student</a:t>
                      </a:r>
                      <a:endParaRPr lang="zh-CN" sz="1400" kern="500" dirty="0">
                        <a:solidFill>
                          <a:srgbClr val="000000"/>
                        </a:solidFill>
                        <a:effectLst/>
                        <a:latin typeface="Times New Roman" panose="02020603050405020304"/>
                        <a:ea typeface="宋体" panose="02010600030101010101" pitchFamily="2" charset="-122"/>
                      </a:endParaRPr>
                    </a:p>
                  </a:txBody>
                  <a:tcPr marL="52449" marR="52449" marT="0" marB="0" anchor="ctr"/>
                </a:tc>
                <a:tc>
                  <a:txBody>
                    <a:bodyPr/>
                    <a:lstStyle/>
                    <a:p>
                      <a:pPr indent="0" algn="ctr">
                        <a:lnSpc>
                          <a:spcPts val="1400"/>
                        </a:lnSpc>
                        <a:spcAft>
                          <a:spcPts val="0"/>
                        </a:spcAft>
                        <a:tabLst>
                          <a:tab pos="2628265" algn="ctr"/>
                          <a:tab pos="5292725" algn="r"/>
                        </a:tabLst>
                      </a:pPr>
                      <a:r>
                        <a:rPr lang="zh-CN" sz="1400" kern="500" dirty="0">
                          <a:effectLst/>
                        </a:rPr>
                        <a:t>信用等级</a:t>
                      </a:r>
                    </a:p>
                    <a:p>
                      <a:pPr indent="0" algn="ctr">
                        <a:lnSpc>
                          <a:spcPts val="1400"/>
                        </a:lnSpc>
                        <a:spcAft>
                          <a:spcPts val="0"/>
                        </a:spcAft>
                        <a:tabLst>
                          <a:tab pos="2628265" algn="ctr"/>
                          <a:tab pos="5292725" algn="r"/>
                        </a:tabLst>
                      </a:pPr>
                      <a:r>
                        <a:rPr lang="en-US" sz="1400" kern="500" dirty="0">
                          <a:effectLst/>
                        </a:rPr>
                        <a:t>Credit rate</a:t>
                      </a:r>
                      <a:endParaRPr lang="zh-CN" sz="1400" kern="500" dirty="0">
                        <a:solidFill>
                          <a:srgbClr val="000000"/>
                        </a:solidFill>
                        <a:effectLst/>
                        <a:latin typeface="Times New Roman" panose="02020603050405020304"/>
                        <a:ea typeface="宋体" panose="02010600030101010101" pitchFamily="2" charset="-122"/>
                      </a:endParaRPr>
                    </a:p>
                  </a:txBody>
                  <a:tcPr marL="52449" marR="52449" marT="0" marB="0" anchor="ctr"/>
                </a:tc>
                <a:tc>
                  <a:txBody>
                    <a:bodyPr/>
                    <a:lstStyle/>
                    <a:p>
                      <a:pPr indent="0" algn="ctr">
                        <a:lnSpc>
                          <a:spcPts val="1400"/>
                        </a:lnSpc>
                        <a:spcAft>
                          <a:spcPts val="0"/>
                        </a:spcAft>
                        <a:tabLst>
                          <a:tab pos="2628265" algn="ctr"/>
                          <a:tab pos="5292725" algn="r"/>
                        </a:tabLst>
                      </a:pPr>
                      <a:r>
                        <a:rPr lang="zh-CN" sz="1400" kern="500" dirty="0">
                          <a:effectLst/>
                        </a:rPr>
                        <a:t>类别：是否购买计算机</a:t>
                      </a:r>
                    </a:p>
                    <a:p>
                      <a:pPr indent="0" algn="ctr">
                        <a:lnSpc>
                          <a:spcPts val="1400"/>
                        </a:lnSpc>
                        <a:spcAft>
                          <a:spcPts val="0"/>
                        </a:spcAft>
                        <a:tabLst>
                          <a:tab pos="2628265" algn="ctr"/>
                          <a:tab pos="5292725" algn="r"/>
                        </a:tabLst>
                      </a:pPr>
                      <a:r>
                        <a:rPr lang="en-US" sz="1400" kern="500" dirty="0">
                          <a:effectLst/>
                        </a:rPr>
                        <a:t>Class:buy computer</a:t>
                      </a:r>
                      <a:endParaRPr lang="zh-CN" sz="1400" kern="500" dirty="0">
                        <a:solidFill>
                          <a:srgbClr val="000000"/>
                        </a:solidFill>
                        <a:effectLst/>
                        <a:latin typeface="Times New Roman" panose="02020603050405020304"/>
                        <a:ea typeface="宋体" panose="02010600030101010101" pitchFamily="2" charset="-122"/>
                      </a:endParaRPr>
                    </a:p>
                  </a:txBody>
                  <a:tcPr marL="52449" marR="52449" marT="0" marB="0" anchor="ctr"/>
                </a:tc>
                <a:extLst>
                  <a:ext uri="{0D108BD9-81ED-4DB2-BD59-A6C34878D82A}">
                    <a16:rowId xmlns:a16="http://schemas.microsoft.com/office/drawing/2014/main" val="10000"/>
                  </a:ext>
                </a:extLst>
              </a:tr>
              <a:tr h="206104">
                <a:tc>
                  <a:txBody>
                    <a:bodyPr/>
                    <a:lstStyle/>
                    <a:p>
                      <a:pPr indent="0" algn="ctr">
                        <a:lnSpc>
                          <a:spcPts val="1400"/>
                        </a:lnSpc>
                        <a:spcAft>
                          <a:spcPts val="0"/>
                        </a:spcAft>
                        <a:tabLst>
                          <a:tab pos="2628265" algn="ctr"/>
                          <a:tab pos="5292725" algn="r"/>
                        </a:tabLst>
                      </a:pPr>
                      <a:r>
                        <a:rPr lang="en-US" sz="1400" kern="500" dirty="0">
                          <a:effectLst/>
                        </a:rPr>
                        <a:t>1</a:t>
                      </a:r>
                      <a:endParaRPr lang="zh-CN" sz="1400" kern="500" dirty="0">
                        <a:solidFill>
                          <a:srgbClr val="000000"/>
                        </a:solidFill>
                        <a:effectLst/>
                        <a:latin typeface="Times New Roman" panose="02020603050405020304"/>
                        <a:ea typeface="宋体" panose="02010600030101010101" pitchFamily="2" charset="-122"/>
                      </a:endParaRPr>
                    </a:p>
                  </a:txBody>
                  <a:tcPr marL="52449" marR="52449" marT="0" marB="0" anchor="ctr"/>
                </a:tc>
                <a:tc>
                  <a:txBody>
                    <a:bodyPr/>
                    <a:lstStyle/>
                    <a:p>
                      <a:pPr indent="0" algn="ctr">
                        <a:lnSpc>
                          <a:spcPts val="1400"/>
                        </a:lnSpc>
                        <a:spcAft>
                          <a:spcPts val="0"/>
                        </a:spcAft>
                        <a:tabLst>
                          <a:tab pos="2628265" algn="ctr"/>
                          <a:tab pos="5292725" algn="r"/>
                        </a:tabLst>
                      </a:pPr>
                      <a:r>
                        <a:rPr lang="en-US" sz="1400" kern="500" dirty="0">
                          <a:effectLst/>
                        </a:rPr>
                        <a:t>30</a:t>
                      </a:r>
                      <a:r>
                        <a:rPr lang="zh-CN" sz="1400" kern="500" dirty="0">
                          <a:effectLst/>
                        </a:rPr>
                        <a:t>以下</a:t>
                      </a:r>
                      <a:endParaRPr lang="zh-CN" sz="1400" kern="500" dirty="0">
                        <a:solidFill>
                          <a:srgbClr val="000000"/>
                        </a:solidFill>
                        <a:effectLst/>
                        <a:latin typeface="Times New Roman" panose="02020603050405020304"/>
                        <a:ea typeface="宋体" panose="02010600030101010101" pitchFamily="2" charset="-122"/>
                      </a:endParaRPr>
                    </a:p>
                  </a:txBody>
                  <a:tcPr marL="52449" marR="52449" marT="0" marB="0" anchor="ctr"/>
                </a:tc>
                <a:tc>
                  <a:txBody>
                    <a:bodyPr/>
                    <a:lstStyle/>
                    <a:p>
                      <a:pPr indent="0" algn="ctr">
                        <a:lnSpc>
                          <a:spcPts val="1400"/>
                        </a:lnSpc>
                        <a:spcAft>
                          <a:spcPts val="0"/>
                        </a:spcAft>
                        <a:tabLst>
                          <a:tab pos="2628265" algn="ctr"/>
                          <a:tab pos="5292725" algn="r"/>
                        </a:tabLst>
                      </a:pPr>
                      <a:r>
                        <a:rPr lang="zh-CN" sz="1400" kern="500" dirty="0">
                          <a:effectLst/>
                        </a:rPr>
                        <a:t>高</a:t>
                      </a:r>
                      <a:endParaRPr lang="zh-CN" sz="1400" kern="500" dirty="0">
                        <a:solidFill>
                          <a:srgbClr val="000000"/>
                        </a:solidFill>
                        <a:effectLst/>
                        <a:latin typeface="Times New Roman" panose="02020603050405020304"/>
                        <a:ea typeface="宋体" panose="02010600030101010101" pitchFamily="2" charset="-122"/>
                      </a:endParaRPr>
                    </a:p>
                  </a:txBody>
                  <a:tcPr marL="52449" marR="52449" marT="0" marB="0" anchor="ctr"/>
                </a:tc>
                <a:tc>
                  <a:txBody>
                    <a:bodyPr/>
                    <a:lstStyle/>
                    <a:p>
                      <a:pPr indent="0" algn="ctr">
                        <a:lnSpc>
                          <a:spcPts val="1400"/>
                        </a:lnSpc>
                        <a:spcAft>
                          <a:spcPts val="0"/>
                        </a:spcAft>
                        <a:tabLst>
                          <a:tab pos="2628265" algn="ctr"/>
                          <a:tab pos="5292725" algn="r"/>
                        </a:tabLst>
                      </a:pPr>
                      <a:r>
                        <a:rPr lang="zh-CN" sz="1400" kern="500">
                          <a:effectLst/>
                        </a:rPr>
                        <a:t>否</a:t>
                      </a:r>
                      <a:endParaRPr lang="zh-CN" sz="1400" kern="500">
                        <a:solidFill>
                          <a:srgbClr val="000000"/>
                        </a:solidFill>
                        <a:effectLst/>
                        <a:latin typeface="Times New Roman" panose="02020603050405020304"/>
                        <a:ea typeface="宋体" panose="02010600030101010101" pitchFamily="2" charset="-122"/>
                      </a:endParaRPr>
                    </a:p>
                  </a:txBody>
                  <a:tcPr marL="52449" marR="52449" marT="0" marB="0" anchor="ctr"/>
                </a:tc>
                <a:tc>
                  <a:txBody>
                    <a:bodyPr/>
                    <a:lstStyle/>
                    <a:p>
                      <a:pPr indent="0" algn="ctr">
                        <a:lnSpc>
                          <a:spcPts val="1400"/>
                        </a:lnSpc>
                        <a:spcAft>
                          <a:spcPts val="0"/>
                        </a:spcAft>
                        <a:tabLst>
                          <a:tab pos="2628265" algn="ctr"/>
                          <a:tab pos="5292725" algn="r"/>
                        </a:tabLst>
                      </a:pPr>
                      <a:r>
                        <a:rPr lang="zh-CN" sz="1400" kern="500">
                          <a:effectLst/>
                        </a:rPr>
                        <a:t>良</a:t>
                      </a:r>
                      <a:endParaRPr lang="zh-CN" sz="1400" kern="500">
                        <a:solidFill>
                          <a:srgbClr val="000000"/>
                        </a:solidFill>
                        <a:effectLst/>
                        <a:latin typeface="Times New Roman" panose="02020603050405020304"/>
                        <a:ea typeface="宋体" panose="02010600030101010101" pitchFamily="2" charset="-122"/>
                      </a:endParaRPr>
                    </a:p>
                  </a:txBody>
                  <a:tcPr marL="52449" marR="52449" marT="0" marB="0" anchor="ctr"/>
                </a:tc>
                <a:tc>
                  <a:txBody>
                    <a:bodyPr/>
                    <a:lstStyle/>
                    <a:p>
                      <a:pPr indent="0" algn="ctr">
                        <a:lnSpc>
                          <a:spcPts val="1400"/>
                        </a:lnSpc>
                        <a:spcAft>
                          <a:spcPts val="0"/>
                        </a:spcAft>
                        <a:tabLst>
                          <a:tab pos="2628265" algn="ctr"/>
                          <a:tab pos="5292725" algn="r"/>
                        </a:tabLst>
                      </a:pPr>
                      <a:r>
                        <a:rPr lang="zh-CN" sz="1400" kern="500">
                          <a:effectLst/>
                        </a:rPr>
                        <a:t>否</a:t>
                      </a:r>
                      <a:endParaRPr lang="zh-CN" sz="1400" kern="500">
                        <a:solidFill>
                          <a:srgbClr val="000000"/>
                        </a:solidFill>
                        <a:effectLst/>
                        <a:latin typeface="Times New Roman" panose="02020603050405020304"/>
                        <a:ea typeface="宋体" panose="02010600030101010101" pitchFamily="2" charset="-122"/>
                      </a:endParaRPr>
                    </a:p>
                  </a:txBody>
                  <a:tcPr marL="52449" marR="52449" marT="0" marB="0" anchor="ctr"/>
                </a:tc>
                <a:extLst>
                  <a:ext uri="{0D108BD9-81ED-4DB2-BD59-A6C34878D82A}">
                    <a16:rowId xmlns:a16="http://schemas.microsoft.com/office/drawing/2014/main" val="10001"/>
                  </a:ext>
                </a:extLst>
              </a:tr>
              <a:tr h="206104">
                <a:tc>
                  <a:txBody>
                    <a:bodyPr/>
                    <a:lstStyle/>
                    <a:p>
                      <a:pPr indent="0" algn="ctr">
                        <a:lnSpc>
                          <a:spcPts val="1400"/>
                        </a:lnSpc>
                        <a:spcAft>
                          <a:spcPts val="0"/>
                        </a:spcAft>
                        <a:tabLst>
                          <a:tab pos="2628265" algn="ctr"/>
                          <a:tab pos="5292725" algn="r"/>
                        </a:tabLst>
                      </a:pPr>
                      <a:r>
                        <a:rPr lang="en-US" sz="1400" kern="500" dirty="0">
                          <a:effectLst/>
                        </a:rPr>
                        <a:t>2</a:t>
                      </a:r>
                      <a:endParaRPr lang="zh-CN" sz="1400" kern="500" dirty="0">
                        <a:solidFill>
                          <a:srgbClr val="000000"/>
                        </a:solidFill>
                        <a:effectLst/>
                        <a:latin typeface="Times New Roman" panose="02020603050405020304"/>
                        <a:ea typeface="宋体" panose="02010600030101010101" pitchFamily="2" charset="-122"/>
                      </a:endParaRPr>
                    </a:p>
                  </a:txBody>
                  <a:tcPr marL="52449" marR="52449" marT="0" marB="0" anchor="ctr"/>
                </a:tc>
                <a:tc>
                  <a:txBody>
                    <a:bodyPr/>
                    <a:lstStyle/>
                    <a:p>
                      <a:pPr indent="0" algn="ctr">
                        <a:lnSpc>
                          <a:spcPts val="1400"/>
                        </a:lnSpc>
                        <a:spcAft>
                          <a:spcPts val="0"/>
                        </a:spcAft>
                        <a:tabLst>
                          <a:tab pos="2628265" algn="ctr"/>
                          <a:tab pos="5292725" algn="r"/>
                        </a:tabLst>
                      </a:pPr>
                      <a:r>
                        <a:rPr lang="en-US" sz="1400" kern="500" dirty="0">
                          <a:effectLst/>
                        </a:rPr>
                        <a:t>30</a:t>
                      </a:r>
                      <a:r>
                        <a:rPr lang="zh-CN" sz="1400" kern="500" dirty="0">
                          <a:effectLst/>
                        </a:rPr>
                        <a:t>以下</a:t>
                      </a:r>
                      <a:endParaRPr lang="zh-CN" sz="1400" kern="500" dirty="0">
                        <a:solidFill>
                          <a:srgbClr val="000000"/>
                        </a:solidFill>
                        <a:effectLst/>
                        <a:latin typeface="Times New Roman" panose="02020603050405020304"/>
                        <a:ea typeface="宋体" panose="02010600030101010101" pitchFamily="2" charset="-122"/>
                      </a:endParaRPr>
                    </a:p>
                  </a:txBody>
                  <a:tcPr marL="52449" marR="52449" marT="0" marB="0" anchor="ctr"/>
                </a:tc>
                <a:tc>
                  <a:txBody>
                    <a:bodyPr/>
                    <a:lstStyle/>
                    <a:p>
                      <a:pPr indent="0" algn="ctr">
                        <a:lnSpc>
                          <a:spcPts val="1400"/>
                        </a:lnSpc>
                        <a:spcAft>
                          <a:spcPts val="0"/>
                        </a:spcAft>
                        <a:tabLst>
                          <a:tab pos="2628265" algn="ctr"/>
                          <a:tab pos="5292725" algn="r"/>
                        </a:tabLst>
                      </a:pPr>
                      <a:r>
                        <a:rPr lang="zh-CN" sz="1400" kern="500" dirty="0">
                          <a:effectLst/>
                        </a:rPr>
                        <a:t>高</a:t>
                      </a:r>
                      <a:endParaRPr lang="zh-CN" sz="1400" kern="500" dirty="0">
                        <a:solidFill>
                          <a:srgbClr val="000000"/>
                        </a:solidFill>
                        <a:effectLst/>
                        <a:latin typeface="Times New Roman" panose="02020603050405020304"/>
                        <a:ea typeface="宋体" panose="02010600030101010101" pitchFamily="2" charset="-122"/>
                      </a:endParaRPr>
                    </a:p>
                  </a:txBody>
                  <a:tcPr marL="52449" marR="52449" marT="0" marB="0" anchor="ctr"/>
                </a:tc>
                <a:tc>
                  <a:txBody>
                    <a:bodyPr/>
                    <a:lstStyle/>
                    <a:p>
                      <a:pPr indent="0" algn="ctr">
                        <a:lnSpc>
                          <a:spcPts val="1400"/>
                        </a:lnSpc>
                        <a:spcAft>
                          <a:spcPts val="0"/>
                        </a:spcAft>
                        <a:tabLst>
                          <a:tab pos="2628265" algn="ctr"/>
                          <a:tab pos="5292725" algn="r"/>
                        </a:tabLst>
                      </a:pPr>
                      <a:r>
                        <a:rPr lang="zh-CN" sz="1400" kern="500">
                          <a:effectLst/>
                        </a:rPr>
                        <a:t>否</a:t>
                      </a:r>
                      <a:endParaRPr lang="zh-CN" sz="1400" kern="500">
                        <a:solidFill>
                          <a:srgbClr val="000000"/>
                        </a:solidFill>
                        <a:effectLst/>
                        <a:latin typeface="Times New Roman" panose="02020603050405020304"/>
                        <a:ea typeface="宋体" panose="02010600030101010101" pitchFamily="2" charset="-122"/>
                      </a:endParaRPr>
                    </a:p>
                  </a:txBody>
                  <a:tcPr marL="52449" marR="52449" marT="0" marB="0" anchor="ctr"/>
                </a:tc>
                <a:tc>
                  <a:txBody>
                    <a:bodyPr/>
                    <a:lstStyle/>
                    <a:p>
                      <a:pPr indent="0" algn="ctr">
                        <a:lnSpc>
                          <a:spcPts val="1400"/>
                        </a:lnSpc>
                        <a:spcAft>
                          <a:spcPts val="0"/>
                        </a:spcAft>
                        <a:tabLst>
                          <a:tab pos="2628265" algn="ctr"/>
                          <a:tab pos="5292725" algn="r"/>
                        </a:tabLst>
                      </a:pPr>
                      <a:r>
                        <a:rPr lang="zh-CN" sz="1400" kern="500">
                          <a:effectLst/>
                        </a:rPr>
                        <a:t>优</a:t>
                      </a:r>
                      <a:endParaRPr lang="zh-CN" sz="1400" kern="500">
                        <a:solidFill>
                          <a:srgbClr val="000000"/>
                        </a:solidFill>
                        <a:effectLst/>
                        <a:latin typeface="Times New Roman" panose="02020603050405020304"/>
                        <a:ea typeface="宋体" panose="02010600030101010101" pitchFamily="2" charset="-122"/>
                      </a:endParaRPr>
                    </a:p>
                  </a:txBody>
                  <a:tcPr marL="52449" marR="52449" marT="0" marB="0" anchor="ctr"/>
                </a:tc>
                <a:tc>
                  <a:txBody>
                    <a:bodyPr/>
                    <a:lstStyle/>
                    <a:p>
                      <a:pPr indent="0" algn="ctr">
                        <a:lnSpc>
                          <a:spcPts val="1400"/>
                        </a:lnSpc>
                        <a:spcAft>
                          <a:spcPts val="0"/>
                        </a:spcAft>
                        <a:tabLst>
                          <a:tab pos="2628265" algn="ctr"/>
                          <a:tab pos="5292725" algn="r"/>
                        </a:tabLst>
                      </a:pPr>
                      <a:r>
                        <a:rPr lang="zh-CN" sz="1400" kern="500">
                          <a:effectLst/>
                        </a:rPr>
                        <a:t>否</a:t>
                      </a:r>
                      <a:endParaRPr lang="zh-CN" sz="1400" kern="500">
                        <a:solidFill>
                          <a:srgbClr val="000000"/>
                        </a:solidFill>
                        <a:effectLst/>
                        <a:latin typeface="Times New Roman" panose="02020603050405020304"/>
                        <a:ea typeface="宋体" panose="02010600030101010101" pitchFamily="2" charset="-122"/>
                      </a:endParaRPr>
                    </a:p>
                  </a:txBody>
                  <a:tcPr marL="52449" marR="52449" marT="0" marB="0" anchor="ctr"/>
                </a:tc>
                <a:extLst>
                  <a:ext uri="{0D108BD9-81ED-4DB2-BD59-A6C34878D82A}">
                    <a16:rowId xmlns:a16="http://schemas.microsoft.com/office/drawing/2014/main" val="10002"/>
                  </a:ext>
                </a:extLst>
              </a:tr>
              <a:tr h="206104">
                <a:tc>
                  <a:txBody>
                    <a:bodyPr/>
                    <a:lstStyle/>
                    <a:p>
                      <a:pPr indent="0" algn="ctr">
                        <a:lnSpc>
                          <a:spcPts val="1400"/>
                        </a:lnSpc>
                        <a:spcAft>
                          <a:spcPts val="0"/>
                        </a:spcAft>
                        <a:tabLst>
                          <a:tab pos="2628265" algn="ctr"/>
                          <a:tab pos="5292725" algn="r"/>
                        </a:tabLst>
                      </a:pPr>
                      <a:r>
                        <a:rPr lang="en-US" sz="1400" kern="500" dirty="0">
                          <a:effectLst/>
                        </a:rPr>
                        <a:t>3</a:t>
                      </a:r>
                      <a:endParaRPr lang="zh-CN" sz="1400" kern="500" dirty="0">
                        <a:solidFill>
                          <a:srgbClr val="000000"/>
                        </a:solidFill>
                        <a:effectLst/>
                        <a:latin typeface="Times New Roman" panose="02020603050405020304"/>
                        <a:ea typeface="宋体" panose="02010600030101010101" pitchFamily="2" charset="-122"/>
                      </a:endParaRPr>
                    </a:p>
                  </a:txBody>
                  <a:tcPr marL="52449" marR="52449" marT="0" marB="0" anchor="ctr"/>
                </a:tc>
                <a:tc>
                  <a:txBody>
                    <a:bodyPr/>
                    <a:lstStyle/>
                    <a:p>
                      <a:pPr indent="0" algn="ctr">
                        <a:lnSpc>
                          <a:spcPts val="1400"/>
                        </a:lnSpc>
                        <a:spcAft>
                          <a:spcPts val="0"/>
                        </a:spcAft>
                        <a:tabLst>
                          <a:tab pos="2628265" algn="ctr"/>
                          <a:tab pos="5292725" algn="r"/>
                        </a:tabLst>
                      </a:pPr>
                      <a:r>
                        <a:rPr lang="en-US" sz="1400" kern="500" dirty="0">
                          <a:effectLst/>
                        </a:rPr>
                        <a:t>31</a:t>
                      </a:r>
                      <a:r>
                        <a:rPr lang="zh-CN" sz="1400" kern="500">
                          <a:effectLst/>
                        </a:rPr>
                        <a:t>到</a:t>
                      </a:r>
                      <a:r>
                        <a:rPr lang="en-US" sz="1400" kern="500" dirty="0">
                          <a:effectLst/>
                        </a:rPr>
                        <a:t>40</a:t>
                      </a:r>
                      <a:endParaRPr lang="zh-CN" sz="1400" kern="500">
                        <a:solidFill>
                          <a:srgbClr val="000000"/>
                        </a:solidFill>
                        <a:effectLst/>
                        <a:latin typeface="Times New Roman" panose="02020603050405020304"/>
                        <a:ea typeface="宋体" panose="02010600030101010101" pitchFamily="2" charset="-122"/>
                      </a:endParaRPr>
                    </a:p>
                  </a:txBody>
                  <a:tcPr marL="52449" marR="52449" marT="0" marB="0" anchor="ctr"/>
                </a:tc>
                <a:tc>
                  <a:txBody>
                    <a:bodyPr/>
                    <a:lstStyle/>
                    <a:p>
                      <a:pPr indent="0" algn="ctr">
                        <a:lnSpc>
                          <a:spcPts val="1400"/>
                        </a:lnSpc>
                        <a:spcAft>
                          <a:spcPts val="0"/>
                        </a:spcAft>
                        <a:tabLst>
                          <a:tab pos="2628265" algn="ctr"/>
                          <a:tab pos="5292725" algn="r"/>
                        </a:tabLst>
                      </a:pPr>
                      <a:r>
                        <a:rPr lang="zh-CN" sz="1400" kern="500" dirty="0">
                          <a:effectLst/>
                        </a:rPr>
                        <a:t>高</a:t>
                      </a:r>
                      <a:endParaRPr lang="zh-CN" sz="1400" kern="500" dirty="0">
                        <a:solidFill>
                          <a:srgbClr val="000000"/>
                        </a:solidFill>
                        <a:effectLst/>
                        <a:latin typeface="Times New Roman" panose="02020603050405020304"/>
                        <a:ea typeface="宋体" panose="02010600030101010101" pitchFamily="2" charset="-122"/>
                      </a:endParaRPr>
                    </a:p>
                  </a:txBody>
                  <a:tcPr marL="52449" marR="52449" marT="0" marB="0" anchor="ctr"/>
                </a:tc>
                <a:tc>
                  <a:txBody>
                    <a:bodyPr/>
                    <a:lstStyle/>
                    <a:p>
                      <a:pPr indent="0" algn="ctr">
                        <a:lnSpc>
                          <a:spcPts val="1400"/>
                        </a:lnSpc>
                        <a:spcAft>
                          <a:spcPts val="0"/>
                        </a:spcAft>
                        <a:tabLst>
                          <a:tab pos="2628265" algn="ctr"/>
                          <a:tab pos="5292725" algn="r"/>
                        </a:tabLst>
                      </a:pPr>
                      <a:r>
                        <a:rPr lang="zh-CN" sz="1400" kern="500" dirty="0">
                          <a:effectLst/>
                        </a:rPr>
                        <a:t>否</a:t>
                      </a:r>
                      <a:endParaRPr lang="zh-CN" sz="1400" kern="500" dirty="0">
                        <a:solidFill>
                          <a:srgbClr val="000000"/>
                        </a:solidFill>
                        <a:effectLst/>
                        <a:latin typeface="Times New Roman" panose="02020603050405020304"/>
                        <a:ea typeface="宋体" panose="02010600030101010101" pitchFamily="2" charset="-122"/>
                      </a:endParaRPr>
                    </a:p>
                  </a:txBody>
                  <a:tcPr marL="52449" marR="52449" marT="0" marB="0" anchor="ctr"/>
                </a:tc>
                <a:tc>
                  <a:txBody>
                    <a:bodyPr/>
                    <a:lstStyle/>
                    <a:p>
                      <a:pPr indent="0" algn="ctr">
                        <a:lnSpc>
                          <a:spcPts val="1400"/>
                        </a:lnSpc>
                        <a:spcAft>
                          <a:spcPts val="0"/>
                        </a:spcAft>
                        <a:tabLst>
                          <a:tab pos="2628265" algn="ctr"/>
                          <a:tab pos="5292725" algn="r"/>
                        </a:tabLst>
                      </a:pPr>
                      <a:r>
                        <a:rPr lang="zh-CN" sz="1400" kern="500" dirty="0">
                          <a:effectLst/>
                        </a:rPr>
                        <a:t>良</a:t>
                      </a:r>
                      <a:endParaRPr lang="zh-CN" sz="1400" kern="500" dirty="0">
                        <a:solidFill>
                          <a:srgbClr val="000000"/>
                        </a:solidFill>
                        <a:effectLst/>
                        <a:latin typeface="Times New Roman" panose="02020603050405020304"/>
                        <a:ea typeface="宋体" panose="02010600030101010101" pitchFamily="2" charset="-122"/>
                      </a:endParaRPr>
                    </a:p>
                  </a:txBody>
                  <a:tcPr marL="52449" marR="52449" marT="0" marB="0" anchor="ctr"/>
                </a:tc>
                <a:tc>
                  <a:txBody>
                    <a:bodyPr/>
                    <a:lstStyle/>
                    <a:p>
                      <a:pPr indent="0" algn="ctr">
                        <a:lnSpc>
                          <a:spcPts val="1400"/>
                        </a:lnSpc>
                        <a:spcAft>
                          <a:spcPts val="0"/>
                        </a:spcAft>
                        <a:tabLst>
                          <a:tab pos="2628265" algn="ctr"/>
                          <a:tab pos="5292725" algn="r"/>
                        </a:tabLst>
                      </a:pPr>
                      <a:r>
                        <a:rPr lang="zh-CN" sz="1400" kern="500">
                          <a:effectLst/>
                        </a:rPr>
                        <a:t>是</a:t>
                      </a:r>
                      <a:endParaRPr lang="zh-CN" sz="1400" kern="500">
                        <a:solidFill>
                          <a:srgbClr val="000000"/>
                        </a:solidFill>
                        <a:effectLst/>
                        <a:latin typeface="Times New Roman" panose="02020603050405020304"/>
                        <a:ea typeface="宋体" panose="02010600030101010101" pitchFamily="2" charset="-122"/>
                      </a:endParaRPr>
                    </a:p>
                  </a:txBody>
                  <a:tcPr marL="52449" marR="52449" marT="0" marB="0" anchor="ctr"/>
                </a:tc>
                <a:extLst>
                  <a:ext uri="{0D108BD9-81ED-4DB2-BD59-A6C34878D82A}">
                    <a16:rowId xmlns:a16="http://schemas.microsoft.com/office/drawing/2014/main" val="10003"/>
                  </a:ext>
                </a:extLst>
              </a:tr>
              <a:tr h="206104">
                <a:tc>
                  <a:txBody>
                    <a:bodyPr/>
                    <a:lstStyle/>
                    <a:p>
                      <a:pPr indent="0" algn="ctr">
                        <a:lnSpc>
                          <a:spcPts val="1400"/>
                        </a:lnSpc>
                        <a:spcAft>
                          <a:spcPts val="0"/>
                        </a:spcAft>
                        <a:tabLst>
                          <a:tab pos="2628265" algn="ctr"/>
                          <a:tab pos="5292725" algn="r"/>
                        </a:tabLst>
                      </a:pPr>
                      <a:r>
                        <a:rPr lang="en-US" sz="1400" kern="500" dirty="0">
                          <a:effectLst/>
                        </a:rPr>
                        <a:t>4</a:t>
                      </a:r>
                      <a:endParaRPr lang="zh-CN" sz="1400" kern="500" dirty="0">
                        <a:solidFill>
                          <a:srgbClr val="000000"/>
                        </a:solidFill>
                        <a:effectLst/>
                        <a:latin typeface="Times New Roman" panose="02020603050405020304"/>
                        <a:ea typeface="宋体" panose="02010600030101010101" pitchFamily="2" charset="-122"/>
                      </a:endParaRPr>
                    </a:p>
                  </a:txBody>
                  <a:tcPr marL="52449" marR="52449" marT="0" marB="0" anchor="ctr"/>
                </a:tc>
                <a:tc>
                  <a:txBody>
                    <a:bodyPr/>
                    <a:lstStyle/>
                    <a:p>
                      <a:pPr indent="0" algn="ctr">
                        <a:lnSpc>
                          <a:spcPts val="1400"/>
                        </a:lnSpc>
                        <a:spcAft>
                          <a:spcPts val="0"/>
                        </a:spcAft>
                        <a:tabLst>
                          <a:tab pos="2628265" algn="ctr"/>
                          <a:tab pos="5292725" algn="r"/>
                        </a:tabLst>
                      </a:pPr>
                      <a:r>
                        <a:rPr lang="en-US" sz="1400" kern="500" dirty="0">
                          <a:effectLst/>
                        </a:rPr>
                        <a:t>40</a:t>
                      </a:r>
                      <a:r>
                        <a:rPr lang="zh-CN" sz="1400" kern="500">
                          <a:effectLst/>
                        </a:rPr>
                        <a:t>以上</a:t>
                      </a:r>
                      <a:endParaRPr lang="zh-CN" sz="1400" kern="500">
                        <a:solidFill>
                          <a:srgbClr val="000000"/>
                        </a:solidFill>
                        <a:effectLst/>
                        <a:latin typeface="Times New Roman" panose="02020603050405020304"/>
                        <a:ea typeface="宋体" panose="02010600030101010101" pitchFamily="2" charset="-122"/>
                      </a:endParaRPr>
                    </a:p>
                  </a:txBody>
                  <a:tcPr marL="52449" marR="52449" marT="0" marB="0" anchor="ctr"/>
                </a:tc>
                <a:tc>
                  <a:txBody>
                    <a:bodyPr/>
                    <a:lstStyle/>
                    <a:p>
                      <a:pPr indent="0" algn="ctr">
                        <a:lnSpc>
                          <a:spcPts val="1400"/>
                        </a:lnSpc>
                        <a:spcAft>
                          <a:spcPts val="0"/>
                        </a:spcAft>
                        <a:tabLst>
                          <a:tab pos="2628265" algn="ctr"/>
                          <a:tab pos="5292725" algn="r"/>
                        </a:tabLst>
                      </a:pPr>
                      <a:r>
                        <a:rPr lang="zh-CN" sz="1400" kern="500" dirty="0">
                          <a:effectLst/>
                        </a:rPr>
                        <a:t>中</a:t>
                      </a:r>
                      <a:endParaRPr lang="zh-CN" sz="1400" kern="500" dirty="0">
                        <a:solidFill>
                          <a:srgbClr val="000000"/>
                        </a:solidFill>
                        <a:effectLst/>
                        <a:latin typeface="Times New Roman" panose="02020603050405020304"/>
                        <a:ea typeface="宋体" panose="02010600030101010101" pitchFamily="2" charset="-122"/>
                      </a:endParaRPr>
                    </a:p>
                  </a:txBody>
                  <a:tcPr marL="52449" marR="52449" marT="0" marB="0" anchor="ctr"/>
                </a:tc>
                <a:tc>
                  <a:txBody>
                    <a:bodyPr/>
                    <a:lstStyle/>
                    <a:p>
                      <a:pPr indent="0" algn="ctr">
                        <a:lnSpc>
                          <a:spcPts val="1400"/>
                        </a:lnSpc>
                        <a:spcAft>
                          <a:spcPts val="0"/>
                        </a:spcAft>
                        <a:tabLst>
                          <a:tab pos="2628265" algn="ctr"/>
                          <a:tab pos="5292725" algn="r"/>
                        </a:tabLst>
                      </a:pPr>
                      <a:r>
                        <a:rPr lang="zh-CN" sz="1400" kern="500" dirty="0">
                          <a:effectLst/>
                        </a:rPr>
                        <a:t>否</a:t>
                      </a:r>
                      <a:endParaRPr lang="zh-CN" sz="1400" kern="500" dirty="0">
                        <a:solidFill>
                          <a:srgbClr val="000000"/>
                        </a:solidFill>
                        <a:effectLst/>
                        <a:latin typeface="Times New Roman" panose="02020603050405020304"/>
                        <a:ea typeface="宋体" panose="02010600030101010101" pitchFamily="2" charset="-122"/>
                      </a:endParaRPr>
                    </a:p>
                  </a:txBody>
                  <a:tcPr marL="52449" marR="52449" marT="0" marB="0" anchor="ctr"/>
                </a:tc>
                <a:tc>
                  <a:txBody>
                    <a:bodyPr/>
                    <a:lstStyle/>
                    <a:p>
                      <a:pPr indent="0" algn="ctr">
                        <a:lnSpc>
                          <a:spcPts val="1400"/>
                        </a:lnSpc>
                        <a:spcAft>
                          <a:spcPts val="0"/>
                        </a:spcAft>
                        <a:tabLst>
                          <a:tab pos="2628265" algn="ctr"/>
                          <a:tab pos="5292725" algn="r"/>
                        </a:tabLst>
                      </a:pPr>
                      <a:r>
                        <a:rPr lang="zh-CN" sz="1400" kern="500" dirty="0">
                          <a:effectLst/>
                        </a:rPr>
                        <a:t>良</a:t>
                      </a:r>
                      <a:endParaRPr lang="zh-CN" sz="1400" kern="500" dirty="0">
                        <a:solidFill>
                          <a:srgbClr val="000000"/>
                        </a:solidFill>
                        <a:effectLst/>
                        <a:latin typeface="Times New Roman" panose="02020603050405020304"/>
                        <a:ea typeface="宋体" panose="02010600030101010101" pitchFamily="2" charset="-122"/>
                      </a:endParaRPr>
                    </a:p>
                  </a:txBody>
                  <a:tcPr marL="52449" marR="52449" marT="0" marB="0" anchor="ctr"/>
                </a:tc>
                <a:tc>
                  <a:txBody>
                    <a:bodyPr/>
                    <a:lstStyle/>
                    <a:p>
                      <a:pPr indent="0" algn="ctr">
                        <a:lnSpc>
                          <a:spcPts val="1400"/>
                        </a:lnSpc>
                        <a:spcAft>
                          <a:spcPts val="0"/>
                        </a:spcAft>
                        <a:tabLst>
                          <a:tab pos="2628265" algn="ctr"/>
                          <a:tab pos="5292725" algn="r"/>
                        </a:tabLst>
                      </a:pPr>
                      <a:r>
                        <a:rPr lang="zh-CN" sz="1400" kern="500">
                          <a:effectLst/>
                        </a:rPr>
                        <a:t>是</a:t>
                      </a:r>
                      <a:endParaRPr lang="zh-CN" sz="1400" kern="500">
                        <a:solidFill>
                          <a:srgbClr val="000000"/>
                        </a:solidFill>
                        <a:effectLst/>
                        <a:latin typeface="Times New Roman" panose="02020603050405020304"/>
                        <a:ea typeface="宋体" panose="02010600030101010101" pitchFamily="2" charset="-122"/>
                      </a:endParaRPr>
                    </a:p>
                  </a:txBody>
                  <a:tcPr marL="52449" marR="52449" marT="0" marB="0" anchor="ctr"/>
                </a:tc>
                <a:extLst>
                  <a:ext uri="{0D108BD9-81ED-4DB2-BD59-A6C34878D82A}">
                    <a16:rowId xmlns:a16="http://schemas.microsoft.com/office/drawing/2014/main" val="10004"/>
                  </a:ext>
                </a:extLst>
              </a:tr>
              <a:tr h="206104">
                <a:tc>
                  <a:txBody>
                    <a:bodyPr/>
                    <a:lstStyle/>
                    <a:p>
                      <a:pPr indent="0" algn="ctr">
                        <a:lnSpc>
                          <a:spcPts val="1400"/>
                        </a:lnSpc>
                        <a:spcAft>
                          <a:spcPts val="0"/>
                        </a:spcAft>
                        <a:tabLst>
                          <a:tab pos="2628265" algn="ctr"/>
                          <a:tab pos="5292725" algn="r"/>
                        </a:tabLst>
                      </a:pPr>
                      <a:r>
                        <a:rPr lang="en-US" sz="1400" kern="500" dirty="0">
                          <a:effectLst/>
                        </a:rPr>
                        <a:t>5</a:t>
                      </a:r>
                      <a:endParaRPr lang="zh-CN" sz="1400" kern="500" dirty="0">
                        <a:solidFill>
                          <a:srgbClr val="000000"/>
                        </a:solidFill>
                        <a:effectLst/>
                        <a:latin typeface="Times New Roman" panose="02020603050405020304"/>
                        <a:ea typeface="宋体" panose="02010600030101010101" pitchFamily="2" charset="-122"/>
                      </a:endParaRPr>
                    </a:p>
                  </a:txBody>
                  <a:tcPr marL="52449" marR="52449" marT="0" marB="0" anchor="ctr"/>
                </a:tc>
                <a:tc>
                  <a:txBody>
                    <a:bodyPr/>
                    <a:lstStyle/>
                    <a:p>
                      <a:pPr indent="0" algn="ctr">
                        <a:lnSpc>
                          <a:spcPts val="1400"/>
                        </a:lnSpc>
                        <a:spcAft>
                          <a:spcPts val="0"/>
                        </a:spcAft>
                        <a:tabLst>
                          <a:tab pos="2628265" algn="ctr"/>
                          <a:tab pos="5292725" algn="r"/>
                        </a:tabLst>
                      </a:pPr>
                      <a:r>
                        <a:rPr lang="en-US" sz="1400" kern="500" dirty="0">
                          <a:effectLst/>
                        </a:rPr>
                        <a:t>40</a:t>
                      </a:r>
                      <a:r>
                        <a:rPr lang="zh-CN" sz="1400" kern="500">
                          <a:effectLst/>
                        </a:rPr>
                        <a:t>以上</a:t>
                      </a:r>
                      <a:endParaRPr lang="zh-CN" sz="1400" kern="500">
                        <a:solidFill>
                          <a:srgbClr val="000000"/>
                        </a:solidFill>
                        <a:effectLst/>
                        <a:latin typeface="Times New Roman" panose="02020603050405020304"/>
                        <a:ea typeface="宋体" panose="02010600030101010101" pitchFamily="2" charset="-122"/>
                      </a:endParaRPr>
                    </a:p>
                  </a:txBody>
                  <a:tcPr marL="52449" marR="52449" marT="0" marB="0" anchor="ctr"/>
                </a:tc>
                <a:tc>
                  <a:txBody>
                    <a:bodyPr/>
                    <a:lstStyle/>
                    <a:p>
                      <a:pPr indent="0" algn="ctr">
                        <a:lnSpc>
                          <a:spcPts val="1400"/>
                        </a:lnSpc>
                        <a:spcAft>
                          <a:spcPts val="0"/>
                        </a:spcAft>
                        <a:tabLst>
                          <a:tab pos="2628265" algn="ctr"/>
                          <a:tab pos="5292725" algn="r"/>
                        </a:tabLst>
                      </a:pPr>
                      <a:r>
                        <a:rPr lang="zh-CN" sz="1400" kern="500">
                          <a:effectLst/>
                        </a:rPr>
                        <a:t>低</a:t>
                      </a:r>
                      <a:endParaRPr lang="zh-CN" sz="1400" kern="500">
                        <a:solidFill>
                          <a:srgbClr val="000000"/>
                        </a:solidFill>
                        <a:effectLst/>
                        <a:latin typeface="Times New Roman" panose="02020603050405020304"/>
                        <a:ea typeface="宋体" panose="02010600030101010101" pitchFamily="2" charset="-122"/>
                      </a:endParaRPr>
                    </a:p>
                  </a:txBody>
                  <a:tcPr marL="52449" marR="52449" marT="0" marB="0" anchor="ctr"/>
                </a:tc>
                <a:tc>
                  <a:txBody>
                    <a:bodyPr/>
                    <a:lstStyle/>
                    <a:p>
                      <a:pPr indent="0" algn="ctr">
                        <a:lnSpc>
                          <a:spcPts val="1400"/>
                        </a:lnSpc>
                        <a:spcAft>
                          <a:spcPts val="0"/>
                        </a:spcAft>
                        <a:tabLst>
                          <a:tab pos="2628265" algn="ctr"/>
                          <a:tab pos="5292725" algn="r"/>
                        </a:tabLst>
                      </a:pPr>
                      <a:r>
                        <a:rPr lang="zh-CN" sz="1400" kern="500" dirty="0">
                          <a:effectLst/>
                        </a:rPr>
                        <a:t>是</a:t>
                      </a:r>
                      <a:endParaRPr lang="zh-CN" sz="1400" kern="500" dirty="0">
                        <a:solidFill>
                          <a:srgbClr val="000000"/>
                        </a:solidFill>
                        <a:effectLst/>
                        <a:latin typeface="Times New Roman" panose="02020603050405020304"/>
                        <a:ea typeface="宋体" panose="02010600030101010101" pitchFamily="2" charset="-122"/>
                      </a:endParaRPr>
                    </a:p>
                  </a:txBody>
                  <a:tcPr marL="52449" marR="52449" marT="0" marB="0" anchor="ctr"/>
                </a:tc>
                <a:tc>
                  <a:txBody>
                    <a:bodyPr/>
                    <a:lstStyle/>
                    <a:p>
                      <a:pPr indent="0" algn="ctr">
                        <a:lnSpc>
                          <a:spcPts val="1400"/>
                        </a:lnSpc>
                        <a:spcAft>
                          <a:spcPts val="0"/>
                        </a:spcAft>
                        <a:tabLst>
                          <a:tab pos="2628265" algn="ctr"/>
                          <a:tab pos="5292725" algn="r"/>
                        </a:tabLst>
                      </a:pPr>
                      <a:r>
                        <a:rPr lang="zh-CN" sz="1400" kern="500" dirty="0">
                          <a:effectLst/>
                        </a:rPr>
                        <a:t>良</a:t>
                      </a:r>
                      <a:endParaRPr lang="zh-CN" sz="1400" kern="500" dirty="0">
                        <a:solidFill>
                          <a:srgbClr val="000000"/>
                        </a:solidFill>
                        <a:effectLst/>
                        <a:latin typeface="Times New Roman" panose="02020603050405020304"/>
                        <a:ea typeface="宋体" panose="02010600030101010101" pitchFamily="2" charset="-122"/>
                      </a:endParaRPr>
                    </a:p>
                  </a:txBody>
                  <a:tcPr marL="52449" marR="52449" marT="0" marB="0" anchor="ctr"/>
                </a:tc>
                <a:tc>
                  <a:txBody>
                    <a:bodyPr/>
                    <a:lstStyle/>
                    <a:p>
                      <a:pPr indent="0" algn="ctr">
                        <a:lnSpc>
                          <a:spcPts val="1400"/>
                        </a:lnSpc>
                        <a:spcAft>
                          <a:spcPts val="0"/>
                        </a:spcAft>
                        <a:tabLst>
                          <a:tab pos="2628265" algn="ctr"/>
                          <a:tab pos="5292725" algn="r"/>
                        </a:tabLst>
                      </a:pPr>
                      <a:r>
                        <a:rPr lang="zh-CN" sz="1400" kern="500">
                          <a:effectLst/>
                        </a:rPr>
                        <a:t>是</a:t>
                      </a:r>
                      <a:endParaRPr lang="zh-CN" sz="1400" kern="500">
                        <a:solidFill>
                          <a:srgbClr val="000000"/>
                        </a:solidFill>
                        <a:effectLst/>
                        <a:latin typeface="Times New Roman" panose="02020603050405020304"/>
                        <a:ea typeface="宋体" panose="02010600030101010101" pitchFamily="2" charset="-122"/>
                      </a:endParaRPr>
                    </a:p>
                  </a:txBody>
                  <a:tcPr marL="52449" marR="52449" marT="0" marB="0" anchor="ctr"/>
                </a:tc>
                <a:extLst>
                  <a:ext uri="{0D108BD9-81ED-4DB2-BD59-A6C34878D82A}">
                    <a16:rowId xmlns:a16="http://schemas.microsoft.com/office/drawing/2014/main" val="10005"/>
                  </a:ext>
                </a:extLst>
              </a:tr>
              <a:tr h="206104">
                <a:tc>
                  <a:txBody>
                    <a:bodyPr/>
                    <a:lstStyle/>
                    <a:p>
                      <a:pPr indent="0" algn="ctr">
                        <a:lnSpc>
                          <a:spcPts val="1400"/>
                        </a:lnSpc>
                        <a:spcAft>
                          <a:spcPts val="0"/>
                        </a:spcAft>
                        <a:tabLst>
                          <a:tab pos="2628265" algn="ctr"/>
                          <a:tab pos="5292725" algn="r"/>
                        </a:tabLst>
                      </a:pPr>
                      <a:r>
                        <a:rPr lang="en-US" sz="1400" kern="500" dirty="0">
                          <a:effectLst/>
                        </a:rPr>
                        <a:t>6</a:t>
                      </a:r>
                      <a:endParaRPr lang="zh-CN" sz="1400" kern="500" dirty="0">
                        <a:solidFill>
                          <a:srgbClr val="000000"/>
                        </a:solidFill>
                        <a:effectLst/>
                        <a:latin typeface="Times New Roman" panose="02020603050405020304"/>
                        <a:ea typeface="宋体" panose="02010600030101010101" pitchFamily="2" charset="-122"/>
                      </a:endParaRPr>
                    </a:p>
                  </a:txBody>
                  <a:tcPr marL="52449" marR="52449" marT="0" marB="0" anchor="ctr"/>
                </a:tc>
                <a:tc>
                  <a:txBody>
                    <a:bodyPr/>
                    <a:lstStyle/>
                    <a:p>
                      <a:pPr indent="0" algn="ctr">
                        <a:lnSpc>
                          <a:spcPts val="1400"/>
                        </a:lnSpc>
                        <a:spcAft>
                          <a:spcPts val="0"/>
                        </a:spcAft>
                        <a:tabLst>
                          <a:tab pos="2628265" algn="ctr"/>
                          <a:tab pos="5292725" algn="r"/>
                        </a:tabLst>
                      </a:pPr>
                      <a:r>
                        <a:rPr lang="en-US" sz="1400" kern="500" dirty="0">
                          <a:effectLst/>
                        </a:rPr>
                        <a:t>40</a:t>
                      </a:r>
                      <a:r>
                        <a:rPr lang="zh-CN" sz="1400" kern="500">
                          <a:effectLst/>
                        </a:rPr>
                        <a:t>以上</a:t>
                      </a:r>
                      <a:endParaRPr lang="zh-CN" sz="1400" kern="500">
                        <a:solidFill>
                          <a:srgbClr val="000000"/>
                        </a:solidFill>
                        <a:effectLst/>
                        <a:latin typeface="Times New Roman" panose="02020603050405020304"/>
                        <a:ea typeface="宋体" panose="02010600030101010101" pitchFamily="2" charset="-122"/>
                      </a:endParaRPr>
                    </a:p>
                  </a:txBody>
                  <a:tcPr marL="52449" marR="52449" marT="0" marB="0" anchor="ctr"/>
                </a:tc>
                <a:tc>
                  <a:txBody>
                    <a:bodyPr/>
                    <a:lstStyle/>
                    <a:p>
                      <a:pPr indent="0" algn="ctr">
                        <a:lnSpc>
                          <a:spcPts val="1400"/>
                        </a:lnSpc>
                        <a:spcAft>
                          <a:spcPts val="0"/>
                        </a:spcAft>
                        <a:tabLst>
                          <a:tab pos="2628265" algn="ctr"/>
                          <a:tab pos="5292725" algn="r"/>
                        </a:tabLst>
                      </a:pPr>
                      <a:r>
                        <a:rPr lang="zh-CN" sz="1400" kern="500">
                          <a:effectLst/>
                        </a:rPr>
                        <a:t>低</a:t>
                      </a:r>
                      <a:endParaRPr lang="zh-CN" sz="1400" kern="500">
                        <a:solidFill>
                          <a:srgbClr val="000000"/>
                        </a:solidFill>
                        <a:effectLst/>
                        <a:latin typeface="Times New Roman" panose="02020603050405020304"/>
                        <a:ea typeface="宋体" panose="02010600030101010101" pitchFamily="2" charset="-122"/>
                      </a:endParaRPr>
                    </a:p>
                  </a:txBody>
                  <a:tcPr marL="52449" marR="52449" marT="0" marB="0" anchor="ctr"/>
                </a:tc>
                <a:tc>
                  <a:txBody>
                    <a:bodyPr/>
                    <a:lstStyle/>
                    <a:p>
                      <a:pPr indent="0" algn="ctr">
                        <a:lnSpc>
                          <a:spcPts val="1400"/>
                        </a:lnSpc>
                        <a:spcAft>
                          <a:spcPts val="0"/>
                        </a:spcAft>
                        <a:tabLst>
                          <a:tab pos="2628265" algn="ctr"/>
                          <a:tab pos="5292725" algn="r"/>
                        </a:tabLst>
                      </a:pPr>
                      <a:r>
                        <a:rPr lang="zh-CN" sz="1400" kern="500">
                          <a:effectLst/>
                        </a:rPr>
                        <a:t>是</a:t>
                      </a:r>
                      <a:endParaRPr lang="zh-CN" sz="1400" kern="500">
                        <a:solidFill>
                          <a:srgbClr val="000000"/>
                        </a:solidFill>
                        <a:effectLst/>
                        <a:latin typeface="Times New Roman" panose="02020603050405020304"/>
                        <a:ea typeface="宋体" panose="02010600030101010101" pitchFamily="2" charset="-122"/>
                      </a:endParaRPr>
                    </a:p>
                  </a:txBody>
                  <a:tcPr marL="52449" marR="52449" marT="0" marB="0" anchor="ctr"/>
                </a:tc>
                <a:tc>
                  <a:txBody>
                    <a:bodyPr/>
                    <a:lstStyle/>
                    <a:p>
                      <a:pPr indent="0" algn="ctr">
                        <a:lnSpc>
                          <a:spcPts val="1400"/>
                        </a:lnSpc>
                        <a:spcAft>
                          <a:spcPts val="0"/>
                        </a:spcAft>
                        <a:tabLst>
                          <a:tab pos="2628265" algn="ctr"/>
                          <a:tab pos="5292725" algn="r"/>
                        </a:tabLst>
                      </a:pPr>
                      <a:r>
                        <a:rPr lang="zh-CN" sz="1400" kern="500" dirty="0">
                          <a:effectLst/>
                        </a:rPr>
                        <a:t>优</a:t>
                      </a:r>
                      <a:endParaRPr lang="zh-CN" sz="1400" kern="500" dirty="0">
                        <a:solidFill>
                          <a:srgbClr val="000000"/>
                        </a:solidFill>
                        <a:effectLst/>
                        <a:latin typeface="Times New Roman" panose="02020603050405020304"/>
                        <a:ea typeface="宋体" panose="02010600030101010101" pitchFamily="2" charset="-122"/>
                      </a:endParaRPr>
                    </a:p>
                  </a:txBody>
                  <a:tcPr marL="52449" marR="52449" marT="0" marB="0" anchor="ctr"/>
                </a:tc>
                <a:tc>
                  <a:txBody>
                    <a:bodyPr/>
                    <a:lstStyle/>
                    <a:p>
                      <a:pPr indent="0" algn="ctr">
                        <a:lnSpc>
                          <a:spcPts val="1400"/>
                        </a:lnSpc>
                        <a:spcAft>
                          <a:spcPts val="0"/>
                        </a:spcAft>
                        <a:tabLst>
                          <a:tab pos="2628265" algn="ctr"/>
                          <a:tab pos="5292725" algn="r"/>
                        </a:tabLst>
                      </a:pPr>
                      <a:r>
                        <a:rPr lang="zh-CN" sz="1400" kern="500" dirty="0">
                          <a:effectLst/>
                        </a:rPr>
                        <a:t>否</a:t>
                      </a:r>
                      <a:endParaRPr lang="zh-CN" sz="1400" kern="500" dirty="0">
                        <a:solidFill>
                          <a:srgbClr val="000000"/>
                        </a:solidFill>
                        <a:effectLst/>
                        <a:latin typeface="Times New Roman" panose="02020603050405020304"/>
                        <a:ea typeface="宋体" panose="02010600030101010101" pitchFamily="2" charset="-122"/>
                      </a:endParaRPr>
                    </a:p>
                  </a:txBody>
                  <a:tcPr marL="52449" marR="52449" marT="0" marB="0" anchor="ctr"/>
                </a:tc>
                <a:extLst>
                  <a:ext uri="{0D108BD9-81ED-4DB2-BD59-A6C34878D82A}">
                    <a16:rowId xmlns:a16="http://schemas.microsoft.com/office/drawing/2014/main" val="10006"/>
                  </a:ext>
                </a:extLst>
              </a:tr>
              <a:tr h="206104">
                <a:tc>
                  <a:txBody>
                    <a:bodyPr/>
                    <a:lstStyle/>
                    <a:p>
                      <a:pPr indent="0" algn="ctr">
                        <a:lnSpc>
                          <a:spcPts val="1400"/>
                        </a:lnSpc>
                        <a:spcAft>
                          <a:spcPts val="0"/>
                        </a:spcAft>
                        <a:tabLst>
                          <a:tab pos="2628265" algn="ctr"/>
                          <a:tab pos="5292725" algn="r"/>
                        </a:tabLst>
                      </a:pPr>
                      <a:r>
                        <a:rPr lang="en-US" sz="1400" kern="500" dirty="0">
                          <a:effectLst/>
                        </a:rPr>
                        <a:t>7</a:t>
                      </a:r>
                      <a:endParaRPr lang="zh-CN" sz="1400" kern="500" dirty="0">
                        <a:solidFill>
                          <a:srgbClr val="000000"/>
                        </a:solidFill>
                        <a:effectLst/>
                        <a:latin typeface="Times New Roman" panose="02020603050405020304"/>
                        <a:ea typeface="宋体" panose="02010600030101010101" pitchFamily="2" charset="-122"/>
                      </a:endParaRPr>
                    </a:p>
                  </a:txBody>
                  <a:tcPr marL="52449" marR="52449" marT="0" marB="0" anchor="ctr"/>
                </a:tc>
                <a:tc>
                  <a:txBody>
                    <a:bodyPr/>
                    <a:lstStyle/>
                    <a:p>
                      <a:pPr indent="0" algn="ctr">
                        <a:lnSpc>
                          <a:spcPts val="1400"/>
                        </a:lnSpc>
                        <a:spcAft>
                          <a:spcPts val="0"/>
                        </a:spcAft>
                        <a:tabLst>
                          <a:tab pos="2628265" algn="ctr"/>
                          <a:tab pos="5292725" algn="r"/>
                        </a:tabLst>
                      </a:pPr>
                      <a:r>
                        <a:rPr lang="en-US" sz="1400" kern="500" dirty="0">
                          <a:effectLst/>
                        </a:rPr>
                        <a:t>31</a:t>
                      </a:r>
                      <a:r>
                        <a:rPr lang="zh-CN" sz="1400" kern="500">
                          <a:effectLst/>
                        </a:rPr>
                        <a:t>到</a:t>
                      </a:r>
                      <a:r>
                        <a:rPr lang="en-US" sz="1400" kern="500" dirty="0">
                          <a:effectLst/>
                        </a:rPr>
                        <a:t>40</a:t>
                      </a:r>
                      <a:endParaRPr lang="zh-CN" sz="1400" kern="500">
                        <a:solidFill>
                          <a:srgbClr val="000000"/>
                        </a:solidFill>
                        <a:effectLst/>
                        <a:latin typeface="Times New Roman" panose="02020603050405020304"/>
                        <a:ea typeface="宋体" panose="02010600030101010101" pitchFamily="2" charset="-122"/>
                      </a:endParaRPr>
                    </a:p>
                  </a:txBody>
                  <a:tcPr marL="52449" marR="52449" marT="0" marB="0" anchor="ctr"/>
                </a:tc>
                <a:tc>
                  <a:txBody>
                    <a:bodyPr/>
                    <a:lstStyle/>
                    <a:p>
                      <a:pPr indent="0" algn="ctr">
                        <a:lnSpc>
                          <a:spcPts val="1400"/>
                        </a:lnSpc>
                        <a:spcAft>
                          <a:spcPts val="0"/>
                        </a:spcAft>
                        <a:tabLst>
                          <a:tab pos="2628265" algn="ctr"/>
                          <a:tab pos="5292725" algn="r"/>
                        </a:tabLst>
                      </a:pPr>
                      <a:r>
                        <a:rPr lang="zh-CN" sz="1400" kern="500">
                          <a:effectLst/>
                        </a:rPr>
                        <a:t>低</a:t>
                      </a:r>
                      <a:endParaRPr lang="zh-CN" sz="1400" kern="500">
                        <a:solidFill>
                          <a:srgbClr val="000000"/>
                        </a:solidFill>
                        <a:effectLst/>
                        <a:latin typeface="Times New Roman" panose="02020603050405020304"/>
                        <a:ea typeface="宋体" panose="02010600030101010101" pitchFamily="2" charset="-122"/>
                      </a:endParaRPr>
                    </a:p>
                  </a:txBody>
                  <a:tcPr marL="52449" marR="52449" marT="0" marB="0" anchor="ctr"/>
                </a:tc>
                <a:tc>
                  <a:txBody>
                    <a:bodyPr/>
                    <a:lstStyle/>
                    <a:p>
                      <a:pPr indent="0" algn="ctr">
                        <a:lnSpc>
                          <a:spcPts val="1400"/>
                        </a:lnSpc>
                        <a:spcAft>
                          <a:spcPts val="0"/>
                        </a:spcAft>
                        <a:tabLst>
                          <a:tab pos="2628265" algn="ctr"/>
                          <a:tab pos="5292725" algn="r"/>
                        </a:tabLst>
                      </a:pPr>
                      <a:r>
                        <a:rPr lang="zh-CN" sz="1400" kern="500">
                          <a:effectLst/>
                        </a:rPr>
                        <a:t>是</a:t>
                      </a:r>
                      <a:endParaRPr lang="zh-CN" sz="1400" kern="500">
                        <a:solidFill>
                          <a:srgbClr val="000000"/>
                        </a:solidFill>
                        <a:effectLst/>
                        <a:latin typeface="Times New Roman" panose="02020603050405020304"/>
                        <a:ea typeface="宋体" panose="02010600030101010101" pitchFamily="2" charset="-122"/>
                      </a:endParaRPr>
                    </a:p>
                  </a:txBody>
                  <a:tcPr marL="52449" marR="52449" marT="0" marB="0" anchor="ctr"/>
                </a:tc>
                <a:tc>
                  <a:txBody>
                    <a:bodyPr/>
                    <a:lstStyle/>
                    <a:p>
                      <a:pPr indent="0" algn="ctr">
                        <a:lnSpc>
                          <a:spcPts val="1400"/>
                        </a:lnSpc>
                        <a:spcAft>
                          <a:spcPts val="0"/>
                        </a:spcAft>
                        <a:tabLst>
                          <a:tab pos="2628265" algn="ctr"/>
                          <a:tab pos="5292725" algn="r"/>
                        </a:tabLst>
                      </a:pPr>
                      <a:r>
                        <a:rPr lang="zh-CN" sz="1400" kern="500" dirty="0">
                          <a:effectLst/>
                        </a:rPr>
                        <a:t>优</a:t>
                      </a:r>
                      <a:endParaRPr lang="zh-CN" sz="1400" kern="500" dirty="0">
                        <a:solidFill>
                          <a:srgbClr val="000000"/>
                        </a:solidFill>
                        <a:effectLst/>
                        <a:latin typeface="Times New Roman" panose="02020603050405020304"/>
                        <a:ea typeface="宋体" panose="02010600030101010101" pitchFamily="2" charset="-122"/>
                      </a:endParaRPr>
                    </a:p>
                  </a:txBody>
                  <a:tcPr marL="52449" marR="52449" marT="0" marB="0" anchor="ctr"/>
                </a:tc>
                <a:tc>
                  <a:txBody>
                    <a:bodyPr/>
                    <a:lstStyle/>
                    <a:p>
                      <a:pPr indent="0" algn="ctr">
                        <a:lnSpc>
                          <a:spcPts val="1400"/>
                        </a:lnSpc>
                        <a:spcAft>
                          <a:spcPts val="0"/>
                        </a:spcAft>
                        <a:tabLst>
                          <a:tab pos="2628265" algn="ctr"/>
                          <a:tab pos="5292725" algn="r"/>
                        </a:tabLst>
                      </a:pPr>
                      <a:r>
                        <a:rPr lang="zh-CN" sz="1400" kern="500" dirty="0">
                          <a:effectLst/>
                        </a:rPr>
                        <a:t>是</a:t>
                      </a:r>
                      <a:endParaRPr lang="zh-CN" sz="1400" kern="500" dirty="0">
                        <a:solidFill>
                          <a:srgbClr val="000000"/>
                        </a:solidFill>
                        <a:effectLst/>
                        <a:latin typeface="Times New Roman" panose="02020603050405020304"/>
                        <a:ea typeface="宋体" panose="02010600030101010101" pitchFamily="2" charset="-122"/>
                      </a:endParaRPr>
                    </a:p>
                  </a:txBody>
                  <a:tcPr marL="52449" marR="52449" marT="0" marB="0" anchor="ctr"/>
                </a:tc>
                <a:extLst>
                  <a:ext uri="{0D108BD9-81ED-4DB2-BD59-A6C34878D82A}">
                    <a16:rowId xmlns:a16="http://schemas.microsoft.com/office/drawing/2014/main" val="10007"/>
                  </a:ext>
                </a:extLst>
              </a:tr>
              <a:tr h="206104">
                <a:tc>
                  <a:txBody>
                    <a:bodyPr/>
                    <a:lstStyle/>
                    <a:p>
                      <a:pPr indent="0" algn="ctr">
                        <a:lnSpc>
                          <a:spcPts val="1400"/>
                        </a:lnSpc>
                        <a:spcAft>
                          <a:spcPts val="0"/>
                        </a:spcAft>
                        <a:tabLst>
                          <a:tab pos="2628265" algn="ctr"/>
                          <a:tab pos="5292725" algn="r"/>
                        </a:tabLst>
                      </a:pPr>
                      <a:r>
                        <a:rPr lang="en-US" sz="1400" kern="500" dirty="0">
                          <a:effectLst/>
                        </a:rPr>
                        <a:t>8</a:t>
                      </a:r>
                      <a:endParaRPr lang="zh-CN" sz="1400" kern="500" dirty="0">
                        <a:solidFill>
                          <a:srgbClr val="000000"/>
                        </a:solidFill>
                        <a:effectLst/>
                        <a:latin typeface="Times New Roman" panose="02020603050405020304"/>
                        <a:ea typeface="宋体" panose="02010600030101010101" pitchFamily="2" charset="-122"/>
                      </a:endParaRPr>
                    </a:p>
                  </a:txBody>
                  <a:tcPr marL="52449" marR="52449" marT="0" marB="0" anchor="ctr"/>
                </a:tc>
                <a:tc>
                  <a:txBody>
                    <a:bodyPr/>
                    <a:lstStyle/>
                    <a:p>
                      <a:pPr indent="0" algn="ctr">
                        <a:lnSpc>
                          <a:spcPts val="1400"/>
                        </a:lnSpc>
                        <a:spcAft>
                          <a:spcPts val="0"/>
                        </a:spcAft>
                        <a:tabLst>
                          <a:tab pos="2628265" algn="ctr"/>
                          <a:tab pos="5292725" algn="r"/>
                        </a:tabLst>
                      </a:pPr>
                      <a:r>
                        <a:rPr lang="en-US" sz="1400" kern="500" dirty="0">
                          <a:effectLst/>
                        </a:rPr>
                        <a:t>30</a:t>
                      </a:r>
                      <a:r>
                        <a:rPr lang="zh-CN" sz="1400" kern="500">
                          <a:effectLst/>
                        </a:rPr>
                        <a:t>以下</a:t>
                      </a:r>
                      <a:endParaRPr lang="zh-CN" sz="1400" kern="500">
                        <a:solidFill>
                          <a:srgbClr val="000000"/>
                        </a:solidFill>
                        <a:effectLst/>
                        <a:latin typeface="Times New Roman" panose="02020603050405020304"/>
                        <a:ea typeface="宋体" panose="02010600030101010101" pitchFamily="2" charset="-122"/>
                      </a:endParaRPr>
                    </a:p>
                  </a:txBody>
                  <a:tcPr marL="52449" marR="52449" marT="0" marB="0" anchor="ctr"/>
                </a:tc>
                <a:tc>
                  <a:txBody>
                    <a:bodyPr/>
                    <a:lstStyle/>
                    <a:p>
                      <a:pPr indent="0" algn="ctr">
                        <a:lnSpc>
                          <a:spcPts val="1400"/>
                        </a:lnSpc>
                        <a:spcAft>
                          <a:spcPts val="0"/>
                        </a:spcAft>
                        <a:tabLst>
                          <a:tab pos="2628265" algn="ctr"/>
                          <a:tab pos="5292725" algn="r"/>
                        </a:tabLst>
                      </a:pPr>
                      <a:r>
                        <a:rPr lang="zh-CN" sz="1400" kern="500">
                          <a:effectLst/>
                        </a:rPr>
                        <a:t>中</a:t>
                      </a:r>
                      <a:endParaRPr lang="zh-CN" sz="1400" kern="500">
                        <a:solidFill>
                          <a:srgbClr val="000000"/>
                        </a:solidFill>
                        <a:effectLst/>
                        <a:latin typeface="Times New Roman" panose="02020603050405020304"/>
                        <a:ea typeface="宋体" panose="02010600030101010101" pitchFamily="2" charset="-122"/>
                      </a:endParaRPr>
                    </a:p>
                  </a:txBody>
                  <a:tcPr marL="52449" marR="52449" marT="0" marB="0" anchor="ctr"/>
                </a:tc>
                <a:tc>
                  <a:txBody>
                    <a:bodyPr/>
                    <a:lstStyle/>
                    <a:p>
                      <a:pPr indent="0" algn="ctr">
                        <a:lnSpc>
                          <a:spcPts val="1400"/>
                        </a:lnSpc>
                        <a:spcAft>
                          <a:spcPts val="0"/>
                        </a:spcAft>
                        <a:tabLst>
                          <a:tab pos="2628265" algn="ctr"/>
                          <a:tab pos="5292725" algn="r"/>
                        </a:tabLst>
                      </a:pPr>
                      <a:r>
                        <a:rPr lang="zh-CN" sz="1400" kern="500">
                          <a:effectLst/>
                        </a:rPr>
                        <a:t>否</a:t>
                      </a:r>
                      <a:endParaRPr lang="zh-CN" sz="1400" kern="500">
                        <a:solidFill>
                          <a:srgbClr val="000000"/>
                        </a:solidFill>
                        <a:effectLst/>
                        <a:latin typeface="Times New Roman" panose="02020603050405020304"/>
                        <a:ea typeface="宋体" panose="02010600030101010101" pitchFamily="2" charset="-122"/>
                      </a:endParaRPr>
                    </a:p>
                  </a:txBody>
                  <a:tcPr marL="52449" marR="52449" marT="0" marB="0" anchor="ctr"/>
                </a:tc>
                <a:tc>
                  <a:txBody>
                    <a:bodyPr/>
                    <a:lstStyle/>
                    <a:p>
                      <a:pPr indent="0" algn="ctr">
                        <a:lnSpc>
                          <a:spcPts val="1400"/>
                        </a:lnSpc>
                        <a:spcAft>
                          <a:spcPts val="0"/>
                        </a:spcAft>
                        <a:tabLst>
                          <a:tab pos="2628265" algn="ctr"/>
                          <a:tab pos="5292725" algn="r"/>
                        </a:tabLst>
                      </a:pPr>
                      <a:r>
                        <a:rPr lang="zh-CN" sz="1400" kern="500" dirty="0">
                          <a:effectLst/>
                        </a:rPr>
                        <a:t>良</a:t>
                      </a:r>
                      <a:endParaRPr lang="zh-CN" sz="1400" kern="500" dirty="0">
                        <a:solidFill>
                          <a:srgbClr val="000000"/>
                        </a:solidFill>
                        <a:effectLst/>
                        <a:latin typeface="Times New Roman" panose="02020603050405020304"/>
                        <a:ea typeface="宋体" panose="02010600030101010101" pitchFamily="2" charset="-122"/>
                      </a:endParaRPr>
                    </a:p>
                  </a:txBody>
                  <a:tcPr marL="52449" marR="52449" marT="0" marB="0" anchor="ctr"/>
                </a:tc>
                <a:tc>
                  <a:txBody>
                    <a:bodyPr/>
                    <a:lstStyle/>
                    <a:p>
                      <a:pPr indent="0" algn="ctr">
                        <a:lnSpc>
                          <a:spcPts val="1400"/>
                        </a:lnSpc>
                        <a:spcAft>
                          <a:spcPts val="0"/>
                        </a:spcAft>
                        <a:tabLst>
                          <a:tab pos="2628265" algn="ctr"/>
                          <a:tab pos="5292725" algn="r"/>
                        </a:tabLst>
                      </a:pPr>
                      <a:r>
                        <a:rPr lang="zh-CN" sz="1400" kern="500" dirty="0">
                          <a:effectLst/>
                        </a:rPr>
                        <a:t>否</a:t>
                      </a:r>
                      <a:endParaRPr lang="zh-CN" sz="1400" kern="500" dirty="0">
                        <a:solidFill>
                          <a:srgbClr val="000000"/>
                        </a:solidFill>
                        <a:effectLst/>
                        <a:latin typeface="Times New Roman" panose="02020603050405020304"/>
                        <a:ea typeface="宋体" panose="02010600030101010101" pitchFamily="2" charset="-122"/>
                      </a:endParaRPr>
                    </a:p>
                  </a:txBody>
                  <a:tcPr marL="52449" marR="52449" marT="0" marB="0" anchor="ctr"/>
                </a:tc>
                <a:extLst>
                  <a:ext uri="{0D108BD9-81ED-4DB2-BD59-A6C34878D82A}">
                    <a16:rowId xmlns:a16="http://schemas.microsoft.com/office/drawing/2014/main" val="10008"/>
                  </a:ext>
                </a:extLst>
              </a:tr>
              <a:tr h="206104">
                <a:tc>
                  <a:txBody>
                    <a:bodyPr/>
                    <a:lstStyle/>
                    <a:p>
                      <a:pPr indent="0" algn="ctr">
                        <a:lnSpc>
                          <a:spcPts val="1400"/>
                        </a:lnSpc>
                        <a:spcAft>
                          <a:spcPts val="0"/>
                        </a:spcAft>
                        <a:tabLst>
                          <a:tab pos="2628265" algn="ctr"/>
                          <a:tab pos="5292725" algn="r"/>
                        </a:tabLst>
                      </a:pPr>
                      <a:r>
                        <a:rPr lang="en-US" sz="1400" kern="500" dirty="0">
                          <a:effectLst/>
                        </a:rPr>
                        <a:t>9</a:t>
                      </a:r>
                      <a:endParaRPr lang="zh-CN" sz="1400" kern="500" dirty="0">
                        <a:solidFill>
                          <a:srgbClr val="000000"/>
                        </a:solidFill>
                        <a:effectLst/>
                        <a:latin typeface="Times New Roman" panose="02020603050405020304"/>
                        <a:ea typeface="宋体" panose="02010600030101010101" pitchFamily="2" charset="-122"/>
                      </a:endParaRPr>
                    </a:p>
                  </a:txBody>
                  <a:tcPr marL="52449" marR="52449" marT="0" marB="0" anchor="ctr"/>
                </a:tc>
                <a:tc>
                  <a:txBody>
                    <a:bodyPr/>
                    <a:lstStyle/>
                    <a:p>
                      <a:pPr indent="0" algn="ctr">
                        <a:lnSpc>
                          <a:spcPts val="1400"/>
                        </a:lnSpc>
                        <a:spcAft>
                          <a:spcPts val="0"/>
                        </a:spcAft>
                        <a:tabLst>
                          <a:tab pos="2628265" algn="ctr"/>
                          <a:tab pos="5292725" algn="r"/>
                        </a:tabLst>
                      </a:pPr>
                      <a:r>
                        <a:rPr lang="en-US" sz="1400" kern="500" dirty="0">
                          <a:effectLst/>
                        </a:rPr>
                        <a:t>30</a:t>
                      </a:r>
                      <a:r>
                        <a:rPr lang="zh-CN" sz="1400" kern="500">
                          <a:effectLst/>
                        </a:rPr>
                        <a:t>以下</a:t>
                      </a:r>
                      <a:endParaRPr lang="zh-CN" sz="1400" kern="500">
                        <a:solidFill>
                          <a:srgbClr val="000000"/>
                        </a:solidFill>
                        <a:effectLst/>
                        <a:latin typeface="Times New Roman" panose="02020603050405020304"/>
                        <a:ea typeface="宋体" panose="02010600030101010101" pitchFamily="2" charset="-122"/>
                      </a:endParaRPr>
                    </a:p>
                  </a:txBody>
                  <a:tcPr marL="52449" marR="52449" marT="0" marB="0" anchor="ctr"/>
                </a:tc>
                <a:tc>
                  <a:txBody>
                    <a:bodyPr/>
                    <a:lstStyle/>
                    <a:p>
                      <a:pPr indent="0" algn="ctr">
                        <a:lnSpc>
                          <a:spcPts val="1400"/>
                        </a:lnSpc>
                        <a:spcAft>
                          <a:spcPts val="0"/>
                        </a:spcAft>
                        <a:tabLst>
                          <a:tab pos="2628265" algn="ctr"/>
                          <a:tab pos="5292725" algn="r"/>
                        </a:tabLst>
                      </a:pPr>
                      <a:r>
                        <a:rPr lang="zh-CN" sz="1400" kern="500">
                          <a:effectLst/>
                        </a:rPr>
                        <a:t>低</a:t>
                      </a:r>
                      <a:endParaRPr lang="zh-CN" sz="1400" kern="500">
                        <a:solidFill>
                          <a:srgbClr val="000000"/>
                        </a:solidFill>
                        <a:effectLst/>
                        <a:latin typeface="Times New Roman" panose="02020603050405020304"/>
                        <a:ea typeface="宋体" panose="02010600030101010101" pitchFamily="2" charset="-122"/>
                      </a:endParaRPr>
                    </a:p>
                  </a:txBody>
                  <a:tcPr marL="52449" marR="52449" marT="0" marB="0" anchor="ctr"/>
                </a:tc>
                <a:tc>
                  <a:txBody>
                    <a:bodyPr/>
                    <a:lstStyle/>
                    <a:p>
                      <a:pPr indent="0" algn="ctr">
                        <a:lnSpc>
                          <a:spcPts val="1400"/>
                        </a:lnSpc>
                        <a:spcAft>
                          <a:spcPts val="0"/>
                        </a:spcAft>
                        <a:tabLst>
                          <a:tab pos="2628265" algn="ctr"/>
                          <a:tab pos="5292725" algn="r"/>
                        </a:tabLst>
                      </a:pPr>
                      <a:r>
                        <a:rPr lang="zh-CN" sz="1400" kern="500">
                          <a:effectLst/>
                        </a:rPr>
                        <a:t>是</a:t>
                      </a:r>
                      <a:endParaRPr lang="zh-CN" sz="1400" kern="500">
                        <a:solidFill>
                          <a:srgbClr val="000000"/>
                        </a:solidFill>
                        <a:effectLst/>
                        <a:latin typeface="Times New Roman" panose="02020603050405020304"/>
                        <a:ea typeface="宋体" panose="02010600030101010101" pitchFamily="2" charset="-122"/>
                      </a:endParaRPr>
                    </a:p>
                  </a:txBody>
                  <a:tcPr marL="52449" marR="52449" marT="0" marB="0" anchor="ctr"/>
                </a:tc>
                <a:tc>
                  <a:txBody>
                    <a:bodyPr/>
                    <a:lstStyle/>
                    <a:p>
                      <a:pPr indent="0" algn="ctr">
                        <a:lnSpc>
                          <a:spcPts val="1400"/>
                        </a:lnSpc>
                        <a:spcAft>
                          <a:spcPts val="0"/>
                        </a:spcAft>
                        <a:tabLst>
                          <a:tab pos="2628265" algn="ctr"/>
                          <a:tab pos="5292725" algn="r"/>
                        </a:tabLst>
                      </a:pPr>
                      <a:r>
                        <a:rPr lang="zh-CN" sz="1400" kern="500">
                          <a:effectLst/>
                        </a:rPr>
                        <a:t>良</a:t>
                      </a:r>
                      <a:endParaRPr lang="zh-CN" sz="1400" kern="500">
                        <a:solidFill>
                          <a:srgbClr val="000000"/>
                        </a:solidFill>
                        <a:effectLst/>
                        <a:latin typeface="Times New Roman" panose="02020603050405020304"/>
                        <a:ea typeface="宋体" panose="02010600030101010101" pitchFamily="2" charset="-122"/>
                      </a:endParaRPr>
                    </a:p>
                  </a:txBody>
                  <a:tcPr marL="52449" marR="52449" marT="0" marB="0" anchor="ctr"/>
                </a:tc>
                <a:tc>
                  <a:txBody>
                    <a:bodyPr/>
                    <a:lstStyle/>
                    <a:p>
                      <a:pPr indent="0" algn="ctr">
                        <a:lnSpc>
                          <a:spcPts val="1400"/>
                        </a:lnSpc>
                        <a:spcAft>
                          <a:spcPts val="0"/>
                        </a:spcAft>
                        <a:tabLst>
                          <a:tab pos="2628265" algn="ctr"/>
                          <a:tab pos="5292725" algn="r"/>
                        </a:tabLst>
                      </a:pPr>
                      <a:r>
                        <a:rPr lang="zh-CN" sz="1400" kern="500" dirty="0">
                          <a:effectLst/>
                        </a:rPr>
                        <a:t>是</a:t>
                      </a:r>
                      <a:endParaRPr lang="zh-CN" sz="1400" kern="500" dirty="0">
                        <a:solidFill>
                          <a:srgbClr val="000000"/>
                        </a:solidFill>
                        <a:effectLst/>
                        <a:latin typeface="Times New Roman" panose="02020603050405020304"/>
                        <a:ea typeface="宋体" panose="02010600030101010101" pitchFamily="2" charset="-122"/>
                      </a:endParaRPr>
                    </a:p>
                  </a:txBody>
                  <a:tcPr marL="52449" marR="52449" marT="0" marB="0" anchor="ctr"/>
                </a:tc>
                <a:extLst>
                  <a:ext uri="{0D108BD9-81ED-4DB2-BD59-A6C34878D82A}">
                    <a16:rowId xmlns:a16="http://schemas.microsoft.com/office/drawing/2014/main" val="10009"/>
                  </a:ext>
                </a:extLst>
              </a:tr>
              <a:tr h="206104">
                <a:tc>
                  <a:txBody>
                    <a:bodyPr/>
                    <a:lstStyle/>
                    <a:p>
                      <a:pPr indent="0" algn="ctr">
                        <a:lnSpc>
                          <a:spcPts val="1400"/>
                        </a:lnSpc>
                        <a:spcAft>
                          <a:spcPts val="0"/>
                        </a:spcAft>
                        <a:tabLst>
                          <a:tab pos="2628265" algn="ctr"/>
                          <a:tab pos="5292725" algn="r"/>
                        </a:tabLst>
                      </a:pPr>
                      <a:r>
                        <a:rPr lang="en-US" sz="1400" kern="500" dirty="0">
                          <a:effectLst/>
                        </a:rPr>
                        <a:t>10</a:t>
                      </a:r>
                      <a:endParaRPr lang="zh-CN" sz="1400" kern="500" dirty="0">
                        <a:solidFill>
                          <a:srgbClr val="000000"/>
                        </a:solidFill>
                        <a:effectLst/>
                        <a:latin typeface="Times New Roman" panose="02020603050405020304"/>
                        <a:ea typeface="宋体" panose="02010600030101010101" pitchFamily="2" charset="-122"/>
                      </a:endParaRPr>
                    </a:p>
                  </a:txBody>
                  <a:tcPr marL="52449" marR="52449" marT="0" marB="0" anchor="ctr"/>
                </a:tc>
                <a:tc>
                  <a:txBody>
                    <a:bodyPr/>
                    <a:lstStyle/>
                    <a:p>
                      <a:pPr indent="0" algn="ctr">
                        <a:lnSpc>
                          <a:spcPts val="1400"/>
                        </a:lnSpc>
                        <a:spcAft>
                          <a:spcPts val="0"/>
                        </a:spcAft>
                        <a:tabLst>
                          <a:tab pos="2628265" algn="ctr"/>
                          <a:tab pos="5292725" algn="r"/>
                        </a:tabLst>
                      </a:pPr>
                      <a:r>
                        <a:rPr lang="en-US" sz="1400" kern="500" dirty="0">
                          <a:effectLst/>
                        </a:rPr>
                        <a:t>40</a:t>
                      </a:r>
                      <a:r>
                        <a:rPr lang="zh-CN" sz="1400" kern="500">
                          <a:effectLst/>
                        </a:rPr>
                        <a:t>以上</a:t>
                      </a:r>
                      <a:endParaRPr lang="zh-CN" sz="1400" kern="500">
                        <a:solidFill>
                          <a:srgbClr val="000000"/>
                        </a:solidFill>
                        <a:effectLst/>
                        <a:latin typeface="Times New Roman" panose="02020603050405020304"/>
                        <a:ea typeface="宋体" panose="02010600030101010101" pitchFamily="2" charset="-122"/>
                      </a:endParaRPr>
                    </a:p>
                  </a:txBody>
                  <a:tcPr marL="52449" marR="52449" marT="0" marB="0" anchor="ctr"/>
                </a:tc>
                <a:tc>
                  <a:txBody>
                    <a:bodyPr/>
                    <a:lstStyle/>
                    <a:p>
                      <a:pPr indent="0" algn="ctr">
                        <a:lnSpc>
                          <a:spcPts val="1400"/>
                        </a:lnSpc>
                        <a:spcAft>
                          <a:spcPts val="0"/>
                        </a:spcAft>
                        <a:tabLst>
                          <a:tab pos="2628265" algn="ctr"/>
                          <a:tab pos="5292725" algn="r"/>
                        </a:tabLst>
                      </a:pPr>
                      <a:r>
                        <a:rPr lang="zh-CN" sz="1400" kern="500">
                          <a:effectLst/>
                        </a:rPr>
                        <a:t>中</a:t>
                      </a:r>
                      <a:endParaRPr lang="zh-CN" sz="1400" kern="500">
                        <a:solidFill>
                          <a:srgbClr val="000000"/>
                        </a:solidFill>
                        <a:effectLst/>
                        <a:latin typeface="Times New Roman" panose="02020603050405020304"/>
                        <a:ea typeface="宋体" panose="02010600030101010101" pitchFamily="2" charset="-122"/>
                      </a:endParaRPr>
                    </a:p>
                  </a:txBody>
                  <a:tcPr marL="52449" marR="52449" marT="0" marB="0" anchor="ctr"/>
                </a:tc>
                <a:tc>
                  <a:txBody>
                    <a:bodyPr/>
                    <a:lstStyle/>
                    <a:p>
                      <a:pPr indent="0" algn="ctr">
                        <a:lnSpc>
                          <a:spcPts val="1400"/>
                        </a:lnSpc>
                        <a:spcAft>
                          <a:spcPts val="0"/>
                        </a:spcAft>
                        <a:tabLst>
                          <a:tab pos="2628265" algn="ctr"/>
                          <a:tab pos="5292725" algn="r"/>
                        </a:tabLst>
                      </a:pPr>
                      <a:r>
                        <a:rPr lang="zh-CN" sz="1400" kern="500">
                          <a:effectLst/>
                        </a:rPr>
                        <a:t>是</a:t>
                      </a:r>
                      <a:endParaRPr lang="zh-CN" sz="1400" kern="500">
                        <a:solidFill>
                          <a:srgbClr val="000000"/>
                        </a:solidFill>
                        <a:effectLst/>
                        <a:latin typeface="Times New Roman" panose="02020603050405020304"/>
                        <a:ea typeface="宋体" panose="02010600030101010101" pitchFamily="2" charset="-122"/>
                      </a:endParaRPr>
                    </a:p>
                  </a:txBody>
                  <a:tcPr marL="52449" marR="52449" marT="0" marB="0" anchor="ctr"/>
                </a:tc>
                <a:tc>
                  <a:txBody>
                    <a:bodyPr/>
                    <a:lstStyle/>
                    <a:p>
                      <a:pPr indent="0" algn="ctr">
                        <a:lnSpc>
                          <a:spcPts val="1400"/>
                        </a:lnSpc>
                        <a:spcAft>
                          <a:spcPts val="0"/>
                        </a:spcAft>
                        <a:tabLst>
                          <a:tab pos="2628265" algn="ctr"/>
                          <a:tab pos="5292725" algn="r"/>
                        </a:tabLst>
                      </a:pPr>
                      <a:r>
                        <a:rPr lang="zh-CN" sz="1400" kern="500">
                          <a:effectLst/>
                        </a:rPr>
                        <a:t>良</a:t>
                      </a:r>
                      <a:endParaRPr lang="zh-CN" sz="1400" kern="500">
                        <a:solidFill>
                          <a:srgbClr val="000000"/>
                        </a:solidFill>
                        <a:effectLst/>
                        <a:latin typeface="Times New Roman" panose="02020603050405020304"/>
                        <a:ea typeface="宋体" panose="02010600030101010101" pitchFamily="2" charset="-122"/>
                      </a:endParaRPr>
                    </a:p>
                  </a:txBody>
                  <a:tcPr marL="52449" marR="52449" marT="0" marB="0" anchor="ctr"/>
                </a:tc>
                <a:tc>
                  <a:txBody>
                    <a:bodyPr/>
                    <a:lstStyle/>
                    <a:p>
                      <a:pPr indent="0" algn="ctr">
                        <a:lnSpc>
                          <a:spcPts val="1400"/>
                        </a:lnSpc>
                        <a:spcAft>
                          <a:spcPts val="0"/>
                        </a:spcAft>
                        <a:tabLst>
                          <a:tab pos="2628265" algn="ctr"/>
                          <a:tab pos="5292725" algn="r"/>
                        </a:tabLst>
                      </a:pPr>
                      <a:r>
                        <a:rPr lang="zh-CN" sz="1400" kern="500" dirty="0">
                          <a:effectLst/>
                        </a:rPr>
                        <a:t>是</a:t>
                      </a:r>
                      <a:endParaRPr lang="zh-CN" sz="1400" kern="500" dirty="0">
                        <a:solidFill>
                          <a:srgbClr val="000000"/>
                        </a:solidFill>
                        <a:effectLst/>
                        <a:latin typeface="Times New Roman" panose="02020603050405020304"/>
                        <a:ea typeface="宋体" panose="02010600030101010101" pitchFamily="2" charset="-122"/>
                      </a:endParaRPr>
                    </a:p>
                  </a:txBody>
                  <a:tcPr marL="52449" marR="52449" marT="0" marB="0" anchor="ctr"/>
                </a:tc>
                <a:extLst>
                  <a:ext uri="{0D108BD9-81ED-4DB2-BD59-A6C34878D82A}">
                    <a16:rowId xmlns:a16="http://schemas.microsoft.com/office/drawing/2014/main" val="10010"/>
                  </a:ext>
                </a:extLst>
              </a:tr>
              <a:tr h="206104">
                <a:tc>
                  <a:txBody>
                    <a:bodyPr/>
                    <a:lstStyle/>
                    <a:p>
                      <a:pPr indent="0" algn="ctr">
                        <a:lnSpc>
                          <a:spcPts val="1400"/>
                        </a:lnSpc>
                        <a:spcAft>
                          <a:spcPts val="0"/>
                        </a:spcAft>
                        <a:tabLst>
                          <a:tab pos="2628265" algn="ctr"/>
                          <a:tab pos="5292725" algn="r"/>
                        </a:tabLst>
                      </a:pPr>
                      <a:r>
                        <a:rPr lang="en-US" sz="1400" kern="500" dirty="0">
                          <a:effectLst/>
                        </a:rPr>
                        <a:t>11</a:t>
                      </a:r>
                      <a:endParaRPr lang="zh-CN" sz="1400" kern="500" dirty="0">
                        <a:solidFill>
                          <a:srgbClr val="000000"/>
                        </a:solidFill>
                        <a:effectLst/>
                        <a:latin typeface="Times New Roman" panose="02020603050405020304"/>
                        <a:ea typeface="宋体" panose="02010600030101010101" pitchFamily="2" charset="-122"/>
                      </a:endParaRPr>
                    </a:p>
                  </a:txBody>
                  <a:tcPr marL="52449" marR="52449" marT="0" marB="0" anchor="ctr"/>
                </a:tc>
                <a:tc>
                  <a:txBody>
                    <a:bodyPr/>
                    <a:lstStyle/>
                    <a:p>
                      <a:pPr indent="0" algn="ctr">
                        <a:lnSpc>
                          <a:spcPts val="1400"/>
                        </a:lnSpc>
                        <a:spcAft>
                          <a:spcPts val="0"/>
                        </a:spcAft>
                        <a:tabLst>
                          <a:tab pos="2628265" algn="ctr"/>
                          <a:tab pos="5292725" algn="r"/>
                        </a:tabLst>
                      </a:pPr>
                      <a:r>
                        <a:rPr lang="en-US" sz="1400" kern="500" dirty="0">
                          <a:effectLst/>
                        </a:rPr>
                        <a:t>30</a:t>
                      </a:r>
                      <a:r>
                        <a:rPr lang="zh-CN" sz="1400" kern="500">
                          <a:effectLst/>
                        </a:rPr>
                        <a:t>以下</a:t>
                      </a:r>
                      <a:endParaRPr lang="zh-CN" sz="1400" kern="500">
                        <a:solidFill>
                          <a:srgbClr val="000000"/>
                        </a:solidFill>
                        <a:effectLst/>
                        <a:latin typeface="Times New Roman" panose="02020603050405020304"/>
                        <a:ea typeface="宋体" panose="02010600030101010101" pitchFamily="2" charset="-122"/>
                      </a:endParaRPr>
                    </a:p>
                  </a:txBody>
                  <a:tcPr marL="52449" marR="52449" marT="0" marB="0" anchor="ctr"/>
                </a:tc>
                <a:tc>
                  <a:txBody>
                    <a:bodyPr/>
                    <a:lstStyle/>
                    <a:p>
                      <a:pPr indent="0" algn="ctr">
                        <a:lnSpc>
                          <a:spcPts val="1400"/>
                        </a:lnSpc>
                        <a:spcAft>
                          <a:spcPts val="0"/>
                        </a:spcAft>
                        <a:tabLst>
                          <a:tab pos="2628265" algn="ctr"/>
                          <a:tab pos="5292725" algn="r"/>
                        </a:tabLst>
                      </a:pPr>
                      <a:r>
                        <a:rPr lang="zh-CN" sz="1400" kern="500">
                          <a:effectLst/>
                        </a:rPr>
                        <a:t>中</a:t>
                      </a:r>
                      <a:endParaRPr lang="zh-CN" sz="1400" kern="500">
                        <a:solidFill>
                          <a:srgbClr val="000000"/>
                        </a:solidFill>
                        <a:effectLst/>
                        <a:latin typeface="Times New Roman" panose="02020603050405020304"/>
                        <a:ea typeface="宋体" panose="02010600030101010101" pitchFamily="2" charset="-122"/>
                      </a:endParaRPr>
                    </a:p>
                  </a:txBody>
                  <a:tcPr marL="52449" marR="52449" marT="0" marB="0" anchor="ctr"/>
                </a:tc>
                <a:tc>
                  <a:txBody>
                    <a:bodyPr/>
                    <a:lstStyle/>
                    <a:p>
                      <a:pPr indent="0" algn="ctr">
                        <a:lnSpc>
                          <a:spcPts val="1400"/>
                        </a:lnSpc>
                        <a:spcAft>
                          <a:spcPts val="0"/>
                        </a:spcAft>
                        <a:tabLst>
                          <a:tab pos="2628265" algn="ctr"/>
                          <a:tab pos="5292725" algn="r"/>
                        </a:tabLst>
                      </a:pPr>
                      <a:r>
                        <a:rPr lang="zh-CN" sz="1400" kern="500">
                          <a:effectLst/>
                        </a:rPr>
                        <a:t>是</a:t>
                      </a:r>
                      <a:endParaRPr lang="zh-CN" sz="1400" kern="500">
                        <a:solidFill>
                          <a:srgbClr val="000000"/>
                        </a:solidFill>
                        <a:effectLst/>
                        <a:latin typeface="Times New Roman" panose="02020603050405020304"/>
                        <a:ea typeface="宋体" panose="02010600030101010101" pitchFamily="2" charset="-122"/>
                      </a:endParaRPr>
                    </a:p>
                  </a:txBody>
                  <a:tcPr marL="52449" marR="52449" marT="0" marB="0" anchor="ctr"/>
                </a:tc>
                <a:tc>
                  <a:txBody>
                    <a:bodyPr/>
                    <a:lstStyle/>
                    <a:p>
                      <a:pPr indent="0" algn="ctr">
                        <a:lnSpc>
                          <a:spcPts val="1400"/>
                        </a:lnSpc>
                        <a:spcAft>
                          <a:spcPts val="0"/>
                        </a:spcAft>
                        <a:tabLst>
                          <a:tab pos="2628265" algn="ctr"/>
                          <a:tab pos="5292725" algn="r"/>
                        </a:tabLst>
                      </a:pPr>
                      <a:r>
                        <a:rPr lang="zh-CN" sz="1400" kern="500">
                          <a:effectLst/>
                        </a:rPr>
                        <a:t>优</a:t>
                      </a:r>
                      <a:endParaRPr lang="zh-CN" sz="1400" kern="500">
                        <a:solidFill>
                          <a:srgbClr val="000000"/>
                        </a:solidFill>
                        <a:effectLst/>
                        <a:latin typeface="Times New Roman" panose="02020603050405020304"/>
                        <a:ea typeface="宋体" panose="02010600030101010101" pitchFamily="2" charset="-122"/>
                      </a:endParaRPr>
                    </a:p>
                  </a:txBody>
                  <a:tcPr marL="52449" marR="52449" marT="0" marB="0" anchor="ctr"/>
                </a:tc>
                <a:tc>
                  <a:txBody>
                    <a:bodyPr/>
                    <a:lstStyle/>
                    <a:p>
                      <a:pPr indent="0" algn="ctr">
                        <a:lnSpc>
                          <a:spcPts val="1400"/>
                        </a:lnSpc>
                        <a:spcAft>
                          <a:spcPts val="0"/>
                        </a:spcAft>
                        <a:tabLst>
                          <a:tab pos="2628265" algn="ctr"/>
                          <a:tab pos="5292725" algn="r"/>
                        </a:tabLst>
                      </a:pPr>
                      <a:r>
                        <a:rPr lang="zh-CN" sz="1400" kern="500" dirty="0">
                          <a:effectLst/>
                        </a:rPr>
                        <a:t>是</a:t>
                      </a:r>
                      <a:endParaRPr lang="zh-CN" sz="1400" kern="500" dirty="0">
                        <a:solidFill>
                          <a:srgbClr val="000000"/>
                        </a:solidFill>
                        <a:effectLst/>
                        <a:latin typeface="Times New Roman" panose="02020603050405020304"/>
                        <a:ea typeface="宋体" panose="02010600030101010101" pitchFamily="2" charset="-122"/>
                      </a:endParaRPr>
                    </a:p>
                  </a:txBody>
                  <a:tcPr marL="52449" marR="52449" marT="0" marB="0" anchor="ctr"/>
                </a:tc>
                <a:extLst>
                  <a:ext uri="{0D108BD9-81ED-4DB2-BD59-A6C34878D82A}">
                    <a16:rowId xmlns:a16="http://schemas.microsoft.com/office/drawing/2014/main" val="10011"/>
                  </a:ext>
                </a:extLst>
              </a:tr>
              <a:tr h="206104">
                <a:tc>
                  <a:txBody>
                    <a:bodyPr/>
                    <a:lstStyle/>
                    <a:p>
                      <a:pPr indent="0" algn="ctr">
                        <a:lnSpc>
                          <a:spcPts val="1400"/>
                        </a:lnSpc>
                        <a:spcAft>
                          <a:spcPts val="0"/>
                        </a:spcAft>
                        <a:tabLst>
                          <a:tab pos="2628265" algn="ctr"/>
                          <a:tab pos="5292725" algn="r"/>
                        </a:tabLst>
                      </a:pPr>
                      <a:r>
                        <a:rPr lang="en-US" sz="1400" kern="500" dirty="0">
                          <a:effectLst/>
                        </a:rPr>
                        <a:t>12</a:t>
                      </a:r>
                      <a:endParaRPr lang="zh-CN" sz="1400" kern="500" dirty="0">
                        <a:solidFill>
                          <a:srgbClr val="000000"/>
                        </a:solidFill>
                        <a:effectLst/>
                        <a:latin typeface="Times New Roman" panose="02020603050405020304"/>
                        <a:ea typeface="宋体" panose="02010600030101010101" pitchFamily="2" charset="-122"/>
                      </a:endParaRPr>
                    </a:p>
                  </a:txBody>
                  <a:tcPr marL="52449" marR="52449" marT="0" marB="0" anchor="ctr"/>
                </a:tc>
                <a:tc>
                  <a:txBody>
                    <a:bodyPr/>
                    <a:lstStyle/>
                    <a:p>
                      <a:pPr indent="0" algn="ctr">
                        <a:lnSpc>
                          <a:spcPts val="1400"/>
                        </a:lnSpc>
                        <a:spcAft>
                          <a:spcPts val="0"/>
                        </a:spcAft>
                        <a:tabLst>
                          <a:tab pos="2628265" algn="ctr"/>
                          <a:tab pos="5292725" algn="r"/>
                        </a:tabLst>
                      </a:pPr>
                      <a:r>
                        <a:rPr lang="en-US" sz="1400" kern="500" dirty="0">
                          <a:effectLst/>
                        </a:rPr>
                        <a:t>31</a:t>
                      </a:r>
                      <a:r>
                        <a:rPr lang="zh-CN" sz="1400" kern="500">
                          <a:effectLst/>
                        </a:rPr>
                        <a:t>到</a:t>
                      </a:r>
                      <a:r>
                        <a:rPr lang="en-US" sz="1400" kern="500" dirty="0">
                          <a:effectLst/>
                        </a:rPr>
                        <a:t>40</a:t>
                      </a:r>
                      <a:endParaRPr lang="zh-CN" sz="1400" kern="500">
                        <a:solidFill>
                          <a:srgbClr val="000000"/>
                        </a:solidFill>
                        <a:effectLst/>
                        <a:latin typeface="Times New Roman" panose="02020603050405020304"/>
                        <a:ea typeface="宋体" panose="02010600030101010101" pitchFamily="2" charset="-122"/>
                      </a:endParaRPr>
                    </a:p>
                  </a:txBody>
                  <a:tcPr marL="52449" marR="52449" marT="0" marB="0" anchor="ctr"/>
                </a:tc>
                <a:tc>
                  <a:txBody>
                    <a:bodyPr/>
                    <a:lstStyle/>
                    <a:p>
                      <a:pPr indent="0" algn="ctr">
                        <a:lnSpc>
                          <a:spcPts val="1400"/>
                        </a:lnSpc>
                        <a:spcAft>
                          <a:spcPts val="0"/>
                        </a:spcAft>
                        <a:tabLst>
                          <a:tab pos="2628265" algn="ctr"/>
                          <a:tab pos="5292725" algn="r"/>
                        </a:tabLst>
                      </a:pPr>
                      <a:r>
                        <a:rPr lang="zh-CN" sz="1400" kern="500">
                          <a:effectLst/>
                        </a:rPr>
                        <a:t>中</a:t>
                      </a:r>
                      <a:endParaRPr lang="zh-CN" sz="1400" kern="500">
                        <a:solidFill>
                          <a:srgbClr val="000000"/>
                        </a:solidFill>
                        <a:effectLst/>
                        <a:latin typeface="Times New Roman" panose="02020603050405020304"/>
                        <a:ea typeface="宋体" panose="02010600030101010101" pitchFamily="2" charset="-122"/>
                      </a:endParaRPr>
                    </a:p>
                  </a:txBody>
                  <a:tcPr marL="52449" marR="52449" marT="0" marB="0" anchor="ctr"/>
                </a:tc>
                <a:tc>
                  <a:txBody>
                    <a:bodyPr/>
                    <a:lstStyle/>
                    <a:p>
                      <a:pPr indent="0" algn="ctr">
                        <a:lnSpc>
                          <a:spcPts val="1400"/>
                        </a:lnSpc>
                        <a:spcAft>
                          <a:spcPts val="0"/>
                        </a:spcAft>
                        <a:tabLst>
                          <a:tab pos="2628265" algn="ctr"/>
                          <a:tab pos="5292725" algn="r"/>
                        </a:tabLst>
                      </a:pPr>
                      <a:r>
                        <a:rPr lang="zh-CN" sz="1400" kern="500">
                          <a:effectLst/>
                        </a:rPr>
                        <a:t>否</a:t>
                      </a:r>
                      <a:endParaRPr lang="zh-CN" sz="1400" kern="500">
                        <a:solidFill>
                          <a:srgbClr val="000000"/>
                        </a:solidFill>
                        <a:effectLst/>
                        <a:latin typeface="Times New Roman" panose="02020603050405020304"/>
                        <a:ea typeface="宋体" panose="02010600030101010101" pitchFamily="2" charset="-122"/>
                      </a:endParaRPr>
                    </a:p>
                  </a:txBody>
                  <a:tcPr marL="52449" marR="52449" marT="0" marB="0" anchor="ctr"/>
                </a:tc>
                <a:tc>
                  <a:txBody>
                    <a:bodyPr/>
                    <a:lstStyle/>
                    <a:p>
                      <a:pPr indent="0" algn="ctr">
                        <a:lnSpc>
                          <a:spcPts val="1400"/>
                        </a:lnSpc>
                        <a:spcAft>
                          <a:spcPts val="0"/>
                        </a:spcAft>
                        <a:tabLst>
                          <a:tab pos="2628265" algn="ctr"/>
                          <a:tab pos="5292725" algn="r"/>
                        </a:tabLst>
                      </a:pPr>
                      <a:r>
                        <a:rPr lang="zh-CN" sz="1400" kern="500">
                          <a:effectLst/>
                        </a:rPr>
                        <a:t>优</a:t>
                      </a:r>
                      <a:endParaRPr lang="zh-CN" sz="1400" kern="500">
                        <a:solidFill>
                          <a:srgbClr val="000000"/>
                        </a:solidFill>
                        <a:effectLst/>
                        <a:latin typeface="Times New Roman" panose="02020603050405020304"/>
                        <a:ea typeface="宋体" panose="02010600030101010101" pitchFamily="2" charset="-122"/>
                      </a:endParaRPr>
                    </a:p>
                  </a:txBody>
                  <a:tcPr marL="52449" marR="52449" marT="0" marB="0" anchor="ctr"/>
                </a:tc>
                <a:tc>
                  <a:txBody>
                    <a:bodyPr/>
                    <a:lstStyle/>
                    <a:p>
                      <a:pPr indent="0" algn="ctr">
                        <a:lnSpc>
                          <a:spcPts val="1400"/>
                        </a:lnSpc>
                        <a:spcAft>
                          <a:spcPts val="0"/>
                        </a:spcAft>
                        <a:tabLst>
                          <a:tab pos="2628265" algn="ctr"/>
                          <a:tab pos="5292725" algn="r"/>
                        </a:tabLst>
                      </a:pPr>
                      <a:r>
                        <a:rPr lang="zh-CN" sz="1400" kern="500" dirty="0">
                          <a:effectLst/>
                        </a:rPr>
                        <a:t>是</a:t>
                      </a:r>
                      <a:endParaRPr lang="zh-CN" sz="1400" kern="500" dirty="0">
                        <a:solidFill>
                          <a:srgbClr val="000000"/>
                        </a:solidFill>
                        <a:effectLst/>
                        <a:latin typeface="Times New Roman" panose="02020603050405020304"/>
                        <a:ea typeface="宋体" panose="02010600030101010101" pitchFamily="2" charset="-122"/>
                      </a:endParaRPr>
                    </a:p>
                  </a:txBody>
                  <a:tcPr marL="52449" marR="52449" marT="0" marB="0" anchor="ctr"/>
                </a:tc>
                <a:extLst>
                  <a:ext uri="{0D108BD9-81ED-4DB2-BD59-A6C34878D82A}">
                    <a16:rowId xmlns:a16="http://schemas.microsoft.com/office/drawing/2014/main" val="10012"/>
                  </a:ext>
                </a:extLst>
              </a:tr>
              <a:tr h="206104">
                <a:tc>
                  <a:txBody>
                    <a:bodyPr/>
                    <a:lstStyle/>
                    <a:p>
                      <a:pPr indent="0" algn="ctr">
                        <a:lnSpc>
                          <a:spcPts val="1400"/>
                        </a:lnSpc>
                        <a:spcAft>
                          <a:spcPts val="0"/>
                        </a:spcAft>
                        <a:tabLst>
                          <a:tab pos="2628265" algn="ctr"/>
                          <a:tab pos="5292725" algn="r"/>
                        </a:tabLst>
                      </a:pPr>
                      <a:r>
                        <a:rPr lang="en-US" sz="1400" kern="500" dirty="0">
                          <a:effectLst/>
                        </a:rPr>
                        <a:t>13</a:t>
                      </a:r>
                      <a:endParaRPr lang="zh-CN" sz="1400" kern="500" dirty="0">
                        <a:solidFill>
                          <a:srgbClr val="000000"/>
                        </a:solidFill>
                        <a:effectLst/>
                        <a:latin typeface="Times New Roman" panose="02020603050405020304"/>
                        <a:ea typeface="宋体" panose="02010600030101010101" pitchFamily="2" charset="-122"/>
                      </a:endParaRPr>
                    </a:p>
                  </a:txBody>
                  <a:tcPr marL="52449" marR="52449" marT="0" marB="0" anchor="ctr"/>
                </a:tc>
                <a:tc>
                  <a:txBody>
                    <a:bodyPr/>
                    <a:lstStyle/>
                    <a:p>
                      <a:pPr indent="0" algn="ctr">
                        <a:lnSpc>
                          <a:spcPts val="1400"/>
                        </a:lnSpc>
                        <a:spcAft>
                          <a:spcPts val="0"/>
                        </a:spcAft>
                        <a:tabLst>
                          <a:tab pos="2628265" algn="ctr"/>
                          <a:tab pos="5292725" algn="r"/>
                        </a:tabLst>
                      </a:pPr>
                      <a:r>
                        <a:rPr lang="en-US" sz="1400" kern="500" dirty="0">
                          <a:effectLst/>
                        </a:rPr>
                        <a:t>31</a:t>
                      </a:r>
                      <a:r>
                        <a:rPr lang="zh-CN" sz="1400" kern="500">
                          <a:effectLst/>
                        </a:rPr>
                        <a:t>到</a:t>
                      </a:r>
                      <a:r>
                        <a:rPr lang="en-US" sz="1400" kern="500" dirty="0">
                          <a:effectLst/>
                        </a:rPr>
                        <a:t>40</a:t>
                      </a:r>
                      <a:endParaRPr lang="zh-CN" sz="1400" kern="500">
                        <a:solidFill>
                          <a:srgbClr val="000000"/>
                        </a:solidFill>
                        <a:effectLst/>
                        <a:latin typeface="Times New Roman" panose="02020603050405020304"/>
                        <a:ea typeface="宋体" panose="02010600030101010101" pitchFamily="2" charset="-122"/>
                      </a:endParaRPr>
                    </a:p>
                  </a:txBody>
                  <a:tcPr marL="52449" marR="52449" marT="0" marB="0" anchor="ctr"/>
                </a:tc>
                <a:tc>
                  <a:txBody>
                    <a:bodyPr/>
                    <a:lstStyle/>
                    <a:p>
                      <a:pPr indent="0" algn="ctr">
                        <a:lnSpc>
                          <a:spcPts val="1400"/>
                        </a:lnSpc>
                        <a:spcAft>
                          <a:spcPts val="0"/>
                        </a:spcAft>
                        <a:tabLst>
                          <a:tab pos="2628265" algn="ctr"/>
                          <a:tab pos="5292725" algn="r"/>
                        </a:tabLst>
                      </a:pPr>
                      <a:r>
                        <a:rPr lang="zh-CN" sz="1400" kern="500">
                          <a:effectLst/>
                        </a:rPr>
                        <a:t>高</a:t>
                      </a:r>
                      <a:endParaRPr lang="zh-CN" sz="1400" kern="500">
                        <a:solidFill>
                          <a:srgbClr val="000000"/>
                        </a:solidFill>
                        <a:effectLst/>
                        <a:latin typeface="Times New Roman" panose="02020603050405020304"/>
                        <a:ea typeface="宋体" panose="02010600030101010101" pitchFamily="2" charset="-122"/>
                      </a:endParaRPr>
                    </a:p>
                  </a:txBody>
                  <a:tcPr marL="52449" marR="52449" marT="0" marB="0" anchor="ctr"/>
                </a:tc>
                <a:tc>
                  <a:txBody>
                    <a:bodyPr/>
                    <a:lstStyle/>
                    <a:p>
                      <a:pPr indent="0" algn="ctr">
                        <a:lnSpc>
                          <a:spcPts val="1400"/>
                        </a:lnSpc>
                        <a:spcAft>
                          <a:spcPts val="0"/>
                        </a:spcAft>
                        <a:tabLst>
                          <a:tab pos="2628265" algn="ctr"/>
                          <a:tab pos="5292725" algn="r"/>
                        </a:tabLst>
                      </a:pPr>
                      <a:r>
                        <a:rPr lang="zh-CN" sz="1400" kern="500">
                          <a:effectLst/>
                        </a:rPr>
                        <a:t>是</a:t>
                      </a:r>
                      <a:endParaRPr lang="zh-CN" sz="1400" kern="500">
                        <a:solidFill>
                          <a:srgbClr val="000000"/>
                        </a:solidFill>
                        <a:effectLst/>
                        <a:latin typeface="Times New Roman" panose="02020603050405020304"/>
                        <a:ea typeface="宋体" panose="02010600030101010101" pitchFamily="2" charset="-122"/>
                      </a:endParaRPr>
                    </a:p>
                  </a:txBody>
                  <a:tcPr marL="52449" marR="52449" marT="0" marB="0" anchor="ctr"/>
                </a:tc>
                <a:tc>
                  <a:txBody>
                    <a:bodyPr/>
                    <a:lstStyle/>
                    <a:p>
                      <a:pPr indent="0" algn="ctr">
                        <a:lnSpc>
                          <a:spcPts val="1400"/>
                        </a:lnSpc>
                        <a:spcAft>
                          <a:spcPts val="0"/>
                        </a:spcAft>
                        <a:tabLst>
                          <a:tab pos="2628265" algn="ctr"/>
                          <a:tab pos="5292725" algn="r"/>
                        </a:tabLst>
                      </a:pPr>
                      <a:r>
                        <a:rPr lang="zh-CN" sz="1400" kern="500">
                          <a:effectLst/>
                        </a:rPr>
                        <a:t>良</a:t>
                      </a:r>
                      <a:endParaRPr lang="zh-CN" sz="1400" kern="500">
                        <a:solidFill>
                          <a:srgbClr val="000000"/>
                        </a:solidFill>
                        <a:effectLst/>
                        <a:latin typeface="Times New Roman" panose="02020603050405020304"/>
                        <a:ea typeface="宋体" panose="02010600030101010101" pitchFamily="2" charset="-122"/>
                      </a:endParaRPr>
                    </a:p>
                  </a:txBody>
                  <a:tcPr marL="52449" marR="52449" marT="0" marB="0" anchor="ctr"/>
                </a:tc>
                <a:tc>
                  <a:txBody>
                    <a:bodyPr/>
                    <a:lstStyle/>
                    <a:p>
                      <a:pPr indent="0" algn="ctr">
                        <a:lnSpc>
                          <a:spcPts val="1400"/>
                        </a:lnSpc>
                        <a:spcAft>
                          <a:spcPts val="0"/>
                        </a:spcAft>
                        <a:tabLst>
                          <a:tab pos="2628265" algn="ctr"/>
                          <a:tab pos="5292725" algn="r"/>
                        </a:tabLst>
                      </a:pPr>
                      <a:r>
                        <a:rPr lang="zh-CN" sz="1400" kern="500" dirty="0">
                          <a:effectLst/>
                        </a:rPr>
                        <a:t>是</a:t>
                      </a:r>
                      <a:endParaRPr lang="zh-CN" sz="1400" kern="500" dirty="0">
                        <a:solidFill>
                          <a:srgbClr val="000000"/>
                        </a:solidFill>
                        <a:effectLst/>
                        <a:latin typeface="Times New Roman" panose="02020603050405020304"/>
                        <a:ea typeface="宋体" panose="02010600030101010101" pitchFamily="2" charset="-122"/>
                      </a:endParaRPr>
                    </a:p>
                  </a:txBody>
                  <a:tcPr marL="52449" marR="52449" marT="0" marB="0" anchor="ctr"/>
                </a:tc>
                <a:extLst>
                  <a:ext uri="{0D108BD9-81ED-4DB2-BD59-A6C34878D82A}">
                    <a16:rowId xmlns:a16="http://schemas.microsoft.com/office/drawing/2014/main" val="10013"/>
                  </a:ext>
                </a:extLst>
              </a:tr>
              <a:tr h="206104">
                <a:tc>
                  <a:txBody>
                    <a:bodyPr/>
                    <a:lstStyle/>
                    <a:p>
                      <a:pPr indent="0" algn="ctr">
                        <a:lnSpc>
                          <a:spcPts val="1400"/>
                        </a:lnSpc>
                        <a:spcAft>
                          <a:spcPts val="0"/>
                        </a:spcAft>
                        <a:tabLst>
                          <a:tab pos="2628265" algn="ctr"/>
                          <a:tab pos="5292725" algn="r"/>
                        </a:tabLst>
                      </a:pPr>
                      <a:r>
                        <a:rPr lang="en-US" sz="1400" kern="500" dirty="0">
                          <a:effectLst/>
                        </a:rPr>
                        <a:t>14</a:t>
                      </a:r>
                      <a:endParaRPr lang="zh-CN" sz="1400" kern="500" dirty="0">
                        <a:solidFill>
                          <a:srgbClr val="000000"/>
                        </a:solidFill>
                        <a:effectLst/>
                        <a:latin typeface="Times New Roman" panose="02020603050405020304"/>
                        <a:ea typeface="宋体" panose="02010600030101010101" pitchFamily="2" charset="-122"/>
                      </a:endParaRPr>
                    </a:p>
                  </a:txBody>
                  <a:tcPr marL="52449" marR="52449" marT="0" marB="0" anchor="ctr"/>
                </a:tc>
                <a:tc>
                  <a:txBody>
                    <a:bodyPr/>
                    <a:lstStyle/>
                    <a:p>
                      <a:pPr indent="0" algn="ctr">
                        <a:lnSpc>
                          <a:spcPts val="1400"/>
                        </a:lnSpc>
                        <a:spcAft>
                          <a:spcPts val="0"/>
                        </a:spcAft>
                        <a:tabLst>
                          <a:tab pos="2628265" algn="ctr"/>
                          <a:tab pos="5292725" algn="r"/>
                        </a:tabLst>
                      </a:pPr>
                      <a:r>
                        <a:rPr lang="en-US" sz="1400" kern="500" dirty="0">
                          <a:effectLst/>
                        </a:rPr>
                        <a:t>40</a:t>
                      </a:r>
                      <a:r>
                        <a:rPr lang="zh-CN" sz="1400" kern="500">
                          <a:effectLst/>
                        </a:rPr>
                        <a:t>以上</a:t>
                      </a:r>
                      <a:endParaRPr lang="zh-CN" sz="1400" kern="500">
                        <a:solidFill>
                          <a:srgbClr val="000000"/>
                        </a:solidFill>
                        <a:effectLst/>
                        <a:latin typeface="Times New Roman" panose="02020603050405020304"/>
                        <a:ea typeface="宋体" panose="02010600030101010101" pitchFamily="2" charset="-122"/>
                      </a:endParaRPr>
                    </a:p>
                  </a:txBody>
                  <a:tcPr marL="52449" marR="52449" marT="0" marB="0" anchor="ctr"/>
                </a:tc>
                <a:tc>
                  <a:txBody>
                    <a:bodyPr/>
                    <a:lstStyle/>
                    <a:p>
                      <a:pPr indent="0" algn="ctr">
                        <a:lnSpc>
                          <a:spcPts val="1400"/>
                        </a:lnSpc>
                        <a:spcAft>
                          <a:spcPts val="0"/>
                        </a:spcAft>
                        <a:tabLst>
                          <a:tab pos="2628265" algn="ctr"/>
                          <a:tab pos="5292725" algn="r"/>
                        </a:tabLst>
                      </a:pPr>
                      <a:r>
                        <a:rPr lang="zh-CN" sz="1400" kern="500">
                          <a:effectLst/>
                        </a:rPr>
                        <a:t>中</a:t>
                      </a:r>
                      <a:endParaRPr lang="zh-CN" sz="1400" kern="500">
                        <a:solidFill>
                          <a:srgbClr val="000000"/>
                        </a:solidFill>
                        <a:effectLst/>
                        <a:latin typeface="Times New Roman" panose="02020603050405020304"/>
                        <a:ea typeface="宋体" panose="02010600030101010101" pitchFamily="2" charset="-122"/>
                      </a:endParaRPr>
                    </a:p>
                  </a:txBody>
                  <a:tcPr marL="52449" marR="52449" marT="0" marB="0" anchor="ctr"/>
                </a:tc>
                <a:tc>
                  <a:txBody>
                    <a:bodyPr/>
                    <a:lstStyle/>
                    <a:p>
                      <a:pPr indent="0" algn="ctr">
                        <a:lnSpc>
                          <a:spcPts val="1400"/>
                        </a:lnSpc>
                        <a:spcAft>
                          <a:spcPts val="0"/>
                        </a:spcAft>
                        <a:tabLst>
                          <a:tab pos="2628265" algn="ctr"/>
                          <a:tab pos="5292725" algn="r"/>
                        </a:tabLst>
                      </a:pPr>
                      <a:r>
                        <a:rPr lang="zh-CN" sz="1400" kern="500" dirty="0">
                          <a:effectLst/>
                        </a:rPr>
                        <a:t>否</a:t>
                      </a:r>
                      <a:endParaRPr lang="zh-CN" sz="1400" kern="500" dirty="0">
                        <a:solidFill>
                          <a:srgbClr val="000000"/>
                        </a:solidFill>
                        <a:effectLst/>
                        <a:latin typeface="Times New Roman" panose="02020603050405020304"/>
                        <a:ea typeface="宋体" panose="02010600030101010101" pitchFamily="2" charset="-122"/>
                      </a:endParaRPr>
                    </a:p>
                  </a:txBody>
                  <a:tcPr marL="52449" marR="52449" marT="0" marB="0" anchor="ctr"/>
                </a:tc>
                <a:tc>
                  <a:txBody>
                    <a:bodyPr/>
                    <a:lstStyle/>
                    <a:p>
                      <a:pPr indent="0" algn="ctr">
                        <a:lnSpc>
                          <a:spcPts val="1400"/>
                        </a:lnSpc>
                        <a:spcAft>
                          <a:spcPts val="0"/>
                        </a:spcAft>
                        <a:tabLst>
                          <a:tab pos="2628265" algn="ctr"/>
                          <a:tab pos="5292725" algn="r"/>
                        </a:tabLst>
                      </a:pPr>
                      <a:r>
                        <a:rPr lang="zh-CN" sz="1400" kern="500" dirty="0">
                          <a:effectLst/>
                        </a:rPr>
                        <a:t>优</a:t>
                      </a:r>
                      <a:endParaRPr lang="zh-CN" sz="1400" kern="500" dirty="0">
                        <a:solidFill>
                          <a:srgbClr val="000000"/>
                        </a:solidFill>
                        <a:effectLst/>
                        <a:latin typeface="Times New Roman" panose="02020603050405020304"/>
                        <a:ea typeface="宋体" panose="02010600030101010101" pitchFamily="2" charset="-122"/>
                      </a:endParaRPr>
                    </a:p>
                  </a:txBody>
                  <a:tcPr marL="52449" marR="52449" marT="0" marB="0" anchor="ctr"/>
                </a:tc>
                <a:tc>
                  <a:txBody>
                    <a:bodyPr/>
                    <a:lstStyle/>
                    <a:p>
                      <a:pPr indent="0" algn="ctr">
                        <a:lnSpc>
                          <a:spcPts val="1400"/>
                        </a:lnSpc>
                        <a:spcAft>
                          <a:spcPts val="0"/>
                        </a:spcAft>
                        <a:tabLst>
                          <a:tab pos="2628265" algn="ctr"/>
                          <a:tab pos="5292725" algn="r"/>
                        </a:tabLst>
                      </a:pPr>
                      <a:r>
                        <a:rPr lang="zh-CN" sz="1400" kern="500" dirty="0">
                          <a:effectLst/>
                        </a:rPr>
                        <a:t>否</a:t>
                      </a:r>
                      <a:endParaRPr lang="zh-CN" sz="1400" kern="500" dirty="0">
                        <a:solidFill>
                          <a:srgbClr val="000000"/>
                        </a:solidFill>
                        <a:effectLst/>
                        <a:latin typeface="Times New Roman" panose="02020603050405020304"/>
                        <a:ea typeface="宋体" panose="02010600030101010101" pitchFamily="2" charset="-122"/>
                      </a:endParaRPr>
                    </a:p>
                  </a:txBody>
                  <a:tcPr marL="52449" marR="52449" marT="0" marB="0" anchor="ctr"/>
                </a:tc>
                <a:extLst>
                  <a:ext uri="{0D108BD9-81ED-4DB2-BD59-A6C34878D82A}">
                    <a16:rowId xmlns:a16="http://schemas.microsoft.com/office/drawing/2014/main" val="10014"/>
                  </a:ext>
                </a:extLst>
              </a:tr>
            </a:tbl>
          </a:graphicData>
        </a:graphic>
      </p:graphicFrame>
    </p:spTree>
    <p:extLst>
      <p:ext uri="{BB962C8B-B14F-4D97-AF65-F5344CB8AC3E}">
        <p14:creationId xmlns:p14="http://schemas.microsoft.com/office/powerpoint/2010/main" val="2222992448"/>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矩形 53">
            <a:extLst>
              <a:ext uri="{FF2B5EF4-FFF2-40B4-BE49-F238E27FC236}">
                <a16:creationId xmlns:a16="http://schemas.microsoft.com/office/drawing/2014/main" id="{B93A8A5E-4899-440D-A427-802C308CF599}"/>
              </a:ext>
            </a:extLst>
          </p:cNvPr>
          <p:cNvSpPr/>
          <p:nvPr/>
        </p:nvSpPr>
        <p:spPr>
          <a:xfrm>
            <a:off x="5217611" y="1998327"/>
            <a:ext cx="4806168" cy="75837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2" name="矩形 1">
            <a:extLst>
              <a:ext uri="{FF2B5EF4-FFF2-40B4-BE49-F238E27FC236}">
                <a16:creationId xmlns:a16="http://schemas.microsoft.com/office/drawing/2014/main" id="{293D37E1-B80D-4C79-9251-9709B1F9D688}"/>
              </a:ext>
            </a:extLst>
          </p:cNvPr>
          <p:cNvSpPr/>
          <p:nvPr/>
        </p:nvSpPr>
        <p:spPr>
          <a:xfrm>
            <a:off x="5217611" y="704379"/>
            <a:ext cx="4806168" cy="75837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pic>
        <p:nvPicPr>
          <p:cNvPr id="169" name="Picture 168">
            <a:extLst>
              <a:ext uri="{FF2B5EF4-FFF2-40B4-BE49-F238E27FC236}">
                <a16:creationId xmlns:a16="http://schemas.microsoft.com/office/drawing/2014/main" id="{4763C2F9-4D1E-DD47-88DD-27EF2F3B401B}"/>
              </a:ext>
            </a:extLst>
          </p:cNvPr>
          <p:cNvPicPr>
            <a:picLocks noChangeAspect="1"/>
          </p:cNvPicPr>
          <p:nvPr/>
        </p:nvPicPr>
        <p:blipFill>
          <a:blip r:embed="rId3">
            <a:alphaModFix amt="4000"/>
          </a:blip>
          <a:stretch>
            <a:fillRect/>
          </a:stretch>
        </p:blipFill>
        <p:spPr>
          <a:xfrm>
            <a:off x="6175560" y="-55436"/>
            <a:ext cx="7166113" cy="7166113"/>
          </a:xfrm>
          <a:prstGeom prst="rect">
            <a:avLst/>
          </a:prstGeom>
        </p:spPr>
      </p:pic>
      <p:pic>
        <p:nvPicPr>
          <p:cNvPr id="136" name="Picture 135">
            <a:extLst>
              <a:ext uri="{FF2B5EF4-FFF2-40B4-BE49-F238E27FC236}">
                <a16:creationId xmlns:a16="http://schemas.microsoft.com/office/drawing/2014/main" id="{3A581A0D-B27A-FE4B-A8A0-6C178D952613}"/>
              </a:ext>
            </a:extLst>
          </p:cNvPr>
          <p:cNvPicPr>
            <a:picLocks noChangeAspect="1"/>
          </p:cNvPicPr>
          <p:nvPr/>
        </p:nvPicPr>
        <p:blipFill>
          <a:blip r:embed="rId4"/>
          <a:stretch>
            <a:fillRect/>
          </a:stretch>
        </p:blipFill>
        <p:spPr>
          <a:xfrm rot="5400000">
            <a:off x="-1152997" y="1166249"/>
            <a:ext cx="6858000" cy="4552006"/>
          </a:xfrm>
          <a:prstGeom prst="rect">
            <a:avLst/>
          </a:prstGeom>
        </p:spPr>
      </p:pic>
      <p:sp>
        <p:nvSpPr>
          <p:cNvPr id="137" name="Rectangle 136">
            <a:extLst>
              <a:ext uri="{FF2B5EF4-FFF2-40B4-BE49-F238E27FC236}">
                <a16:creationId xmlns:a16="http://schemas.microsoft.com/office/drawing/2014/main" id="{CDB635FF-9C5C-644A-9379-54D85510A65B}"/>
              </a:ext>
            </a:extLst>
          </p:cNvPr>
          <p:cNvSpPr/>
          <p:nvPr/>
        </p:nvSpPr>
        <p:spPr>
          <a:xfrm>
            <a:off x="0" y="0"/>
            <a:ext cx="4552006" cy="6858000"/>
          </a:xfrm>
          <a:prstGeom prst="rect">
            <a:avLst/>
          </a:prstGeom>
          <a:solidFill>
            <a:srgbClr val="0064B8">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200" dirty="0">
              <a:latin typeface="微软雅黑" panose="020B0503020204020204" pitchFamily="34" charset="-122"/>
              <a:ea typeface="微软雅黑" panose="020B0503020204020204" pitchFamily="34" charset="-122"/>
            </a:endParaRPr>
          </a:p>
        </p:txBody>
      </p:sp>
      <p:sp>
        <p:nvSpPr>
          <p:cNvPr id="39" name="矩形 78">
            <a:extLst>
              <a:ext uri="{FF2B5EF4-FFF2-40B4-BE49-F238E27FC236}">
                <a16:creationId xmlns:a16="http://schemas.microsoft.com/office/drawing/2014/main" id="{6B5F2E2C-7103-44E9-AFAB-099236057DB5}"/>
              </a:ext>
            </a:extLst>
          </p:cNvPr>
          <p:cNvSpPr/>
          <p:nvPr/>
        </p:nvSpPr>
        <p:spPr>
          <a:xfrm>
            <a:off x="5332253" y="1067905"/>
            <a:ext cx="602729" cy="22084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srgbClr val="0064B8"/>
              </a:solidFill>
              <a:latin typeface="Arial" panose="020B0604020202020204" pitchFamily="34" charset="0"/>
              <a:cs typeface="Arial" panose="020B0604020202020204" pitchFamily="34" charset="0"/>
            </a:endParaRPr>
          </a:p>
        </p:txBody>
      </p:sp>
      <p:grpSp>
        <p:nvGrpSpPr>
          <p:cNvPr id="138" name="组合 37">
            <a:extLst>
              <a:ext uri="{FF2B5EF4-FFF2-40B4-BE49-F238E27FC236}">
                <a16:creationId xmlns:a16="http://schemas.microsoft.com/office/drawing/2014/main" id="{ED34188E-466F-2243-9384-C1E8DA43BC18}"/>
              </a:ext>
            </a:extLst>
          </p:cNvPr>
          <p:cNvGrpSpPr/>
          <p:nvPr/>
        </p:nvGrpSpPr>
        <p:grpSpPr>
          <a:xfrm>
            <a:off x="5182825" y="689915"/>
            <a:ext cx="4674974" cy="755980"/>
            <a:chOff x="4951741" y="2055020"/>
            <a:chExt cx="2896302" cy="799006"/>
          </a:xfrm>
        </p:grpSpPr>
        <p:sp>
          <p:nvSpPr>
            <p:cNvPr id="38" name="文本框 21">
              <a:extLst>
                <a:ext uri="{FF2B5EF4-FFF2-40B4-BE49-F238E27FC236}">
                  <a16:creationId xmlns:a16="http://schemas.microsoft.com/office/drawing/2014/main" id="{09BF7CF4-C99C-402E-A22C-C003E6B2C3A1}"/>
                </a:ext>
              </a:extLst>
            </p:cNvPr>
            <p:cNvSpPr txBox="1"/>
            <p:nvPr/>
          </p:nvSpPr>
          <p:spPr>
            <a:xfrm>
              <a:off x="4951741" y="2158184"/>
              <a:ext cx="587123" cy="553998"/>
            </a:xfrm>
            <a:prstGeom prst="rect">
              <a:avLst/>
            </a:prstGeom>
            <a:noFill/>
            <a:ln>
              <a:noFill/>
            </a:ln>
          </p:spPr>
          <p:txBody>
            <a:bodyPr wrap="square" lIns="0" tIns="0" rIns="0" bIns="0" rtlCol="0" anchor="ctr" anchorCtr="0">
              <a:spAutoFit/>
            </a:bodyPr>
            <a:lstStyle/>
            <a:p>
              <a:pPr algn="ctr"/>
              <a:r>
                <a:rPr lang="en-US" altLang="zh-CN" sz="3600" dirty="0">
                  <a:solidFill>
                    <a:srgbClr val="0064B8"/>
                  </a:solidFill>
                  <a:latin typeface="Arial" panose="020B0604020202020204" pitchFamily="34" charset="0"/>
                  <a:cs typeface="Arial" panose="020B0604020202020204" pitchFamily="34" charset="0"/>
                </a:rPr>
                <a:t>01</a:t>
              </a:r>
              <a:endParaRPr lang="zh-CN" altLang="en-US" sz="3600" dirty="0">
                <a:solidFill>
                  <a:srgbClr val="0064B8"/>
                </a:solidFill>
                <a:latin typeface="Arial" panose="020B0604020202020204" pitchFamily="34" charset="0"/>
                <a:cs typeface="Arial" panose="020B0604020202020204" pitchFamily="34" charset="0"/>
              </a:endParaRPr>
            </a:p>
          </p:txBody>
        </p:sp>
        <p:grpSp>
          <p:nvGrpSpPr>
            <p:cNvPr id="140" name="组合 35">
              <a:extLst>
                <a:ext uri="{FF2B5EF4-FFF2-40B4-BE49-F238E27FC236}">
                  <a16:creationId xmlns:a16="http://schemas.microsoft.com/office/drawing/2014/main" id="{E3D1335F-CED4-064C-9FDE-7824804A357D}"/>
                </a:ext>
              </a:extLst>
            </p:cNvPr>
            <p:cNvGrpSpPr/>
            <p:nvPr/>
          </p:nvGrpSpPr>
          <p:grpSpPr>
            <a:xfrm>
              <a:off x="5485480" y="2055020"/>
              <a:ext cx="2362563" cy="799006"/>
              <a:chOff x="5609305" y="2026445"/>
              <a:chExt cx="2362563" cy="799006"/>
            </a:xfrm>
          </p:grpSpPr>
          <p:sp>
            <p:nvSpPr>
              <p:cNvPr id="141" name="文本框 30">
                <a:extLst>
                  <a:ext uri="{FF2B5EF4-FFF2-40B4-BE49-F238E27FC236}">
                    <a16:creationId xmlns:a16="http://schemas.microsoft.com/office/drawing/2014/main" id="{0A930687-34BB-914D-A22D-E4B6ACFF37EA}"/>
                  </a:ext>
                </a:extLst>
              </p:cNvPr>
              <p:cNvSpPr txBox="1"/>
              <p:nvPr/>
            </p:nvSpPr>
            <p:spPr>
              <a:xfrm>
                <a:off x="5609305" y="2026445"/>
                <a:ext cx="2362563" cy="487940"/>
              </a:xfrm>
              <a:prstGeom prst="rect">
                <a:avLst/>
              </a:prstGeom>
              <a:noFill/>
            </p:spPr>
            <p:txBody>
              <a:bodyPr wrap="square" rtlCol="0">
                <a:spAutoFit/>
              </a:bodyPr>
              <a:lstStyle/>
              <a:p>
                <a:r>
                  <a:rPr lang="zh-CN" altLang="en-US" sz="2400" b="1" spc="50" dirty="0">
                    <a:solidFill>
                      <a:srgbClr val="0064B8"/>
                    </a:solidFill>
                    <a:latin typeface="Arial" panose="020B0604020202020204" pitchFamily="34" charset="0"/>
                    <a:cs typeface="Arial" panose="020B0604020202020204" pitchFamily="34" charset="0"/>
                  </a:rPr>
                  <a:t>大数据挖掘算法概述</a:t>
                </a:r>
              </a:p>
            </p:txBody>
          </p:sp>
          <p:sp>
            <p:nvSpPr>
              <p:cNvPr id="142" name="文本框 32">
                <a:extLst>
                  <a:ext uri="{FF2B5EF4-FFF2-40B4-BE49-F238E27FC236}">
                    <a16:creationId xmlns:a16="http://schemas.microsoft.com/office/drawing/2014/main" id="{2FC15116-49CD-7943-ACB1-058A8165F2C1}"/>
                  </a:ext>
                </a:extLst>
              </p:cNvPr>
              <p:cNvSpPr txBox="1"/>
              <p:nvPr/>
            </p:nvSpPr>
            <p:spPr>
              <a:xfrm>
                <a:off x="5618875" y="2467628"/>
                <a:ext cx="874139" cy="357823"/>
              </a:xfrm>
              <a:prstGeom prst="rect">
                <a:avLst/>
              </a:prstGeom>
              <a:noFill/>
            </p:spPr>
            <p:txBody>
              <a:bodyPr wrap="none" rtlCol="0">
                <a:spAutoFit/>
              </a:bodyPr>
              <a:lstStyle/>
              <a:p>
                <a:r>
                  <a:rPr lang="en-US" altLang="zh-CN" sz="1600" spc="100" dirty="0">
                    <a:solidFill>
                      <a:srgbClr val="0064B8"/>
                    </a:solidFill>
                    <a:latin typeface="Arial" panose="020B0604020202020204" pitchFamily="34" charset="0"/>
                    <a:cs typeface="Arial" panose="020B0604020202020204" pitchFamily="34" charset="0"/>
                  </a:rPr>
                  <a:t>Introduction</a:t>
                </a:r>
                <a:endParaRPr lang="zh-CN" altLang="en-US" sz="1600" spc="100" dirty="0">
                  <a:solidFill>
                    <a:srgbClr val="0064B8"/>
                  </a:solidFill>
                  <a:latin typeface="Arial" panose="020B0604020202020204" pitchFamily="34" charset="0"/>
                  <a:cs typeface="Arial" panose="020B0604020202020204" pitchFamily="34" charset="0"/>
                </a:endParaRPr>
              </a:p>
            </p:txBody>
          </p:sp>
        </p:grpSp>
      </p:grpSp>
      <p:sp>
        <p:nvSpPr>
          <p:cNvPr id="167" name="文本框 6">
            <a:extLst>
              <a:ext uri="{FF2B5EF4-FFF2-40B4-BE49-F238E27FC236}">
                <a16:creationId xmlns:a16="http://schemas.microsoft.com/office/drawing/2014/main" id="{A4211731-72DE-1D42-8016-88992C724C32}"/>
              </a:ext>
            </a:extLst>
          </p:cNvPr>
          <p:cNvSpPr txBox="1"/>
          <p:nvPr/>
        </p:nvSpPr>
        <p:spPr>
          <a:xfrm>
            <a:off x="1372933" y="3767264"/>
            <a:ext cx="1649811" cy="400110"/>
          </a:xfrm>
          <a:prstGeom prst="rect">
            <a:avLst/>
          </a:prstGeom>
          <a:noFill/>
        </p:spPr>
        <p:txBody>
          <a:bodyPr wrap="none" rtlCol="0">
            <a:spAutoFit/>
          </a:bodyPr>
          <a:lstStyle/>
          <a:p>
            <a:r>
              <a:rPr lang="en-US" altLang="zh-CN" sz="2000" spc="50" dirty="0">
                <a:solidFill>
                  <a:schemeClr val="bg1"/>
                </a:solidFill>
                <a:latin typeface="+mj-ea"/>
                <a:ea typeface="+mj-ea"/>
              </a:rPr>
              <a:t>CONTENTS</a:t>
            </a:r>
            <a:endParaRPr lang="zh-CN" altLang="en-US" sz="2000" spc="50" dirty="0">
              <a:solidFill>
                <a:schemeClr val="bg1"/>
              </a:solidFill>
              <a:latin typeface="+mj-ea"/>
              <a:ea typeface="+mj-ea"/>
            </a:endParaRPr>
          </a:p>
        </p:txBody>
      </p:sp>
      <p:sp>
        <p:nvSpPr>
          <p:cNvPr id="55" name="矩形 78">
            <a:extLst>
              <a:ext uri="{FF2B5EF4-FFF2-40B4-BE49-F238E27FC236}">
                <a16:creationId xmlns:a16="http://schemas.microsoft.com/office/drawing/2014/main" id="{F49BD8C0-ADD3-4887-B68F-B74250C71B0B}"/>
              </a:ext>
            </a:extLst>
          </p:cNvPr>
          <p:cNvSpPr/>
          <p:nvPr/>
        </p:nvSpPr>
        <p:spPr>
          <a:xfrm>
            <a:off x="5355303" y="2361853"/>
            <a:ext cx="602729" cy="22084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srgbClr val="0064B8"/>
              </a:solidFill>
              <a:latin typeface="Arial" panose="020B0604020202020204" pitchFamily="34" charset="0"/>
              <a:cs typeface="Arial" panose="020B0604020202020204" pitchFamily="34" charset="0"/>
            </a:endParaRPr>
          </a:p>
        </p:txBody>
      </p:sp>
      <p:grpSp>
        <p:nvGrpSpPr>
          <p:cNvPr id="56" name="组合 37">
            <a:extLst>
              <a:ext uri="{FF2B5EF4-FFF2-40B4-BE49-F238E27FC236}">
                <a16:creationId xmlns:a16="http://schemas.microsoft.com/office/drawing/2014/main" id="{6C6832DE-9F3A-4C66-B465-B059C5BB12D2}"/>
              </a:ext>
            </a:extLst>
          </p:cNvPr>
          <p:cNvGrpSpPr/>
          <p:nvPr/>
        </p:nvGrpSpPr>
        <p:grpSpPr>
          <a:xfrm>
            <a:off x="5182825" y="1993504"/>
            <a:ext cx="4693042" cy="781709"/>
            <a:chOff x="4931740" y="2099038"/>
            <a:chExt cx="2907496" cy="826200"/>
          </a:xfrm>
        </p:grpSpPr>
        <p:sp>
          <p:nvSpPr>
            <p:cNvPr id="57" name="文本框 21">
              <a:extLst>
                <a:ext uri="{FF2B5EF4-FFF2-40B4-BE49-F238E27FC236}">
                  <a16:creationId xmlns:a16="http://schemas.microsoft.com/office/drawing/2014/main" id="{D506E361-31F8-4493-B11C-B56F18CE5358}"/>
                </a:ext>
              </a:extLst>
            </p:cNvPr>
            <p:cNvSpPr txBox="1"/>
            <p:nvPr/>
          </p:nvSpPr>
          <p:spPr>
            <a:xfrm>
              <a:off x="4931740" y="2157956"/>
              <a:ext cx="587123" cy="585528"/>
            </a:xfrm>
            <a:prstGeom prst="rect">
              <a:avLst/>
            </a:prstGeom>
            <a:noFill/>
            <a:ln>
              <a:noFill/>
            </a:ln>
          </p:spPr>
          <p:txBody>
            <a:bodyPr wrap="square" lIns="0" tIns="0" rIns="0" bIns="0" rtlCol="0" anchor="ctr" anchorCtr="0">
              <a:spAutoFit/>
            </a:bodyPr>
            <a:lstStyle/>
            <a:p>
              <a:pPr algn="ctr"/>
              <a:r>
                <a:rPr lang="en-US" altLang="zh-CN" sz="3600" dirty="0">
                  <a:solidFill>
                    <a:srgbClr val="0064B8"/>
                  </a:solidFill>
                  <a:latin typeface="Arial" panose="020B0604020202020204" pitchFamily="34" charset="0"/>
                  <a:cs typeface="Arial" panose="020B0604020202020204" pitchFamily="34" charset="0"/>
                </a:rPr>
                <a:t>02</a:t>
              </a:r>
              <a:endParaRPr lang="zh-CN" altLang="en-US" sz="3600" dirty="0">
                <a:solidFill>
                  <a:srgbClr val="0064B8"/>
                </a:solidFill>
                <a:latin typeface="Arial" panose="020B0604020202020204" pitchFamily="34" charset="0"/>
                <a:cs typeface="Arial" panose="020B0604020202020204" pitchFamily="34" charset="0"/>
              </a:endParaRPr>
            </a:p>
          </p:txBody>
        </p:sp>
        <p:grpSp>
          <p:nvGrpSpPr>
            <p:cNvPr id="58" name="组合 35">
              <a:extLst>
                <a:ext uri="{FF2B5EF4-FFF2-40B4-BE49-F238E27FC236}">
                  <a16:creationId xmlns:a16="http://schemas.microsoft.com/office/drawing/2014/main" id="{3236D78D-40E9-41BC-AA16-5309847F703A}"/>
                </a:ext>
              </a:extLst>
            </p:cNvPr>
            <p:cNvGrpSpPr/>
            <p:nvPr/>
          </p:nvGrpSpPr>
          <p:grpSpPr>
            <a:xfrm>
              <a:off x="5476673" y="2099038"/>
              <a:ext cx="2362563" cy="826200"/>
              <a:chOff x="5600498" y="2070463"/>
              <a:chExt cx="2362563" cy="826200"/>
            </a:xfrm>
          </p:grpSpPr>
          <p:sp>
            <p:nvSpPr>
              <p:cNvPr id="59" name="文本框 30">
                <a:extLst>
                  <a:ext uri="{FF2B5EF4-FFF2-40B4-BE49-F238E27FC236}">
                    <a16:creationId xmlns:a16="http://schemas.microsoft.com/office/drawing/2014/main" id="{4E0D9104-2DE8-4AEA-8F8E-9FBC59AAFBF3}"/>
                  </a:ext>
                </a:extLst>
              </p:cNvPr>
              <p:cNvSpPr txBox="1"/>
              <p:nvPr/>
            </p:nvSpPr>
            <p:spPr>
              <a:xfrm>
                <a:off x="5600498" y="2070463"/>
                <a:ext cx="2362563" cy="487940"/>
              </a:xfrm>
              <a:prstGeom prst="rect">
                <a:avLst/>
              </a:prstGeom>
              <a:noFill/>
            </p:spPr>
            <p:txBody>
              <a:bodyPr wrap="square" rtlCol="0">
                <a:spAutoFit/>
              </a:bodyPr>
              <a:lstStyle/>
              <a:p>
                <a:r>
                  <a:rPr lang="zh-CN" altLang="en-US" sz="2400" b="1" spc="50" dirty="0">
                    <a:solidFill>
                      <a:srgbClr val="0064B8"/>
                    </a:solidFill>
                    <a:latin typeface="Arial" panose="020B0604020202020204" pitchFamily="34" charset="0"/>
                    <a:cs typeface="Arial" panose="020B0604020202020204" pitchFamily="34" charset="0"/>
                  </a:rPr>
                  <a:t>分类算法</a:t>
                </a:r>
              </a:p>
            </p:txBody>
          </p:sp>
          <p:sp>
            <p:nvSpPr>
              <p:cNvPr id="60" name="文本框 32">
                <a:extLst>
                  <a:ext uri="{FF2B5EF4-FFF2-40B4-BE49-F238E27FC236}">
                    <a16:creationId xmlns:a16="http://schemas.microsoft.com/office/drawing/2014/main" id="{791FC3BA-6EAE-4876-9468-485D8A79026A}"/>
                  </a:ext>
                </a:extLst>
              </p:cNvPr>
              <p:cNvSpPr txBox="1"/>
              <p:nvPr/>
            </p:nvSpPr>
            <p:spPr>
              <a:xfrm>
                <a:off x="5606856" y="2538840"/>
                <a:ext cx="1325013" cy="357823"/>
              </a:xfrm>
              <a:prstGeom prst="rect">
                <a:avLst/>
              </a:prstGeom>
              <a:noFill/>
            </p:spPr>
            <p:txBody>
              <a:bodyPr wrap="none" rtlCol="0">
                <a:spAutoFit/>
              </a:bodyPr>
              <a:lstStyle/>
              <a:p>
                <a:r>
                  <a:rPr lang="en-US" altLang="zh-CN" sz="1600" spc="100" dirty="0">
                    <a:solidFill>
                      <a:srgbClr val="0064B8"/>
                    </a:solidFill>
                    <a:latin typeface="Arial" panose="020B0604020202020204" pitchFamily="34" charset="0"/>
                    <a:cs typeface="Arial" panose="020B0604020202020204" pitchFamily="34" charset="0"/>
                  </a:rPr>
                  <a:t>Sorting algorithms </a:t>
                </a:r>
                <a:endParaRPr lang="zh-CN" altLang="en-US" sz="1600" spc="100" dirty="0">
                  <a:solidFill>
                    <a:srgbClr val="0064B8"/>
                  </a:solidFill>
                  <a:latin typeface="Arial" panose="020B0604020202020204" pitchFamily="34" charset="0"/>
                  <a:cs typeface="Arial" panose="020B0604020202020204" pitchFamily="34" charset="0"/>
                </a:endParaRPr>
              </a:p>
            </p:txBody>
          </p:sp>
        </p:grpSp>
      </p:grpSp>
      <p:sp>
        <p:nvSpPr>
          <p:cNvPr id="36" name="文本框 7">
            <a:extLst>
              <a:ext uri="{FF2B5EF4-FFF2-40B4-BE49-F238E27FC236}">
                <a16:creationId xmlns:a16="http://schemas.microsoft.com/office/drawing/2014/main" id="{D12FCDAE-5F96-4602-9D1F-811595FF6072}"/>
              </a:ext>
            </a:extLst>
          </p:cNvPr>
          <p:cNvSpPr txBox="1"/>
          <p:nvPr/>
        </p:nvSpPr>
        <p:spPr>
          <a:xfrm>
            <a:off x="68584" y="2311946"/>
            <a:ext cx="4414837" cy="646331"/>
          </a:xfrm>
          <a:prstGeom prst="rect">
            <a:avLst/>
          </a:prstGeom>
          <a:noFill/>
        </p:spPr>
        <p:txBody>
          <a:bodyPr wrap="square" rtlCol="0">
            <a:spAutoFit/>
          </a:bodyPr>
          <a:lstStyle/>
          <a:p>
            <a:pPr algn="dist"/>
            <a:r>
              <a:rPr lang="zh-CN" altLang="en-US" sz="3600" b="1" spc="50" dirty="0">
                <a:solidFill>
                  <a:schemeClr val="bg1"/>
                </a:solidFill>
                <a:latin typeface="+mj-ea"/>
                <a:ea typeface="+mj-ea"/>
              </a:rPr>
              <a:t>大数据算法</a:t>
            </a:r>
          </a:p>
        </p:txBody>
      </p:sp>
      <p:sp>
        <p:nvSpPr>
          <p:cNvPr id="22" name="矩形 21">
            <a:extLst>
              <a:ext uri="{FF2B5EF4-FFF2-40B4-BE49-F238E27FC236}">
                <a16:creationId xmlns:a16="http://schemas.microsoft.com/office/drawing/2014/main" id="{74BBB0D6-BF3D-41BB-B9C5-1C7ACF983B62}"/>
              </a:ext>
            </a:extLst>
          </p:cNvPr>
          <p:cNvSpPr/>
          <p:nvPr/>
        </p:nvSpPr>
        <p:spPr>
          <a:xfrm>
            <a:off x="5217611" y="3329724"/>
            <a:ext cx="4806168" cy="758379"/>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23" name="矩形 78">
            <a:extLst>
              <a:ext uri="{FF2B5EF4-FFF2-40B4-BE49-F238E27FC236}">
                <a16:creationId xmlns:a16="http://schemas.microsoft.com/office/drawing/2014/main" id="{2DB20024-86C4-45A8-83E5-60C842E95B10}"/>
              </a:ext>
            </a:extLst>
          </p:cNvPr>
          <p:cNvSpPr/>
          <p:nvPr/>
        </p:nvSpPr>
        <p:spPr>
          <a:xfrm>
            <a:off x="5355303" y="3693250"/>
            <a:ext cx="602729" cy="22084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srgbClr val="0064B8"/>
              </a:solidFill>
              <a:latin typeface="Arial" panose="020B0604020202020204" pitchFamily="34" charset="0"/>
              <a:cs typeface="Arial" panose="020B0604020202020204" pitchFamily="34" charset="0"/>
            </a:endParaRPr>
          </a:p>
        </p:txBody>
      </p:sp>
      <p:grpSp>
        <p:nvGrpSpPr>
          <p:cNvPr id="24" name="组合 37">
            <a:extLst>
              <a:ext uri="{FF2B5EF4-FFF2-40B4-BE49-F238E27FC236}">
                <a16:creationId xmlns:a16="http://schemas.microsoft.com/office/drawing/2014/main" id="{656CAC85-7B63-48E8-A0DC-7C7F8B74B0CE}"/>
              </a:ext>
            </a:extLst>
          </p:cNvPr>
          <p:cNvGrpSpPr/>
          <p:nvPr/>
        </p:nvGrpSpPr>
        <p:grpSpPr>
          <a:xfrm>
            <a:off x="5217611" y="3339469"/>
            <a:ext cx="4693042" cy="781708"/>
            <a:chOff x="4931740" y="2099038"/>
            <a:chExt cx="2907496" cy="826199"/>
          </a:xfrm>
        </p:grpSpPr>
        <p:sp>
          <p:nvSpPr>
            <p:cNvPr id="25" name="文本框 21">
              <a:extLst>
                <a:ext uri="{FF2B5EF4-FFF2-40B4-BE49-F238E27FC236}">
                  <a16:creationId xmlns:a16="http://schemas.microsoft.com/office/drawing/2014/main" id="{7F211851-703A-4333-BD9A-7F84E5E1B3FA}"/>
                </a:ext>
              </a:extLst>
            </p:cNvPr>
            <p:cNvSpPr txBox="1"/>
            <p:nvPr/>
          </p:nvSpPr>
          <p:spPr>
            <a:xfrm>
              <a:off x="4931740" y="2157956"/>
              <a:ext cx="587123" cy="585528"/>
            </a:xfrm>
            <a:prstGeom prst="rect">
              <a:avLst/>
            </a:prstGeom>
            <a:noFill/>
            <a:ln>
              <a:noFill/>
            </a:ln>
          </p:spPr>
          <p:txBody>
            <a:bodyPr wrap="square" lIns="0" tIns="0" rIns="0" bIns="0" rtlCol="0" anchor="ctr" anchorCtr="0">
              <a:spAutoFit/>
            </a:bodyPr>
            <a:lstStyle/>
            <a:p>
              <a:pPr algn="ctr"/>
              <a:r>
                <a:rPr lang="en-US" altLang="zh-CN" sz="3600" dirty="0">
                  <a:solidFill>
                    <a:srgbClr val="0064B8"/>
                  </a:solidFill>
                  <a:latin typeface="Arial" panose="020B0604020202020204" pitchFamily="34" charset="0"/>
                  <a:cs typeface="Arial" panose="020B0604020202020204" pitchFamily="34" charset="0"/>
                </a:rPr>
                <a:t>03</a:t>
              </a:r>
              <a:endParaRPr lang="zh-CN" altLang="en-US" sz="3600" dirty="0">
                <a:solidFill>
                  <a:srgbClr val="0064B8"/>
                </a:solidFill>
                <a:latin typeface="Arial" panose="020B0604020202020204" pitchFamily="34" charset="0"/>
                <a:cs typeface="Arial" panose="020B0604020202020204" pitchFamily="34" charset="0"/>
              </a:endParaRPr>
            </a:p>
          </p:txBody>
        </p:sp>
        <p:grpSp>
          <p:nvGrpSpPr>
            <p:cNvPr id="26" name="组合 35">
              <a:extLst>
                <a:ext uri="{FF2B5EF4-FFF2-40B4-BE49-F238E27FC236}">
                  <a16:creationId xmlns:a16="http://schemas.microsoft.com/office/drawing/2014/main" id="{1B57E4BD-CF7F-44C1-AF6A-7540738F530E}"/>
                </a:ext>
              </a:extLst>
            </p:cNvPr>
            <p:cNvGrpSpPr/>
            <p:nvPr/>
          </p:nvGrpSpPr>
          <p:grpSpPr>
            <a:xfrm>
              <a:off x="5476673" y="2099038"/>
              <a:ext cx="2362563" cy="826199"/>
              <a:chOff x="5600498" y="2070463"/>
              <a:chExt cx="2362563" cy="826199"/>
            </a:xfrm>
          </p:grpSpPr>
          <p:sp>
            <p:nvSpPr>
              <p:cNvPr id="27" name="文本框 30">
                <a:extLst>
                  <a:ext uri="{FF2B5EF4-FFF2-40B4-BE49-F238E27FC236}">
                    <a16:creationId xmlns:a16="http://schemas.microsoft.com/office/drawing/2014/main" id="{2D4181DA-987B-48C7-B476-89106213AD9C}"/>
                  </a:ext>
                </a:extLst>
              </p:cNvPr>
              <p:cNvSpPr txBox="1"/>
              <p:nvPr/>
            </p:nvSpPr>
            <p:spPr>
              <a:xfrm>
                <a:off x="5600498" y="2070463"/>
                <a:ext cx="2362563" cy="487940"/>
              </a:xfrm>
              <a:prstGeom prst="rect">
                <a:avLst/>
              </a:prstGeom>
              <a:noFill/>
            </p:spPr>
            <p:txBody>
              <a:bodyPr wrap="square" rtlCol="0">
                <a:spAutoFit/>
              </a:bodyPr>
              <a:lstStyle/>
              <a:p>
                <a:r>
                  <a:rPr lang="zh-CN" altLang="en-US" sz="2400" b="1" spc="50" dirty="0">
                    <a:solidFill>
                      <a:srgbClr val="0064B8"/>
                    </a:solidFill>
                    <a:latin typeface="Arial" panose="020B0604020202020204" pitchFamily="34" charset="0"/>
                    <a:cs typeface="Arial" panose="020B0604020202020204" pitchFamily="34" charset="0"/>
                  </a:rPr>
                  <a:t>聚类算法</a:t>
                </a:r>
              </a:p>
            </p:txBody>
          </p:sp>
          <p:sp>
            <p:nvSpPr>
              <p:cNvPr id="28" name="文本框 32">
                <a:extLst>
                  <a:ext uri="{FF2B5EF4-FFF2-40B4-BE49-F238E27FC236}">
                    <a16:creationId xmlns:a16="http://schemas.microsoft.com/office/drawing/2014/main" id="{12EE74FF-168A-4928-A265-232CD43763A4}"/>
                  </a:ext>
                </a:extLst>
              </p:cNvPr>
              <p:cNvSpPr txBox="1"/>
              <p:nvPr/>
            </p:nvSpPr>
            <p:spPr>
              <a:xfrm>
                <a:off x="5606856" y="2538839"/>
                <a:ext cx="1517677" cy="357823"/>
              </a:xfrm>
              <a:prstGeom prst="rect">
                <a:avLst/>
              </a:prstGeom>
              <a:noFill/>
            </p:spPr>
            <p:txBody>
              <a:bodyPr wrap="none" rtlCol="0">
                <a:spAutoFit/>
              </a:bodyPr>
              <a:lstStyle/>
              <a:p>
                <a:r>
                  <a:rPr lang="en-US" altLang="zh-CN" sz="1600" spc="100" dirty="0">
                    <a:solidFill>
                      <a:srgbClr val="0064B8"/>
                    </a:solidFill>
                    <a:latin typeface="Arial" panose="020B0604020202020204" pitchFamily="34" charset="0"/>
                    <a:cs typeface="Arial" panose="020B0604020202020204" pitchFamily="34" charset="0"/>
                  </a:rPr>
                  <a:t>Clustering algorithms </a:t>
                </a:r>
                <a:endParaRPr lang="zh-CN" altLang="en-US" sz="1600" spc="100" dirty="0">
                  <a:solidFill>
                    <a:srgbClr val="0064B8"/>
                  </a:solidFill>
                  <a:latin typeface="Arial" panose="020B0604020202020204" pitchFamily="34" charset="0"/>
                  <a:cs typeface="Arial" panose="020B0604020202020204" pitchFamily="34" charset="0"/>
                </a:endParaRPr>
              </a:p>
            </p:txBody>
          </p:sp>
        </p:grpSp>
      </p:grpSp>
      <p:sp>
        <p:nvSpPr>
          <p:cNvPr id="29" name="矩形 28">
            <a:extLst>
              <a:ext uri="{FF2B5EF4-FFF2-40B4-BE49-F238E27FC236}">
                <a16:creationId xmlns:a16="http://schemas.microsoft.com/office/drawing/2014/main" id="{A2C5A660-0720-4E1A-A344-42830D8C9046}"/>
              </a:ext>
            </a:extLst>
          </p:cNvPr>
          <p:cNvSpPr/>
          <p:nvPr/>
        </p:nvSpPr>
        <p:spPr>
          <a:xfrm>
            <a:off x="5217611" y="4656001"/>
            <a:ext cx="4806168" cy="75837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30" name="矩形 78">
            <a:extLst>
              <a:ext uri="{FF2B5EF4-FFF2-40B4-BE49-F238E27FC236}">
                <a16:creationId xmlns:a16="http://schemas.microsoft.com/office/drawing/2014/main" id="{DF28D1EA-58E6-480F-AA9D-BEC9EFA1B0E9}"/>
              </a:ext>
            </a:extLst>
          </p:cNvPr>
          <p:cNvSpPr/>
          <p:nvPr/>
        </p:nvSpPr>
        <p:spPr>
          <a:xfrm>
            <a:off x="5355303" y="5019527"/>
            <a:ext cx="602729" cy="22084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srgbClr val="0064B8"/>
              </a:solidFill>
              <a:latin typeface="Arial" panose="020B0604020202020204" pitchFamily="34" charset="0"/>
              <a:cs typeface="Arial" panose="020B0604020202020204" pitchFamily="34" charset="0"/>
            </a:endParaRPr>
          </a:p>
        </p:txBody>
      </p:sp>
      <p:grpSp>
        <p:nvGrpSpPr>
          <p:cNvPr id="31" name="组合 37">
            <a:extLst>
              <a:ext uri="{FF2B5EF4-FFF2-40B4-BE49-F238E27FC236}">
                <a16:creationId xmlns:a16="http://schemas.microsoft.com/office/drawing/2014/main" id="{864652E8-4BA4-4004-8CED-B0D6025CF5A8}"/>
              </a:ext>
            </a:extLst>
          </p:cNvPr>
          <p:cNvGrpSpPr/>
          <p:nvPr/>
        </p:nvGrpSpPr>
        <p:grpSpPr>
          <a:xfrm>
            <a:off x="5182825" y="4651178"/>
            <a:ext cx="4693042" cy="781708"/>
            <a:chOff x="4931740" y="2099038"/>
            <a:chExt cx="2907496" cy="826199"/>
          </a:xfrm>
        </p:grpSpPr>
        <p:sp>
          <p:nvSpPr>
            <p:cNvPr id="32" name="文本框 21">
              <a:extLst>
                <a:ext uri="{FF2B5EF4-FFF2-40B4-BE49-F238E27FC236}">
                  <a16:creationId xmlns:a16="http://schemas.microsoft.com/office/drawing/2014/main" id="{903DB395-0457-4BE8-9255-DD74D5F76FBD}"/>
                </a:ext>
              </a:extLst>
            </p:cNvPr>
            <p:cNvSpPr txBox="1"/>
            <p:nvPr/>
          </p:nvSpPr>
          <p:spPr>
            <a:xfrm>
              <a:off x="4931740" y="2157956"/>
              <a:ext cx="587123" cy="585528"/>
            </a:xfrm>
            <a:prstGeom prst="rect">
              <a:avLst/>
            </a:prstGeom>
            <a:noFill/>
            <a:ln>
              <a:noFill/>
            </a:ln>
          </p:spPr>
          <p:txBody>
            <a:bodyPr wrap="square" lIns="0" tIns="0" rIns="0" bIns="0" rtlCol="0" anchor="ctr" anchorCtr="0">
              <a:spAutoFit/>
            </a:bodyPr>
            <a:lstStyle/>
            <a:p>
              <a:pPr algn="ctr"/>
              <a:r>
                <a:rPr lang="en-US" altLang="zh-CN" sz="3600" dirty="0">
                  <a:solidFill>
                    <a:srgbClr val="0064B8"/>
                  </a:solidFill>
                  <a:latin typeface="Arial" panose="020B0604020202020204" pitchFamily="34" charset="0"/>
                  <a:cs typeface="Arial" panose="020B0604020202020204" pitchFamily="34" charset="0"/>
                </a:rPr>
                <a:t>04</a:t>
              </a:r>
              <a:endParaRPr lang="zh-CN" altLang="en-US" sz="3600" dirty="0">
                <a:solidFill>
                  <a:srgbClr val="0064B8"/>
                </a:solidFill>
                <a:latin typeface="Arial" panose="020B0604020202020204" pitchFamily="34" charset="0"/>
                <a:cs typeface="Arial" panose="020B0604020202020204" pitchFamily="34" charset="0"/>
              </a:endParaRPr>
            </a:p>
          </p:txBody>
        </p:sp>
        <p:grpSp>
          <p:nvGrpSpPr>
            <p:cNvPr id="33" name="组合 35">
              <a:extLst>
                <a:ext uri="{FF2B5EF4-FFF2-40B4-BE49-F238E27FC236}">
                  <a16:creationId xmlns:a16="http://schemas.microsoft.com/office/drawing/2014/main" id="{741A5C47-2C13-4671-A97E-FB7D837E4BFE}"/>
                </a:ext>
              </a:extLst>
            </p:cNvPr>
            <p:cNvGrpSpPr/>
            <p:nvPr/>
          </p:nvGrpSpPr>
          <p:grpSpPr>
            <a:xfrm>
              <a:off x="5476673" y="2099038"/>
              <a:ext cx="2362563" cy="826199"/>
              <a:chOff x="5600498" y="2070463"/>
              <a:chExt cx="2362563" cy="826199"/>
            </a:xfrm>
          </p:grpSpPr>
          <p:sp>
            <p:nvSpPr>
              <p:cNvPr id="34" name="文本框 30">
                <a:extLst>
                  <a:ext uri="{FF2B5EF4-FFF2-40B4-BE49-F238E27FC236}">
                    <a16:creationId xmlns:a16="http://schemas.microsoft.com/office/drawing/2014/main" id="{54DD602A-0134-4D95-8722-5249A17131FC}"/>
                  </a:ext>
                </a:extLst>
              </p:cNvPr>
              <p:cNvSpPr txBox="1"/>
              <p:nvPr/>
            </p:nvSpPr>
            <p:spPr>
              <a:xfrm>
                <a:off x="5600498" y="2070463"/>
                <a:ext cx="2362563" cy="487940"/>
              </a:xfrm>
              <a:prstGeom prst="rect">
                <a:avLst/>
              </a:prstGeom>
              <a:noFill/>
            </p:spPr>
            <p:txBody>
              <a:bodyPr wrap="square" rtlCol="0">
                <a:spAutoFit/>
              </a:bodyPr>
              <a:lstStyle/>
              <a:p>
                <a:r>
                  <a:rPr lang="zh-CN" altLang="en-US" sz="2400" b="1" spc="50" dirty="0">
                    <a:solidFill>
                      <a:srgbClr val="0064B8"/>
                    </a:solidFill>
                    <a:latin typeface="Arial" panose="020B0604020202020204" pitchFamily="34" charset="0"/>
                    <a:cs typeface="Arial" panose="020B0604020202020204" pitchFamily="34" charset="0"/>
                  </a:rPr>
                  <a:t>关联规则算法</a:t>
                </a:r>
              </a:p>
            </p:txBody>
          </p:sp>
          <p:sp>
            <p:nvSpPr>
              <p:cNvPr id="35" name="文本框 32">
                <a:extLst>
                  <a:ext uri="{FF2B5EF4-FFF2-40B4-BE49-F238E27FC236}">
                    <a16:creationId xmlns:a16="http://schemas.microsoft.com/office/drawing/2014/main" id="{D47F8DAF-4F65-484B-9F16-443E625D9009}"/>
                  </a:ext>
                </a:extLst>
              </p:cNvPr>
              <p:cNvSpPr txBox="1"/>
              <p:nvPr/>
            </p:nvSpPr>
            <p:spPr>
              <a:xfrm>
                <a:off x="5606856" y="2538839"/>
                <a:ext cx="1890094" cy="357823"/>
              </a:xfrm>
              <a:prstGeom prst="rect">
                <a:avLst/>
              </a:prstGeom>
              <a:noFill/>
            </p:spPr>
            <p:txBody>
              <a:bodyPr wrap="none" rtlCol="0">
                <a:spAutoFit/>
              </a:bodyPr>
              <a:lstStyle/>
              <a:p>
                <a:r>
                  <a:rPr lang="en-US" altLang="zh-CN" sz="1600" spc="100" dirty="0">
                    <a:solidFill>
                      <a:srgbClr val="0064B8"/>
                    </a:solidFill>
                    <a:latin typeface="Arial" panose="020B0604020202020204" pitchFamily="34" charset="0"/>
                    <a:cs typeface="Arial" panose="020B0604020202020204" pitchFamily="34" charset="0"/>
                  </a:rPr>
                  <a:t>Association rule algorithms </a:t>
                </a:r>
                <a:endParaRPr lang="zh-CN" altLang="en-US" sz="1600" spc="100" dirty="0">
                  <a:solidFill>
                    <a:srgbClr val="0064B8"/>
                  </a:solidFill>
                  <a:latin typeface="Arial" panose="020B0604020202020204" pitchFamily="34" charset="0"/>
                  <a:cs typeface="Arial" panose="020B0604020202020204" pitchFamily="34" charset="0"/>
                </a:endParaRPr>
              </a:p>
            </p:txBody>
          </p:sp>
        </p:grpSp>
      </p:grpSp>
      <p:sp>
        <p:nvSpPr>
          <p:cNvPr id="37" name="矩形 36">
            <a:extLst>
              <a:ext uri="{FF2B5EF4-FFF2-40B4-BE49-F238E27FC236}">
                <a16:creationId xmlns:a16="http://schemas.microsoft.com/office/drawing/2014/main" id="{4049C2E4-DC3C-4121-85BD-B33BF1E4AC50}"/>
              </a:ext>
            </a:extLst>
          </p:cNvPr>
          <p:cNvSpPr/>
          <p:nvPr/>
        </p:nvSpPr>
        <p:spPr>
          <a:xfrm>
            <a:off x="5217611" y="5833601"/>
            <a:ext cx="4806168" cy="75837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40" name="矩形 78">
            <a:extLst>
              <a:ext uri="{FF2B5EF4-FFF2-40B4-BE49-F238E27FC236}">
                <a16:creationId xmlns:a16="http://schemas.microsoft.com/office/drawing/2014/main" id="{7AD85A00-F878-4BE8-9E05-14FA68463CF5}"/>
              </a:ext>
            </a:extLst>
          </p:cNvPr>
          <p:cNvSpPr/>
          <p:nvPr/>
        </p:nvSpPr>
        <p:spPr>
          <a:xfrm>
            <a:off x="5355303" y="6197127"/>
            <a:ext cx="602729" cy="22084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srgbClr val="0064B8"/>
              </a:solidFill>
              <a:latin typeface="Arial" panose="020B0604020202020204" pitchFamily="34" charset="0"/>
              <a:cs typeface="Arial" panose="020B0604020202020204" pitchFamily="34" charset="0"/>
            </a:endParaRPr>
          </a:p>
        </p:txBody>
      </p:sp>
      <p:grpSp>
        <p:nvGrpSpPr>
          <p:cNvPr id="41" name="组合 37">
            <a:extLst>
              <a:ext uri="{FF2B5EF4-FFF2-40B4-BE49-F238E27FC236}">
                <a16:creationId xmlns:a16="http://schemas.microsoft.com/office/drawing/2014/main" id="{9515E3A5-EA04-48FF-B954-6F822574C53A}"/>
              </a:ext>
            </a:extLst>
          </p:cNvPr>
          <p:cNvGrpSpPr/>
          <p:nvPr/>
        </p:nvGrpSpPr>
        <p:grpSpPr>
          <a:xfrm>
            <a:off x="5182825" y="5828778"/>
            <a:ext cx="4693042" cy="781708"/>
            <a:chOff x="4931740" y="2099038"/>
            <a:chExt cx="2907496" cy="826199"/>
          </a:xfrm>
        </p:grpSpPr>
        <p:sp>
          <p:nvSpPr>
            <p:cNvPr id="42" name="文本框 21">
              <a:extLst>
                <a:ext uri="{FF2B5EF4-FFF2-40B4-BE49-F238E27FC236}">
                  <a16:creationId xmlns:a16="http://schemas.microsoft.com/office/drawing/2014/main" id="{06D60E40-D8DB-447E-8D4A-9226BFD6677F}"/>
                </a:ext>
              </a:extLst>
            </p:cNvPr>
            <p:cNvSpPr txBox="1"/>
            <p:nvPr/>
          </p:nvSpPr>
          <p:spPr>
            <a:xfrm>
              <a:off x="4931740" y="2157956"/>
              <a:ext cx="587123" cy="585528"/>
            </a:xfrm>
            <a:prstGeom prst="rect">
              <a:avLst/>
            </a:prstGeom>
            <a:noFill/>
            <a:ln>
              <a:noFill/>
            </a:ln>
          </p:spPr>
          <p:txBody>
            <a:bodyPr wrap="square" lIns="0" tIns="0" rIns="0" bIns="0" rtlCol="0" anchor="ctr" anchorCtr="0">
              <a:spAutoFit/>
            </a:bodyPr>
            <a:lstStyle/>
            <a:p>
              <a:pPr algn="ctr"/>
              <a:r>
                <a:rPr lang="en-US" altLang="zh-CN" sz="3600" dirty="0">
                  <a:solidFill>
                    <a:srgbClr val="0064B8"/>
                  </a:solidFill>
                  <a:latin typeface="Arial" panose="020B0604020202020204" pitchFamily="34" charset="0"/>
                  <a:cs typeface="Arial" panose="020B0604020202020204" pitchFamily="34" charset="0"/>
                </a:rPr>
                <a:t>05</a:t>
              </a:r>
              <a:endParaRPr lang="zh-CN" altLang="en-US" sz="3600" dirty="0">
                <a:solidFill>
                  <a:srgbClr val="0064B8"/>
                </a:solidFill>
                <a:latin typeface="Arial" panose="020B0604020202020204" pitchFamily="34" charset="0"/>
                <a:cs typeface="Arial" panose="020B0604020202020204" pitchFamily="34" charset="0"/>
              </a:endParaRPr>
            </a:p>
          </p:txBody>
        </p:sp>
        <p:grpSp>
          <p:nvGrpSpPr>
            <p:cNvPr id="43" name="组合 35">
              <a:extLst>
                <a:ext uri="{FF2B5EF4-FFF2-40B4-BE49-F238E27FC236}">
                  <a16:creationId xmlns:a16="http://schemas.microsoft.com/office/drawing/2014/main" id="{853CD47B-8C2C-48E1-A4F6-C2C1BDC59831}"/>
                </a:ext>
              </a:extLst>
            </p:cNvPr>
            <p:cNvGrpSpPr/>
            <p:nvPr/>
          </p:nvGrpSpPr>
          <p:grpSpPr>
            <a:xfrm>
              <a:off x="5476673" y="2099038"/>
              <a:ext cx="2362563" cy="826199"/>
              <a:chOff x="5600498" y="2070463"/>
              <a:chExt cx="2362563" cy="826199"/>
            </a:xfrm>
          </p:grpSpPr>
          <p:sp>
            <p:nvSpPr>
              <p:cNvPr id="44" name="文本框 30">
                <a:extLst>
                  <a:ext uri="{FF2B5EF4-FFF2-40B4-BE49-F238E27FC236}">
                    <a16:creationId xmlns:a16="http://schemas.microsoft.com/office/drawing/2014/main" id="{539BF086-EC34-41C9-A6A2-7035AE3ECC67}"/>
                  </a:ext>
                </a:extLst>
              </p:cNvPr>
              <p:cNvSpPr txBox="1"/>
              <p:nvPr/>
            </p:nvSpPr>
            <p:spPr>
              <a:xfrm>
                <a:off x="5600498" y="2070463"/>
                <a:ext cx="2362563" cy="487940"/>
              </a:xfrm>
              <a:prstGeom prst="rect">
                <a:avLst/>
              </a:prstGeom>
              <a:noFill/>
            </p:spPr>
            <p:txBody>
              <a:bodyPr wrap="square" rtlCol="0">
                <a:spAutoFit/>
              </a:bodyPr>
              <a:lstStyle/>
              <a:p>
                <a:r>
                  <a:rPr lang="zh-CN" altLang="en-US" sz="2400" b="1" spc="50" dirty="0">
                    <a:solidFill>
                      <a:srgbClr val="0064B8"/>
                    </a:solidFill>
                    <a:latin typeface="Arial" panose="020B0604020202020204" pitchFamily="34" charset="0"/>
                    <a:cs typeface="Arial" panose="020B0604020202020204" pitchFamily="34" charset="0"/>
                  </a:rPr>
                  <a:t>预测算法</a:t>
                </a:r>
              </a:p>
            </p:txBody>
          </p:sp>
          <p:sp>
            <p:nvSpPr>
              <p:cNvPr id="45" name="文本框 32">
                <a:extLst>
                  <a:ext uri="{FF2B5EF4-FFF2-40B4-BE49-F238E27FC236}">
                    <a16:creationId xmlns:a16="http://schemas.microsoft.com/office/drawing/2014/main" id="{288F7D3C-1F37-4E43-A6CF-9CC87FA729F6}"/>
                  </a:ext>
                </a:extLst>
              </p:cNvPr>
              <p:cNvSpPr txBox="1"/>
              <p:nvPr/>
            </p:nvSpPr>
            <p:spPr>
              <a:xfrm>
                <a:off x="5606856" y="2538839"/>
                <a:ext cx="1605071" cy="357823"/>
              </a:xfrm>
              <a:prstGeom prst="rect">
                <a:avLst/>
              </a:prstGeom>
              <a:noFill/>
            </p:spPr>
            <p:txBody>
              <a:bodyPr wrap="none" rtlCol="0">
                <a:spAutoFit/>
              </a:bodyPr>
              <a:lstStyle/>
              <a:p>
                <a:r>
                  <a:rPr lang="en-US" altLang="zh-CN" sz="1600" spc="100" dirty="0">
                    <a:solidFill>
                      <a:srgbClr val="0064B8"/>
                    </a:solidFill>
                    <a:latin typeface="Arial" panose="020B0604020202020204" pitchFamily="34" charset="0"/>
                    <a:cs typeface="Arial" panose="020B0604020202020204" pitchFamily="34" charset="0"/>
                  </a:rPr>
                  <a:t>Prediction  algorithms </a:t>
                </a:r>
                <a:endParaRPr lang="zh-CN" altLang="en-US" sz="1600" spc="100" dirty="0">
                  <a:solidFill>
                    <a:srgbClr val="0064B8"/>
                  </a:solidFill>
                  <a:latin typeface="Arial" panose="020B0604020202020204" pitchFamily="34" charset="0"/>
                  <a:cs typeface="Arial" panose="020B0604020202020204" pitchFamily="34" charset="0"/>
                </a:endParaRPr>
              </a:p>
            </p:txBody>
          </p:sp>
        </p:grpSp>
      </p:grpSp>
    </p:spTree>
    <p:extLst>
      <p:ext uri="{BB962C8B-B14F-4D97-AF65-F5344CB8AC3E}">
        <p14:creationId xmlns:p14="http://schemas.microsoft.com/office/powerpoint/2010/main" val="1391070875"/>
      </p:ext>
    </p:extLst>
  </p:cSld>
  <p:clrMapOvr>
    <a:masterClrMapping/>
  </p:clrMapOvr>
  <mc:AlternateContent xmlns:mc="http://schemas.openxmlformats.org/markup-compatibility/2006" xmlns:p14="http://schemas.microsoft.com/office/powerpoint/2010/main">
    <mc:Choice Requires="p14">
      <p:transition spd="med" p14:dur="700" advTm="6623">
        <p:fade/>
      </p:transition>
    </mc:Choice>
    <mc:Fallback xmlns="">
      <p:transition spd="med" advTm="6623">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3 </a:t>
            </a:r>
            <a:r>
              <a:rPr lang="zh-CN" altLang="en-US" dirty="0"/>
              <a:t>聚类算法</a:t>
            </a:r>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a:xfrm>
            <a:off x="850900" y="1304133"/>
            <a:ext cx="10674350" cy="370501"/>
          </a:xfrm>
        </p:spPr>
        <p:txBody>
          <a:bodyPr/>
          <a:lstStyle/>
          <a:p>
            <a:r>
              <a:rPr lang="en-US" altLang="zh-CN" dirty="0"/>
              <a:t>3.1  </a:t>
            </a:r>
            <a:r>
              <a:rPr lang="zh-CN" altLang="en-US" dirty="0"/>
              <a:t>聚类算法简介</a:t>
            </a:r>
          </a:p>
        </p:txBody>
      </p:sp>
      <p:sp>
        <p:nvSpPr>
          <p:cNvPr id="4" name="矩形 3">
            <a:extLst>
              <a:ext uri="{FF2B5EF4-FFF2-40B4-BE49-F238E27FC236}">
                <a16:creationId xmlns:a16="http://schemas.microsoft.com/office/drawing/2014/main" id="{37F2D1F4-0CEE-4D8A-B92F-F4674A58CD3E}"/>
              </a:ext>
            </a:extLst>
          </p:cNvPr>
          <p:cNvSpPr/>
          <p:nvPr/>
        </p:nvSpPr>
        <p:spPr>
          <a:xfrm>
            <a:off x="976005" y="1831215"/>
            <a:ext cx="7629098" cy="4247317"/>
          </a:xfrm>
          <a:prstGeom prst="rect">
            <a:avLst/>
          </a:prstGeom>
        </p:spPr>
        <p:txBody>
          <a:bodyPr wrap="square">
            <a:spAutoFit/>
          </a:bodyPr>
          <a:lstStyle/>
          <a:p>
            <a:pPr marL="285750" indent="-285750">
              <a:lnSpc>
                <a:spcPct val="150000"/>
              </a:lnSpc>
              <a:buFont typeface="Wingdings" panose="05000000000000000000" pitchFamily="2" charset="2"/>
              <a:buChar char="n"/>
            </a:pPr>
            <a:r>
              <a:rPr lang="zh-CN" altLang="zh-CN" sz="2000" dirty="0"/>
              <a:t>聚类（</a:t>
            </a:r>
            <a:r>
              <a:rPr lang="en-US" altLang="zh-CN" sz="2000" dirty="0"/>
              <a:t>clustering</a:t>
            </a:r>
            <a:r>
              <a:rPr lang="zh-CN" altLang="zh-CN" sz="2000" dirty="0"/>
              <a:t>）</a:t>
            </a:r>
            <a:endParaRPr lang="en-US" altLang="zh-CN" sz="2000" dirty="0"/>
          </a:p>
          <a:p>
            <a:pPr marL="742939" lvl="1" indent="-285750">
              <a:lnSpc>
                <a:spcPct val="150000"/>
              </a:lnSpc>
              <a:buFont typeface="Wingdings" panose="05000000000000000000" pitchFamily="2" charset="2"/>
              <a:buChar char="p"/>
            </a:pPr>
            <a:r>
              <a:rPr lang="zh-CN" altLang="zh-CN" sz="1600" dirty="0"/>
              <a:t>将具体或抽象对象的集合分组成由相似对象组成的为多个类或簇的过程</a:t>
            </a:r>
            <a:endParaRPr lang="en-US" altLang="zh-CN" sz="1600" dirty="0"/>
          </a:p>
          <a:p>
            <a:pPr marL="742939" lvl="1" indent="-285750">
              <a:lnSpc>
                <a:spcPct val="150000"/>
              </a:lnSpc>
              <a:buFont typeface="Wingdings" panose="05000000000000000000" pitchFamily="2" charset="2"/>
              <a:buChar char="p"/>
            </a:pPr>
            <a:r>
              <a:rPr lang="zh-CN" altLang="zh-CN" sz="1600" dirty="0"/>
              <a:t>由聚类生成的簇是一组数据对象集合，簇必须同时满足以下两个条件：每个簇至少包含一个数据对象；每个数据对象必须属于且唯一地属于一个簇</a:t>
            </a:r>
            <a:endParaRPr lang="en-US" altLang="zh-CN" sz="1600" dirty="0"/>
          </a:p>
          <a:p>
            <a:pPr>
              <a:lnSpc>
                <a:spcPct val="150000"/>
              </a:lnSpc>
            </a:pPr>
            <a:endParaRPr lang="en-US" altLang="zh-CN" sz="1600" dirty="0"/>
          </a:p>
          <a:p>
            <a:pPr marL="285750" indent="-285750">
              <a:lnSpc>
                <a:spcPct val="150000"/>
              </a:lnSpc>
              <a:buFont typeface="Wingdings" panose="05000000000000000000" pitchFamily="2" charset="2"/>
              <a:buChar char="n"/>
            </a:pPr>
            <a:r>
              <a:rPr lang="zh-CN" altLang="zh-CN" sz="2000" dirty="0"/>
              <a:t>聚类分析</a:t>
            </a:r>
            <a:endParaRPr lang="en-US" altLang="zh-CN" sz="2000" dirty="0"/>
          </a:p>
          <a:p>
            <a:pPr marL="742939" lvl="1" indent="-285750">
              <a:lnSpc>
                <a:spcPct val="150000"/>
              </a:lnSpc>
              <a:buFont typeface="Wingdings" panose="05000000000000000000" pitchFamily="2" charset="2"/>
              <a:buChar char="p"/>
            </a:pPr>
            <a:r>
              <a:rPr lang="zh-CN" altLang="zh-CN" sz="1600" dirty="0"/>
              <a:t>指用数学的方法来研究与处理给定对象的分类，主要是从数据集中寻找数据间的相似性，并以此对数据进行分类，使得同一个簇中的数据对象尽可能相似，不同簇中的数据对象尽可能相异，从而发现数据中隐含的、有用的信息</a:t>
            </a:r>
            <a:endParaRPr lang="zh-CN" altLang="en-US" sz="1600" dirty="0"/>
          </a:p>
          <a:p>
            <a:endParaRPr lang="zh-CN" altLang="zh-CN" dirty="0"/>
          </a:p>
        </p:txBody>
      </p:sp>
      <p:grpSp>
        <p:nvGrpSpPr>
          <p:cNvPr id="5" name="组合 4">
            <a:extLst>
              <a:ext uri="{FF2B5EF4-FFF2-40B4-BE49-F238E27FC236}">
                <a16:creationId xmlns:a16="http://schemas.microsoft.com/office/drawing/2014/main" id="{86C86A27-49A9-4EBF-89DB-5233BAA9BFC4}"/>
              </a:ext>
            </a:extLst>
          </p:cNvPr>
          <p:cNvGrpSpPr/>
          <p:nvPr/>
        </p:nvGrpSpPr>
        <p:grpSpPr>
          <a:xfrm>
            <a:off x="8877080" y="1831215"/>
            <a:ext cx="1696886" cy="3721115"/>
            <a:chOff x="1568248" y="2967265"/>
            <a:chExt cx="1488451" cy="3089273"/>
          </a:xfrm>
        </p:grpSpPr>
        <p:sp>
          <p:nvSpPr>
            <p:cNvPr id="6" name="环形箭头 70">
              <a:extLst>
                <a:ext uri="{FF2B5EF4-FFF2-40B4-BE49-F238E27FC236}">
                  <a16:creationId xmlns:a16="http://schemas.microsoft.com/office/drawing/2014/main" id="{B32B35EF-4A03-46E2-86C4-2D9BAC7C0DC4}"/>
                </a:ext>
              </a:extLst>
            </p:cNvPr>
            <p:cNvSpPr/>
            <p:nvPr/>
          </p:nvSpPr>
          <p:spPr>
            <a:xfrm>
              <a:off x="1891853" y="2967265"/>
              <a:ext cx="1164846" cy="1164965"/>
            </a:xfrm>
            <a:prstGeom prst="circularArrow">
              <a:avLst>
                <a:gd name="adj1" fmla="val 10980"/>
                <a:gd name="adj2" fmla="val 1142322"/>
                <a:gd name="adj3" fmla="val 4500000"/>
                <a:gd name="adj4" fmla="val 10800000"/>
                <a:gd name="adj5" fmla="val 12500"/>
              </a:avLst>
            </a:prstGeom>
            <a:solidFill>
              <a:srgbClr val="3D89BC"/>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7" name="任意多边形 71">
              <a:extLst>
                <a:ext uri="{FF2B5EF4-FFF2-40B4-BE49-F238E27FC236}">
                  <a16:creationId xmlns:a16="http://schemas.microsoft.com/office/drawing/2014/main" id="{79305057-D918-4673-8486-1E0B04EB184C}"/>
                </a:ext>
              </a:extLst>
            </p:cNvPr>
            <p:cNvSpPr/>
            <p:nvPr/>
          </p:nvSpPr>
          <p:spPr>
            <a:xfrm>
              <a:off x="2168079" y="3350848"/>
              <a:ext cx="650050" cy="324991"/>
            </a:xfrm>
            <a:custGeom>
              <a:avLst/>
              <a:gdLst>
                <a:gd name="connsiteX0" fmla="*/ 0 w 650050"/>
                <a:gd name="connsiteY0" fmla="*/ 0 h 324991"/>
                <a:gd name="connsiteX1" fmla="*/ 650050 w 650050"/>
                <a:gd name="connsiteY1" fmla="*/ 0 h 324991"/>
                <a:gd name="connsiteX2" fmla="*/ 650050 w 650050"/>
                <a:gd name="connsiteY2" fmla="*/ 324991 h 324991"/>
                <a:gd name="connsiteX3" fmla="*/ 0 w 650050"/>
                <a:gd name="connsiteY3" fmla="*/ 324991 h 324991"/>
                <a:gd name="connsiteX4" fmla="*/ 0 w 650050"/>
                <a:gd name="connsiteY4" fmla="*/ 0 h 3249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0050" h="324991">
                  <a:moveTo>
                    <a:pt x="0" y="0"/>
                  </a:moveTo>
                  <a:lnTo>
                    <a:pt x="650050" y="0"/>
                  </a:lnTo>
                  <a:lnTo>
                    <a:pt x="650050" y="324991"/>
                  </a:lnTo>
                  <a:lnTo>
                    <a:pt x="0" y="324991"/>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zh-CN" sz="1400" b="1" kern="1200" dirty="0">
                  <a:solidFill>
                    <a:srgbClr val="3D89BC"/>
                  </a:solidFill>
                  <a:effectLst/>
                </a:rPr>
                <a:t>数据准备</a:t>
              </a:r>
              <a:endParaRPr lang="zh-CN" altLang="en-US" sz="1400" b="1" kern="1200" dirty="0">
                <a:solidFill>
                  <a:srgbClr val="3D89BC"/>
                </a:solidFill>
                <a:effectLst/>
              </a:endParaRPr>
            </a:p>
          </p:txBody>
        </p:sp>
        <p:sp>
          <p:nvSpPr>
            <p:cNvPr id="8" name="形状 7">
              <a:extLst>
                <a:ext uri="{FF2B5EF4-FFF2-40B4-BE49-F238E27FC236}">
                  <a16:creationId xmlns:a16="http://schemas.microsoft.com/office/drawing/2014/main" id="{258B02E1-2CB6-4853-919F-93E0E14844D5}"/>
                </a:ext>
              </a:extLst>
            </p:cNvPr>
            <p:cNvSpPr/>
            <p:nvPr/>
          </p:nvSpPr>
          <p:spPr>
            <a:xfrm>
              <a:off x="1568248" y="3636710"/>
              <a:ext cx="1164846" cy="1164965"/>
            </a:xfrm>
            <a:prstGeom prst="leftCircularArrow">
              <a:avLst>
                <a:gd name="adj1" fmla="val 10980"/>
                <a:gd name="adj2" fmla="val 1142322"/>
                <a:gd name="adj3" fmla="val 6300000"/>
                <a:gd name="adj4" fmla="val 18900000"/>
                <a:gd name="adj5" fmla="val 12500"/>
              </a:avLst>
            </a:prstGeom>
            <a:solidFill>
              <a:schemeClr val="tx1">
                <a:lumMod val="65000"/>
                <a:lumOff val="3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9" name="任意多边形 75">
              <a:extLst>
                <a:ext uri="{FF2B5EF4-FFF2-40B4-BE49-F238E27FC236}">
                  <a16:creationId xmlns:a16="http://schemas.microsoft.com/office/drawing/2014/main" id="{662BE4E3-7856-47AB-8D10-79F258E2DDF3}"/>
                </a:ext>
              </a:extLst>
            </p:cNvPr>
            <p:cNvSpPr/>
            <p:nvPr/>
          </p:nvSpPr>
          <p:spPr>
            <a:xfrm>
              <a:off x="1862210" y="4059632"/>
              <a:ext cx="650050" cy="324991"/>
            </a:xfrm>
            <a:custGeom>
              <a:avLst/>
              <a:gdLst>
                <a:gd name="connsiteX0" fmla="*/ 0 w 650050"/>
                <a:gd name="connsiteY0" fmla="*/ 0 h 324991"/>
                <a:gd name="connsiteX1" fmla="*/ 650050 w 650050"/>
                <a:gd name="connsiteY1" fmla="*/ 0 h 324991"/>
                <a:gd name="connsiteX2" fmla="*/ 650050 w 650050"/>
                <a:gd name="connsiteY2" fmla="*/ 324991 h 324991"/>
                <a:gd name="connsiteX3" fmla="*/ 0 w 650050"/>
                <a:gd name="connsiteY3" fmla="*/ 324991 h 324991"/>
                <a:gd name="connsiteX4" fmla="*/ 0 w 650050"/>
                <a:gd name="connsiteY4" fmla="*/ 0 h 3249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0050" h="324991">
                  <a:moveTo>
                    <a:pt x="0" y="0"/>
                  </a:moveTo>
                  <a:lnTo>
                    <a:pt x="650050" y="0"/>
                  </a:lnTo>
                  <a:lnTo>
                    <a:pt x="650050" y="324991"/>
                  </a:lnTo>
                  <a:lnTo>
                    <a:pt x="0" y="324991"/>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zh-CN" sz="1400" b="1" kern="1200" dirty="0">
                  <a:solidFill>
                    <a:srgbClr val="3D89BC"/>
                  </a:solidFill>
                  <a:effectLst/>
                </a:rPr>
                <a:t>特征选择、提出</a:t>
              </a:r>
              <a:endParaRPr lang="zh-CN" altLang="en-US" sz="1400" b="1" kern="1200" dirty="0">
                <a:solidFill>
                  <a:srgbClr val="3D89BC"/>
                </a:solidFill>
                <a:effectLst/>
              </a:endParaRPr>
            </a:p>
          </p:txBody>
        </p:sp>
        <p:sp>
          <p:nvSpPr>
            <p:cNvPr id="10" name="环形箭头 76">
              <a:extLst>
                <a:ext uri="{FF2B5EF4-FFF2-40B4-BE49-F238E27FC236}">
                  <a16:creationId xmlns:a16="http://schemas.microsoft.com/office/drawing/2014/main" id="{66F1E01C-7E1D-4C32-B229-A25D5DC17049}"/>
                </a:ext>
              </a:extLst>
            </p:cNvPr>
            <p:cNvSpPr/>
            <p:nvPr/>
          </p:nvSpPr>
          <p:spPr>
            <a:xfrm>
              <a:off x="1891853" y="4308627"/>
              <a:ext cx="1164846" cy="1164965"/>
            </a:xfrm>
            <a:prstGeom prst="circularArrow">
              <a:avLst>
                <a:gd name="adj1" fmla="val 10980"/>
                <a:gd name="adj2" fmla="val 1142322"/>
                <a:gd name="adj3" fmla="val 4500000"/>
                <a:gd name="adj4" fmla="val 13500000"/>
                <a:gd name="adj5" fmla="val 12500"/>
              </a:avLst>
            </a:prstGeom>
            <a:solidFill>
              <a:srgbClr val="3D89BC"/>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1" name="任意多边形 78">
              <a:extLst>
                <a:ext uri="{FF2B5EF4-FFF2-40B4-BE49-F238E27FC236}">
                  <a16:creationId xmlns:a16="http://schemas.microsoft.com/office/drawing/2014/main" id="{9E18AAEB-B439-4A0C-8FA7-CB43C27CC6BF}"/>
                </a:ext>
              </a:extLst>
            </p:cNvPr>
            <p:cNvSpPr/>
            <p:nvPr/>
          </p:nvSpPr>
          <p:spPr>
            <a:xfrm>
              <a:off x="2187126" y="4730313"/>
              <a:ext cx="650050" cy="324991"/>
            </a:xfrm>
            <a:custGeom>
              <a:avLst/>
              <a:gdLst>
                <a:gd name="connsiteX0" fmla="*/ 0 w 650050"/>
                <a:gd name="connsiteY0" fmla="*/ 0 h 324991"/>
                <a:gd name="connsiteX1" fmla="*/ 650050 w 650050"/>
                <a:gd name="connsiteY1" fmla="*/ 0 h 324991"/>
                <a:gd name="connsiteX2" fmla="*/ 650050 w 650050"/>
                <a:gd name="connsiteY2" fmla="*/ 324991 h 324991"/>
                <a:gd name="connsiteX3" fmla="*/ 0 w 650050"/>
                <a:gd name="connsiteY3" fmla="*/ 324991 h 324991"/>
                <a:gd name="connsiteX4" fmla="*/ 0 w 650050"/>
                <a:gd name="connsiteY4" fmla="*/ 0 h 3249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0050" h="324991">
                  <a:moveTo>
                    <a:pt x="0" y="0"/>
                  </a:moveTo>
                  <a:lnTo>
                    <a:pt x="650050" y="0"/>
                  </a:lnTo>
                  <a:lnTo>
                    <a:pt x="650050" y="324991"/>
                  </a:lnTo>
                  <a:lnTo>
                    <a:pt x="0" y="324991"/>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zh-CN" sz="1400" b="1" kern="1200" dirty="0">
                  <a:solidFill>
                    <a:srgbClr val="3D89BC"/>
                  </a:solidFill>
                  <a:effectLst/>
                </a:rPr>
                <a:t>特征提取</a:t>
              </a:r>
              <a:endParaRPr lang="zh-CN" altLang="en-US" sz="1400" b="1" kern="1200" dirty="0">
                <a:solidFill>
                  <a:srgbClr val="3D89BC"/>
                </a:solidFill>
                <a:effectLst/>
              </a:endParaRPr>
            </a:p>
          </p:txBody>
        </p:sp>
        <p:sp>
          <p:nvSpPr>
            <p:cNvPr id="12" name="空心弧 11">
              <a:extLst>
                <a:ext uri="{FF2B5EF4-FFF2-40B4-BE49-F238E27FC236}">
                  <a16:creationId xmlns:a16="http://schemas.microsoft.com/office/drawing/2014/main" id="{CF99995A-126F-4DAE-8BE9-F314E23ED75A}"/>
                </a:ext>
              </a:extLst>
            </p:cNvPr>
            <p:cNvSpPr/>
            <p:nvPr/>
          </p:nvSpPr>
          <p:spPr>
            <a:xfrm>
              <a:off x="1651280" y="5055305"/>
              <a:ext cx="1000749" cy="1001233"/>
            </a:xfrm>
            <a:prstGeom prst="blockArc">
              <a:avLst>
                <a:gd name="adj1" fmla="val 0"/>
                <a:gd name="adj2" fmla="val 18900000"/>
                <a:gd name="adj3" fmla="val 12740"/>
              </a:avLst>
            </a:prstGeom>
            <a:solidFill>
              <a:schemeClr val="tx1">
                <a:lumMod val="65000"/>
                <a:lumOff val="3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3" name="任意多边形 81">
              <a:extLst>
                <a:ext uri="{FF2B5EF4-FFF2-40B4-BE49-F238E27FC236}">
                  <a16:creationId xmlns:a16="http://schemas.microsoft.com/office/drawing/2014/main" id="{99D46294-9DB0-4C3B-B11F-8B68687C2407}"/>
                </a:ext>
              </a:extLst>
            </p:cNvPr>
            <p:cNvSpPr/>
            <p:nvPr/>
          </p:nvSpPr>
          <p:spPr>
            <a:xfrm>
              <a:off x="1862210" y="5420046"/>
              <a:ext cx="650050" cy="324991"/>
            </a:xfrm>
            <a:custGeom>
              <a:avLst/>
              <a:gdLst>
                <a:gd name="connsiteX0" fmla="*/ 0 w 650050"/>
                <a:gd name="connsiteY0" fmla="*/ 0 h 324991"/>
                <a:gd name="connsiteX1" fmla="*/ 650050 w 650050"/>
                <a:gd name="connsiteY1" fmla="*/ 0 h 324991"/>
                <a:gd name="connsiteX2" fmla="*/ 650050 w 650050"/>
                <a:gd name="connsiteY2" fmla="*/ 324991 h 324991"/>
                <a:gd name="connsiteX3" fmla="*/ 0 w 650050"/>
                <a:gd name="connsiteY3" fmla="*/ 324991 h 324991"/>
                <a:gd name="connsiteX4" fmla="*/ 0 w 650050"/>
                <a:gd name="connsiteY4" fmla="*/ 0 h 3249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0050" h="324991">
                  <a:moveTo>
                    <a:pt x="0" y="0"/>
                  </a:moveTo>
                  <a:lnTo>
                    <a:pt x="650050" y="0"/>
                  </a:lnTo>
                  <a:lnTo>
                    <a:pt x="650050" y="324991"/>
                  </a:lnTo>
                  <a:lnTo>
                    <a:pt x="0" y="324991"/>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zh-CN" altLang="en-US" sz="1400" b="1" kern="1200" dirty="0">
                  <a:solidFill>
                    <a:srgbClr val="3D89BC"/>
                  </a:solidFill>
                  <a:effectLst/>
                </a:rPr>
                <a:t>聚类（或分组）</a:t>
              </a:r>
            </a:p>
          </p:txBody>
        </p:sp>
      </p:grpSp>
      <p:sp>
        <p:nvSpPr>
          <p:cNvPr id="14" name="矩形 13">
            <a:extLst>
              <a:ext uri="{FF2B5EF4-FFF2-40B4-BE49-F238E27FC236}">
                <a16:creationId xmlns:a16="http://schemas.microsoft.com/office/drawing/2014/main" id="{918C2CD1-6194-47AC-A635-4D0DF37F1DE6}"/>
              </a:ext>
            </a:extLst>
          </p:cNvPr>
          <p:cNvSpPr/>
          <p:nvPr/>
        </p:nvSpPr>
        <p:spPr>
          <a:xfrm>
            <a:off x="9302382" y="5683894"/>
            <a:ext cx="902811" cy="307777"/>
          </a:xfrm>
          <a:prstGeom prst="rect">
            <a:avLst/>
          </a:prstGeom>
        </p:spPr>
        <p:txBody>
          <a:bodyPr wrap="none">
            <a:spAutoFit/>
          </a:bodyPr>
          <a:lstStyle/>
          <a:p>
            <a:r>
              <a:rPr lang="zh-CN" altLang="en-US" sz="1400" dirty="0">
                <a:solidFill>
                  <a:schemeClr val="tx1">
                    <a:lumMod val="75000"/>
                    <a:lumOff val="25000"/>
                  </a:schemeClr>
                </a:solidFill>
              </a:rPr>
              <a:t>聚类过程</a:t>
            </a:r>
          </a:p>
        </p:txBody>
      </p:sp>
    </p:spTree>
    <p:extLst>
      <p:ext uri="{BB962C8B-B14F-4D97-AF65-F5344CB8AC3E}">
        <p14:creationId xmlns:p14="http://schemas.microsoft.com/office/powerpoint/2010/main" val="2759720445"/>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3 </a:t>
            </a:r>
            <a:r>
              <a:rPr lang="zh-CN" altLang="en-US" dirty="0"/>
              <a:t>聚类算法</a:t>
            </a:r>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3.2 </a:t>
            </a:r>
            <a:r>
              <a:rPr lang="zh-CN" altLang="en-US" dirty="0"/>
              <a:t>层次聚类算法</a:t>
            </a:r>
          </a:p>
        </p:txBody>
      </p:sp>
      <p:sp>
        <p:nvSpPr>
          <p:cNvPr id="4" name="矩形 3">
            <a:extLst>
              <a:ext uri="{FF2B5EF4-FFF2-40B4-BE49-F238E27FC236}">
                <a16:creationId xmlns:a16="http://schemas.microsoft.com/office/drawing/2014/main" id="{602F0C76-0F38-408C-8F7F-D0713DF848DD}"/>
              </a:ext>
            </a:extLst>
          </p:cNvPr>
          <p:cNvSpPr/>
          <p:nvPr/>
        </p:nvSpPr>
        <p:spPr>
          <a:xfrm>
            <a:off x="957127" y="2001637"/>
            <a:ext cx="9052517" cy="919867"/>
          </a:xfrm>
          <a:prstGeom prst="rect">
            <a:avLst/>
          </a:prstGeom>
        </p:spPr>
        <p:txBody>
          <a:bodyPr wrap="square">
            <a:spAutoFit/>
          </a:bodyPr>
          <a:lstStyle/>
          <a:p>
            <a:pPr marL="285750" indent="-285750">
              <a:lnSpc>
                <a:spcPct val="150000"/>
              </a:lnSpc>
              <a:buFont typeface="Wingdings" panose="05000000000000000000" pitchFamily="2" charset="2"/>
              <a:buChar char="n"/>
            </a:pPr>
            <a:r>
              <a:rPr lang="zh-CN" altLang="zh-CN" sz="2000" b="1" dirty="0"/>
              <a:t>指导思想</a:t>
            </a:r>
            <a:r>
              <a:rPr lang="zh-CN" altLang="en-US" b="1" dirty="0"/>
              <a:t>：</a:t>
            </a:r>
            <a:r>
              <a:rPr lang="zh-CN" altLang="zh-CN" dirty="0"/>
              <a:t>是对给定待聚类数据集合进行层次化分解。此算法又称为数据类算法，此算法根据一定的链接规则将数据以层次架构分裂或聚合，最终形成聚类结果</a:t>
            </a:r>
            <a:endParaRPr lang="zh-CN" altLang="en-US" sz="1600" dirty="0"/>
          </a:p>
        </p:txBody>
      </p:sp>
      <p:sp>
        <p:nvSpPr>
          <p:cNvPr id="5" name="矩形 4">
            <a:extLst>
              <a:ext uri="{FF2B5EF4-FFF2-40B4-BE49-F238E27FC236}">
                <a16:creationId xmlns:a16="http://schemas.microsoft.com/office/drawing/2014/main" id="{A8978953-1050-43E4-8F3E-3B3A19F3CB5E}"/>
              </a:ext>
            </a:extLst>
          </p:cNvPr>
          <p:cNvSpPr/>
          <p:nvPr/>
        </p:nvSpPr>
        <p:spPr>
          <a:xfrm>
            <a:off x="957127" y="3081012"/>
            <a:ext cx="9222998" cy="369332"/>
          </a:xfrm>
          <a:prstGeom prst="rect">
            <a:avLst/>
          </a:prstGeom>
        </p:spPr>
        <p:txBody>
          <a:bodyPr wrap="square">
            <a:spAutoFit/>
          </a:bodyPr>
          <a:lstStyle/>
          <a:p>
            <a:pPr marL="285750" indent="-285750">
              <a:buFont typeface="Wingdings" panose="05000000000000000000" pitchFamily="2" charset="2"/>
              <a:buChar char="n"/>
            </a:pPr>
            <a:r>
              <a:rPr lang="zh-CN" altLang="zh-CN" dirty="0"/>
              <a:t>层次聚类分为自顶而下的分裂聚类和自下而上的聚合聚类</a:t>
            </a:r>
            <a:endParaRPr lang="zh-CN" altLang="en-US" dirty="0"/>
          </a:p>
        </p:txBody>
      </p:sp>
      <p:sp>
        <p:nvSpPr>
          <p:cNvPr id="6" name="矩形 5">
            <a:extLst>
              <a:ext uri="{FF2B5EF4-FFF2-40B4-BE49-F238E27FC236}">
                <a16:creationId xmlns:a16="http://schemas.microsoft.com/office/drawing/2014/main" id="{DA9FF239-D766-457B-81E8-44116C04454C}"/>
              </a:ext>
            </a:extLst>
          </p:cNvPr>
          <p:cNvSpPr/>
          <p:nvPr/>
        </p:nvSpPr>
        <p:spPr>
          <a:xfrm>
            <a:off x="1387420" y="3712059"/>
            <a:ext cx="8622224" cy="584775"/>
          </a:xfrm>
          <a:prstGeom prst="rect">
            <a:avLst/>
          </a:prstGeom>
        </p:spPr>
        <p:txBody>
          <a:bodyPr wrap="square">
            <a:spAutoFit/>
          </a:bodyPr>
          <a:lstStyle/>
          <a:p>
            <a:pPr marL="285750" indent="-285750">
              <a:buFont typeface="Wingdings" panose="05000000000000000000" pitchFamily="2" charset="2"/>
              <a:buChar char="p"/>
            </a:pPr>
            <a:r>
              <a:rPr lang="zh-CN" altLang="zh-CN" sz="1600" dirty="0"/>
              <a:t>分裂聚类</a:t>
            </a:r>
            <a:r>
              <a:rPr lang="zh-CN" altLang="en-US" sz="1600" dirty="0"/>
              <a:t>：</a:t>
            </a:r>
            <a:r>
              <a:rPr lang="zh-CN" altLang="zh-CN" sz="1600" dirty="0"/>
              <a:t>初始将所有待聚类项看成同一类，然后找出其中与该类中其他项最不相似的类分裂出去形成两类。如此反复执行，直到所有项自成一类</a:t>
            </a:r>
            <a:endParaRPr lang="zh-CN" altLang="en-US" sz="1600" dirty="0"/>
          </a:p>
        </p:txBody>
      </p:sp>
      <p:sp>
        <p:nvSpPr>
          <p:cNvPr id="7" name="矩形 6">
            <a:extLst>
              <a:ext uri="{FF2B5EF4-FFF2-40B4-BE49-F238E27FC236}">
                <a16:creationId xmlns:a16="http://schemas.microsoft.com/office/drawing/2014/main" id="{90072B76-211A-4AA2-BD94-D612019B1D11}"/>
              </a:ext>
            </a:extLst>
          </p:cNvPr>
          <p:cNvSpPr/>
          <p:nvPr/>
        </p:nvSpPr>
        <p:spPr>
          <a:xfrm>
            <a:off x="1387419" y="4348681"/>
            <a:ext cx="8622224" cy="830997"/>
          </a:xfrm>
          <a:prstGeom prst="rect">
            <a:avLst/>
          </a:prstGeom>
        </p:spPr>
        <p:txBody>
          <a:bodyPr wrap="square">
            <a:spAutoFit/>
          </a:bodyPr>
          <a:lstStyle/>
          <a:p>
            <a:pPr marL="285750" indent="-285750">
              <a:buFont typeface="Wingdings" panose="05000000000000000000" pitchFamily="2" charset="2"/>
              <a:buChar char="p"/>
            </a:pPr>
            <a:r>
              <a:rPr lang="zh-CN" altLang="zh-CN" sz="1600" dirty="0"/>
              <a:t>聚合聚类</a:t>
            </a:r>
            <a:r>
              <a:rPr lang="zh-CN" altLang="en-US" sz="1600" dirty="0"/>
              <a:t>：</a:t>
            </a:r>
            <a:r>
              <a:rPr lang="zh-CN" altLang="zh-CN" sz="1600" dirty="0"/>
              <a:t>初始将所有待聚类项都视为独立的一类，通过连接规则，包括单连接、全连接、类间平均连接，以及采用欧氏距离作为相似度计算的算法，将相似度最高的两个类合并成一个类。如此反复执行，直到所有项并入同一个类</a:t>
            </a:r>
            <a:endParaRPr lang="zh-CN" altLang="en-US" sz="1600" dirty="0"/>
          </a:p>
        </p:txBody>
      </p:sp>
      <p:sp>
        <p:nvSpPr>
          <p:cNvPr id="8" name="矩形 7">
            <a:extLst>
              <a:ext uri="{FF2B5EF4-FFF2-40B4-BE49-F238E27FC236}">
                <a16:creationId xmlns:a16="http://schemas.microsoft.com/office/drawing/2014/main" id="{C2A1AA9E-FA2F-494E-9F87-30E319BF5F1E}"/>
              </a:ext>
            </a:extLst>
          </p:cNvPr>
          <p:cNvSpPr/>
          <p:nvPr/>
        </p:nvSpPr>
        <p:spPr>
          <a:xfrm>
            <a:off x="957127" y="5359838"/>
            <a:ext cx="8840061" cy="646331"/>
          </a:xfrm>
          <a:prstGeom prst="rect">
            <a:avLst/>
          </a:prstGeom>
        </p:spPr>
        <p:txBody>
          <a:bodyPr wrap="square">
            <a:spAutoFit/>
          </a:bodyPr>
          <a:lstStyle/>
          <a:p>
            <a:pPr marL="285750" indent="-285750">
              <a:buFont typeface="Wingdings" panose="05000000000000000000" pitchFamily="2" charset="2"/>
              <a:buChar char="n"/>
            </a:pPr>
            <a:r>
              <a:rPr lang="zh-CN" altLang="zh-CN" dirty="0"/>
              <a:t>典型代表算法</a:t>
            </a:r>
            <a:r>
              <a:rPr lang="zh-CN" altLang="en-US" dirty="0"/>
              <a:t>：</a:t>
            </a:r>
            <a:r>
              <a:rPr lang="en-US" altLang="zh-CN" dirty="0"/>
              <a:t>BIRCH</a:t>
            </a:r>
            <a:r>
              <a:rPr lang="zh-CN" altLang="zh-CN" dirty="0"/>
              <a:t>（</a:t>
            </a:r>
            <a:r>
              <a:rPr lang="en-US" altLang="zh-CN" dirty="0"/>
              <a:t>Balanced Iterative Reducing and Clustering Using Hierarchies</a:t>
            </a:r>
            <a:r>
              <a:rPr lang="zh-CN" altLang="zh-CN" dirty="0"/>
              <a:t>）</a:t>
            </a:r>
            <a:endParaRPr lang="zh-CN" altLang="en-US" dirty="0"/>
          </a:p>
        </p:txBody>
      </p:sp>
    </p:spTree>
    <p:extLst>
      <p:ext uri="{BB962C8B-B14F-4D97-AF65-F5344CB8AC3E}">
        <p14:creationId xmlns:p14="http://schemas.microsoft.com/office/powerpoint/2010/main" val="732770512"/>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3 </a:t>
            </a:r>
            <a:r>
              <a:rPr lang="zh-CN" altLang="en-US" dirty="0"/>
              <a:t>聚类算法</a:t>
            </a:r>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3.3 </a:t>
            </a:r>
            <a:r>
              <a:rPr lang="zh-CN" altLang="en-US" dirty="0"/>
              <a:t>划分聚类算法</a:t>
            </a:r>
          </a:p>
        </p:txBody>
      </p:sp>
      <p:sp>
        <p:nvSpPr>
          <p:cNvPr id="4" name="矩形 3">
            <a:extLst>
              <a:ext uri="{FF2B5EF4-FFF2-40B4-BE49-F238E27FC236}">
                <a16:creationId xmlns:a16="http://schemas.microsoft.com/office/drawing/2014/main" id="{C2D21D4F-4896-47B2-B622-C6B20F76CDB2}"/>
              </a:ext>
            </a:extLst>
          </p:cNvPr>
          <p:cNvSpPr/>
          <p:nvPr/>
        </p:nvSpPr>
        <p:spPr>
          <a:xfrm>
            <a:off x="1160865" y="1973673"/>
            <a:ext cx="8944029" cy="873701"/>
          </a:xfrm>
          <a:prstGeom prst="rect">
            <a:avLst/>
          </a:prstGeom>
        </p:spPr>
        <p:txBody>
          <a:bodyPr wrap="square">
            <a:spAutoFit/>
          </a:bodyPr>
          <a:lstStyle/>
          <a:p>
            <a:pPr marL="285750" indent="-285750">
              <a:lnSpc>
                <a:spcPct val="150000"/>
              </a:lnSpc>
              <a:buFont typeface="Wingdings" panose="05000000000000000000" pitchFamily="2" charset="2"/>
              <a:buChar char="n"/>
            </a:pPr>
            <a:r>
              <a:rPr lang="zh-CN" altLang="zh-CN" dirty="0"/>
              <a:t>划分法属于硬聚类，指导思想是将给定的数据集初始分裂为</a:t>
            </a:r>
            <a:r>
              <a:rPr lang="en-US" altLang="zh-CN" i="1" dirty="0"/>
              <a:t>K</a:t>
            </a:r>
            <a:r>
              <a:rPr lang="zh-CN" altLang="zh-CN" dirty="0"/>
              <a:t>个簇，每个簇至少包含一条数据记录，然后通过反复迭代至每个簇不再改变即得出聚类结果</a:t>
            </a:r>
            <a:endParaRPr lang="zh-CN" altLang="en-US" dirty="0"/>
          </a:p>
        </p:txBody>
      </p:sp>
      <p:sp>
        <p:nvSpPr>
          <p:cNvPr id="5" name="矩形 4">
            <a:extLst>
              <a:ext uri="{FF2B5EF4-FFF2-40B4-BE49-F238E27FC236}">
                <a16:creationId xmlns:a16="http://schemas.microsoft.com/office/drawing/2014/main" id="{D789FB67-F320-4A4E-BE8C-74EFCF068E0C}"/>
              </a:ext>
            </a:extLst>
          </p:cNvPr>
          <p:cNvSpPr/>
          <p:nvPr/>
        </p:nvSpPr>
        <p:spPr>
          <a:xfrm>
            <a:off x="1160865" y="2961747"/>
            <a:ext cx="8944029" cy="369332"/>
          </a:xfrm>
          <a:prstGeom prst="rect">
            <a:avLst/>
          </a:prstGeom>
        </p:spPr>
        <p:txBody>
          <a:bodyPr wrap="square">
            <a:spAutoFit/>
          </a:bodyPr>
          <a:lstStyle/>
          <a:p>
            <a:pPr marL="285750" indent="-285750">
              <a:buFont typeface="Wingdings" panose="05000000000000000000" pitchFamily="2" charset="2"/>
              <a:buChar char="n"/>
            </a:pPr>
            <a:r>
              <a:rPr lang="en-US" altLang="zh-CN" dirty="0"/>
              <a:t>K-Means</a:t>
            </a:r>
            <a:r>
              <a:rPr lang="zh-CN" altLang="zh-CN" dirty="0"/>
              <a:t>算法也称</a:t>
            </a:r>
            <a:r>
              <a:rPr lang="en-US" altLang="zh-CN" dirty="0"/>
              <a:t>K-</a:t>
            </a:r>
            <a:r>
              <a:rPr lang="zh-CN" altLang="zh-CN" dirty="0"/>
              <a:t>平均值算法或</a:t>
            </a:r>
            <a:r>
              <a:rPr lang="en-US" altLang="zh-CN" dirty="0"/>
              <a:t>K</a:t>
            </a:r>
            <a:r>
              <a:rPr lang="zh-CN" altLang="zh-CN" dirty="0"/>
              <a:t>均值算法，是一种得到广泛使用的聚类分析算法</a:t>
            </a:r>
            <a:endParaRPr lang="zh-CN" altLang="en-US" dirty="0"/>
          </a:p>
        </p:txBody>
      </p:sp>
      <p:sp>
        <p:nvSpPr>
          <p:cNvPr id="6" name="矩形 5">
            <a:extLst>
              <a:ext uri="{FF2B5EF4-FFF2-40B4-BE49-F238E27FC236}">
                <a16:creationId xmlns:a16="http://schemas.microsoft.com/office/drawing/2014/main" id="{B4145708-FFAD-424B-B66F-673D3810B829}"/>
              </a:ext>
            </a:extLst>
          </p:cNvPr>
          <p:cNvSpPr/>
          <p:nvPr/>
        </p:nvSpPr>
        <p:spPr>
          <a:xfrm>
            <a:off x="1176437" y="3526922"/>
            <a:ext cx="7502688" cy="2616101"/>
          </a:xfrm>
          <a:prstGeom prst="rect">
            <a:avLst/>
          </a:prstGeom>
        </p:spPr>
        <p:txBody>
          <a:bodyPr wrap="square">
            <a:spAutoFit/>
          </a:bodyPr>
          <a:lstStyle/>
          <a:p>
            <a:pPr marL="285750" indent="-285750">
              <a:buFont typeface="Wingdings" panose="05000000000000000000" pitchFamily="2" charset="2"/>
              <a:buChar char="n"/>
            </a:pPr>
            <a:r>
              <a:rPr lang="zh-CN" altLang="en-US" dirty="0"/>
              <a:t>常用</a:t>
            </a:r>
            <a:r>
              <a:rPr lang="zh-CN" altLang="zh-CN" dirty="0"/>
              <a:t>聚类</a:t>
            </a:r>
            <a:r>
              <a:rPr lang="zh-CN" altLang="en-US" dirty="0"/>
              <a:t>距离</a:t>
            </a:r>
            <a:endParaRPr lang="en-US" altLang="zh-CN" dirty="0"/>
          </a:p>
          <a:p>
            <a:pPr marL="285750" indent="-285750">
              <a:buFont typeface="Wingdings" panose="05000000000000000000" pitchFamily="2" charset="2"/>
              <a:buChar char="n"/>
            </a:pPr>
            <a:endParaRPr lang="en-US" altLang="zh-CN" dirty="0"/>
          </a:p>
          <a:p>
            <a:pPr marL="742939" lvl="1" indent="-285750">
              <a:buFont typeface="Wingdings" panose="05000000000000000000" pitchFamily="2" charset="2"/>
              <a:buChar char="p"/>
            </a:pPr>
            <a:r>
              <a:rPr lang="en-US" altLang="zh-CN" sz="2000" dirty="0"/>
              <a:t> </a:t>
            </a:r>
            <a:r>
              <a:rPr lang="zh-CN" altLang="en-US" sz="1600" dirty="0"/>
              <a:t>欧式距离</a:t>
            </a:r>
            <a:endParaRPr lang="en-US" altLang="zh-CN" sz="1600" dirty="0"/>
          </a:p>
          <a:p>
            <a:pPr lvl="1"/>
            <a:endParaRPr lang="en-US" altLang="zh-CN" dirty="0"/>
          </a:p>
          <a:p>
            <a:pPr lvl="1"/>
            <a:endParaRPr lang="en-US" altLang="zh-CN" dirty="0"/>
          </a:p>
          <a:p>
            <a:pPr lvl="1"/>
            <a:endParaRPr lang="en-US" altLang="zh-CN" dirty="0"/>
          </a:p>
          <a:p>
            <a:pPr marL="742939" lvl="1" indent="-285750">
              <a:buFont typeface="Wingdings" panose="05000000000000000000" pitchFamily="2" charset="2"/>
              <a:buChar char="p"/>
            </a:pPr>
            <a:r>
              <a:rPr lang="en-US" altLang="zh-CN" dirty="0"/>
              <a:t> </a:t>
            </a:r>
            <a:r>
              <a:rPr lang="zh-CN" altLang="en-US" sz="1600" dirty="0"/>
              <a:t>曼哈顿距离</a:t>
            </a:r>
            <a:endParaRPr lang="en-US" altLang="zh-CN" sz="2000" dirty="0"/>
          </a:p>
          <a:p>
            <a:pPr marL="742939" lvl="1" indent="-285750">
              <a:buFont typeface="Wingdings" panose="05000000000000000000" pitchFamily="2" charset="2"/>
              <a:buChar char="p"/>
            </a:pPr>
            <a:endParaRPr lang="en-US" altLang="zh-CN" dirty="0"/>
          </a:p>
          <a:p>
            <a:pPr marL="742939" lvl="1" indent="-285750">
              <a:buFont typeface="Wingdings" panose="05000000000000000000" pitchFamily="2" charset="2"/>
              <a:buChar char="p"/>
            </a:pPr>
            <a:endParaRPr lang="en-US" altLang="zh-CN" dirty="0"/>
          </a:p>
        </p:txBody>
      </p:sp>
      <p:graphicFrame>
        <p:nvGraphicFramePr>
          <p:cNvPr id="7" name="对象 6">
            <a:extLst>
              <a:ext uri="{FF2B5EF4-FFF2-40B4-BE49-F238E27FC236}">
                <a16:creationId xmlns:a16="http://schemas.microsoft.com/office/drawing/2014/main" id="{74B93CB2-F6A7-4C37-9C61-E1D0B27D6F47}"/>
              </a:ext>
            </a:extLst>
          </p:cNvPr>
          <p:cNvGraphicFramePr>
            <a:graphicFrameLocks noChangeAspect="1"/>
          </p:cNvGraphicFramePr>
          <p:nvPr>
            <p:extLst>
              <p:ext uri="{D42A27DB-BD31-4B8C-83A1-F6EECF244321}">
                <p14:modId xmlns:p14="http://schemas.microsoft.com/office/powerpoint/2010/main" val="3428252399"/>
              </p:ext>
            </p:extLst>
          </p:nvPr>
        </p:nvGraphicFramePr>
        <p:xfrm>
          <a:off x="2704064" y="4367990"/>
          <a:ext cx="2477943" cy="846892"/>
        </p:xfrm>
        <a:graphic>
          <a:graphicData uri="http://schemas.openxmlformats.org/presentationml/2006/ole">
            <mc:AlternateContent xmlns:mc="http://schemas.openxmlformats.org/markup-compatibility/2006">
              <mc:Choice xmlns:v="urn:schemas-microsoft-com:vml" Requires="v">
                <p:oleObj spid="_x0000_s5198" r:id="rId4" imgW="1498600" imgH="508000" progId="Equation.DSMT4">
                  <p:embed/>
                </p:oleObj>
              </mc:Choice>
              <mc:Fallback>
                <p:oleObj r:id="rId4" imgW="1498600" imgH="508000" progId="Equation.DSMT4">
                  <p:embed/>
                  <p:pic>
                    <p:nvPicPr>
                      <p:cNvPr id="31" name="对象 3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04064" y="4367990"/>
                        <a:ext cx="2477943" cy="846892"/>
                      </a:xfrm>
                      <a:prstGeom prst="rect">
                        <a:avLst/>
                      </a:prstGeom>
                      <a:noFill/>
                    </p:spPr>
                  </p:pic>
                </p:oleObj>
              </mc:Fallback>
            </mc:AlternateContent>
          </a:graphicData>
        </a:graphic>
      </p:graphicFrame>
      <p:graphicFrame>
        <p:nvGraphicFramePr>
          <p:cNvPr id="8" name="对象 7">
            <a:extLst>
              <a:ext uri="{FF2B5EF4-FFF2-40B4-BE49-F238E27FC236}">
                <a16:creationId xmlns:a16="http://schemas.microsoft.com/office/drawing/2014/main" id="{2D1E454C-8E70-41D6-9F90-872A1DA075E8}"/>
              </a:ext>
            </a:extLst>
          </p:cNvPr>
          <p:cNvGraphicFramePr>
            <a:graphicFrameLocks noChangeAspect="1"/>
          </p:cNvGraphicFramePr>
          <p:nvPr>
            <p:extLst>
              <p:ext uri="{D42A27DB-BD31-4B8C-83A1-F6EECF244321}">
                <p14:modId xmlns:p14="http://schemas.microsoft.com/office/powerpoint/2010/main" val="1095705898"/>
              </p:ext>
            </p:extLst>
          </p:nvPr>
        </p:nvGraphicFramePr>
        <p:xfrm>
          <a:off x="2646832" y="5486183"/>
          <a:ext cx="2523322" cy="772061"/>
        </p:xfrm>
        <a:graphic>
          <a:graphicData uri="http://schemas.openxmlformats.org/presentationml/2006/ole">
            <mc:AlternateContent xmlns:mc="http://schemas.openxmlformats.org/markup-compatibility/2006">
              <mc:Choice xmlns:v="urn:schemas-microsoft-com:vml" Requires="v">
                <p:oleObj spid="_x0000_s5199" r:id="rId6" imgW="1282700" imgH="393700" progId="Equation.DSMT4">
                  <p:embed/>
                </p:oleObj>
              </mc:Choice>
              <mc:Fallback>
                <p:oleObj r:id="rId6" imgW="1282700" imgH="393700" progId="Equation.DSMT4">
                  <p:embed/>
                  <p:pic>
                    <p:nvPicPr>
                      <p:cNvPr id="35" name="对象 3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46832" y="5486183"/>
                        <a:ext cx="2523322" cy="772061"/>
                      </a:xfrm>
                      <a:prstGeom prst="rect">
                        <a:avLst/>
                      </a:prstGeom>
                      <a:noFill/>
                    </p:spPr>
                  </p:pic>
                </p:oleObj>
              </mc:Fallback>
            </mc:AlternateContent>
          </a:graphicData>
        </a:graphic>
      </p:graphicFrame>
      <p:sp>
        <p:nvSpPr>
          <p:cNvPr id="9" name="矩形 8">
            <a:extLst>
              <a:ext uri="{FF2B5EF4-FFF2-40B4-BE49-F238E27FC236}">
                <a16:creationId xmlns:a16="http://schemas.microsoft.com/office/drawing/2014/main" id="{376523C3-A8BE-4056-A73D-F7A9C4DAA5FB}"/>
              </a:ext>
            </a:extLst>
          </p:cNvPr>
          <p:cNvSpPr/>
          <p:nvPr/>
        </p:nvSpPr>
        <p:spPr>
          <a:xfrm>
            <a:off x="5429250" y="3879455"/>
            <a:ext cx="6096000" cy="2308324"/>
          </a:xfrm>
          <a:prstGeom prst="rect">
            <a:avLst/>
          </a:prstGeom>
        </p:spPr>
        <p:txBody>
          <a:bodyPr>
            <a:spAutoFit/>
          </a:bodyPr>
          <a:lstStyle/>
          <a:p>
            <a:pPr marL="742939" lvl="1" indent="-285750">
              <a:buFont typeface="Wingdings" panose="05000000000000000000" pitchFamily="2" charset="2"/>
              <a:buChar char="p"/>
            </a:pPr>
            <a:endParaRPr lang="en-US" altLang="zh-CN" dirty="0"/>
          </a:p>
          <a:p>
            <a:pPr marL="742939" lvl="1" indent="-285750">
              <a:buFont typeface="Wingdings" panose="05000000000000000000" pitchFamily="2" charset="2"/>
              <a:buChar char="p"/>
            </a:pPr>
            <a:r>
              <a:rPr lang="en-US" altLang="zh-CN" b="1" dirty="0"/>
              <a:t> </a:t>
            </a:r>
            <a:r>
              <a:rPr lang="zh-CN" altLang="zh-CN" sz="1600" dirty="0"/>
              <a:t>闵可夫斯基距离</a:t>
            </a:r>
            <a:endParaRPr lang="en-US" altLang="zh-CN" dirty="0"/>
          </a:p>
          <a:p>
            <a:pPr marL="742939" lvl="1" indent="-285750">
              <a:buFont typeface="Wingdings" panose="05000000000000000000" pitchFamily="2" charset="2"/>
              <a:buChar char="p"/>
            </a:pPr>
            <a:endParaRPr lang="en-US" altLang="zh-CN" dirty="0"/>
          </a:p>
          <a:p>
            <a:pPr marL="742939" lvl="1" indent="-285750">
              <a:buFont typeface="Wingdings" panose="05000000000000000000" pitchFamily="2" charset="2"/>
              <a:buChar char="p"/>
            </a:pPr>
            <a:endParaRPr lang="en-US" altLang="zh-CN" dirty="0"/>
          </a:p>
          <a:p>
            <a:pPr lvl="1"/>
            <a:endParaRPr lang="en-US" altLang="zh-CN" b="1" dirty="0"/>
          </a:p>
          <a:p>
            <a:pPr marL="742939" lvl="1" indent="-285750">
              <a:buFont typeface="Wingdings" panose="05000000000000000000" pitchFamily="2" charset="2"/>
              <a:buChar char="p"/>
            </a:pPr>
            <a:r>
              <a:rPr lang="zh-CN" altLang="zh-CN" sz="1600" dirty="0"/>
              <a:t>切比雪夫距离</a:t>
            </a:r>
            <a:endParaRPr lang="en-US" altLang="zh-CN" sz="1600" dirty="0"/>
          </a:p>
          <a:p>
            <a:pPr marL="742939" lvl="1" indent="-285750">
              <a:buFont typeface="Wingdings" panose="05000000000000000000" pitchFamily="2" charset="2"/>
              <a:buChar char="p"/>
            </a:pPr>
            <a:endParaRPr lang="en-US" altLang="zh-CN" dirty="0"/>
          </a:p>
          <a:p>
            <a:pPr marL="742939" lvl="1" indent="-285750">
              <a:buFont typeface="Wingdings" panose="05000000000000000000" pitchFamily="2" charset="2"/>
              <a:buChar char="p"/>
            </a:pPr>
            <a:endParaRPr lang="zh-CN" altLang="en-US" dirty="0"/>
          </a:p>
        </p:txBody>
      </p:sp>
      <p:graphicFrame>
        <p:nvGraphicFramePr>
          <p:cNvPr id="10" name="对象 9">
            <a:extLst>
              <a:ext uri="{FF2B5EF4-FFF2-40B4-BE49-F238E27FC236}">
                <a16:creationId xmlns:a16="http://schemas.microsoft.com/office/drawing/2014/main" id="{F6D25FEB-DF15-4DC4-9AE6-77F9B51B720B}"/>
              </a:ext>
            </a:extLst>
          </p:cNvPr>
          <p:cNvGraphicFramePr>
            <a:graphicFrameLocks noChangeAspect="1"/>
          </p:cNvGraphicFramePr>
          <p:nvPr>
            <p:extLst>
              <p:ext uri="{D42A27DB-BD31-4B8C-83A1-F6EECF244321}">
                <p14:modId xmlns:p14="http://schemas.microsoft.com/office/powerpoint/2010/main" val="2400109593"/>
              </p:ext>
            </p:extLst>
          </p:nvPr>
        </p:nvGraphicFramePr>
        <p:xfrm>
          <a:off x="7264220" y="4385722"/>
          <a:ext cx="2426060" cy="829160"/>
        </p:xfrm>
        <a:graphic>
          <a:graphicData uri="http://schemas.openxmlformats.org/presentationml/2006/ole">
            <mc:AlternateContent xmlns:mc="http://schemas.openxmlformats.org/markup-compatibility/2006">
              <mc:Choice xmlns:v="urn:schemas-microsoft-com:vml" Requires="v">
                <p:oleObj spid="_x0000_s5200" r:id="rId8" imgW="1498600" imgH="508000" progId="Equation.DSMT4">
                  <p:embed/>
                </p:oleObj>
              </mc:Choice>
              <mc:Fallback>
                <p:oleObj r:id="rId8" imgW="1498600" imgH="508000" progId="Equation.DSMT4">
                  <p:embed/>
                  <p:pic>
                    <p:nvPicPr>
                      <p:cNvPr id="41" name="对象 4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264220" y="4385722"/>
                        <a:ext cx="2426060" cy="829160"/>
                      </a:xfrm>
                      <a:prstGeom prst="rect">
                        <a:avLst/>
                      </a:prstGeom>
                      <a:noFill/>
                    </p:spPr>
                  </p:pic>
                </p:oleObj>
              </mc:Fallback>
            </mc:AlternateContent>
          </a:graphicData>
        </a:graphic>
      </p:graphicFrame>
      <p:graphicFrame>
        <p:nvGraphicFramePr>
          <p:cNvPr id="11" name="对象 10">
            <a:extLst>
              <a:ext uri="{FF2B5EF4-FFF2-40B4-BE49-F238E27FC236}">
                <a16:creationId xmlns:a16="http://schemas.microsoft.com/office/drawing/2014/main" id="{01B6D82E-090F-44C3-851F-35F17BDC52C0}"/>
              </a:ext>
            </a:extLst>
          </p:cNvPr>
          <p:cNvGraphicFramePr>
            <a:graphicFrameLocks noChangeAspect="1"/>
          </p:cNvGraphicFramePr>
          <p:nvPr>
            <p:extLst>
              <p:ext uri="{D42A27DB-BD31-4B8C-83A1-F6EECF244321}">
                <p14:modId xmlns:p14="http://schemas.microsoft.com/office/powerpoint/2010/main" val="1665907173"/>
              </p:ext>
            </p:extLst>
          </p:nvPr>
        </p:nvGraphicFramePr>
        <p:xfrm>
          <a:off x="7019480" y="5578179"/>
          <a:ext cx="3288145" cy="609600"/>
        </p:xfrm>
        <a:graphic>
          <a:graphicData uri="http://schemas.openxmlformats.org/presentationml/2006/ole">
            <mc:AlternateContent xmlns:mc="http://schemas.openxmlformats.org/markup-compatibility/2006">
              <mc:Choice xmlns:v="urn:schemas-microsoft-com:vml" Requires="v">
                <p:oleObj spid="_x0000_s5201" r:id="rId10" imgW="1688465" imgH="317500" progId="Equation.DSMT4">
                  <p:embed/>
                </p:oleObj>
              </mc:Choice>
              <mc:Fallback>
                <p:oleObj r:id="rId10" imgW="1688465" imgH="317500" progId="Equation.DSMT4">
                  <p:embed/>
                  <p:pic>
                    <p:nvPicPr>
                      <p:cNvPr id="46" name="对象 4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019480" y="5578179"/>
                        <a:ext cx="3288145" cy="609600"/>
                      </a:xfrm>
                      <a:prstGeom prst="rect">
                        <a:avLst/>
                      </a:prstGeom>
                      <a:noFill/>
                    </p:spPr>
                  </p:pic>
                </p:oleObj>
              </mc:Fallback>
            </mc:AlternateContent>
          </a:graphicData>
        </a:graphic>
      </p:graphicFrame>
    </p:spTree>
    <p:extLst>
      <p:ext uri="{BB962C8B-B14F-4D97-AF65-F5344CB8AC3E}">
        <p14:creationId xmlns:p14="http://schemas.microsoft.com/office/powerpoint/2010/main" val="1320449676"/>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CEB5D406-4367-49E0-B9C8-CCEEC5256204}"/>
              </a:ext>
            </a:extLst>
          </p:cNvPr>
          <p:cNvPicPr>
            <a:picLocks noChangeAspect="1"/>
          </p:cNvPicPr>
          <p:nvPr/>
        </p:nvPicPr>
        <p:blipFill>
          <a:blip r:embed="rId3"/>
          <a:stretch>
            <a:fillRect/>
          </a:stretch>
        </p:blipFill>
        <p:spPr>
          <a:xfrm>
            <a:off x="1388281" y="1129035"/>
            <a:ext cx="8676400" cy="5148000"/>
          </a:xfrm>
          <a:prstGeom prst="rect">
            <a:avLst/>
          </a:prstGeom>
        </p:spPr>
      </p:pic>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1 </a:t>
            </a:r>
            <a:r>
              <a:rPr lang="zh-CN" altLang="en-US" dirty="0"/>
              <a:t>大数据挖掘算法概述</a:t>
            </a:r>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1.2  </a:t>
            </a:r>
            <a:r>
              <a:rPr lang="zh-CN" altLang="en-US" dirty="0"/>
              <a:t>数据挖掘常用算法</a:t>
            </a:r>
          </a:p>
        </p:txBody>
      </p:sp>
    </p:spTree>
    <p:extLst>
      <p:ext uri="{BB962C8B-B14F-4D97-AF65-F5344CB8AC3E}">
        <p14:creationId xmlns:p14="http://schemas.microsoft.com/office/powerpoint/2010/main" val="2369111530"/>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a:extLst>
              <a:ext uri="{FF2B5EF4-FFF2-40B4-BE49-F238E27FC236}">
                <a16:creationId xmlns:a16="http://schemas.microsoft.com/office/drawing/2014/main" id="{C46A1022-7C38-4B3C-A30C-599A789C6822}"/>
              </a:ext>
            </a:extLst>
          </p:cNvPr>
          <p:cNvPicPr>
            <a:picLocks noChangeAspect="1"/>
          </p:cNvPicPr>
          <p:nvPr/>
        </p:nvPicPr>
        <p:blipFill rotWithShape="1">
          <a:blip r:embed="rId3"/>
          <a:srcRect l="6556" t="1868" r="1728" b="2056"/>
          <a:stretch/>
        </p:blipFill>
        <p:spPr>
          <a:xfrm>
            <a:off x="2614955" y="2658455"/>
            <a:ext cx="6190920" cy="3852000"/>
          </a:xfrm>
          <a:prstGeom prst="rect">
            <a:avLst/>
          </a:prstGeom>
        </p:spPr>
      </p:pic>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3 </a:t>
            </a:r>
            <a:r>
              <a:rPr lang="zh-CN" altLang="en-US" dirty="0"/>
              <a:t>聚类算法</a:t>
            </a:r>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3.3.1 K-Means</a:t>
            </a:r>
            <a:r>
              <a:rPr lang="zh-CN" altLang="en-US" dirty="0">
                <a:solidFill>
                  <a:srgbClr val="000000"/>
                </a:solidFill>
                <a:latin typeface="Verdana" panose="020B0604030504040204" pitchFamily="34" charset="0"/>
              </a:rPr>
              <a:t> （</a:t>
            </a:r>
            <a:r>
              <a:rPr lang="en-US" altLang="zh-CN" dirty="0">
                <a:solidFill>
                  <a:srgbClr val="000000"/>
                </a:solidFill>
                <a:latin typeface="Verdana" panose="020B0604030504040204" pitchFamily="34" charset="0"/>
              </a:rPr>
              <a:t>1/2</a:t>
            </a:r>
            <a:r>
              <a:rPr lang="zh-CN" altLang="en-US" dirty="0">
                <a:solidFill>
                  <a:srgbClr val="000000"/>
                </a:solidFill>
                <a:latin typeface="Verdana" panose="020B0604030504040204" pitchFamily="34" charset="0"/>
              </a:rPr>
              <a:t>）</a:t>
            </a:r>
            <a:r>
              <a:rPr lang="en-US" altLang="zh-CN" dirty="0">
                <a:solidFill>
                  <a:srgbClr val="000000"/>
                </a:solidFill>
                <a:latin typeface="Verdana" panose="020B0604030504040204" pitchFamily="34" charset="0"/>
              </a:rPr>
              <a:t>-- </a:t>
            </a:r>
            <a:r>
              <a:rPr lang="zh-CN" altLang="en-US" dirty="0">
                <a:solidFill>
                  <a:srgbClr val="000000"/>
                </a:solidFill>
                <a:latin typeface="Verdana" panose="020B0604030504040204" pitchFamily="34" charset="0"/>
              </a:rPr>
              <a:t>算法思想</a:t>
            </a:r>
            <a:endParaRPr lang="zh-CN" altLang="en-US" dirty="0"/>
          </a:p>
        </p:txBody>
      </p:sp>
      <p:sp>
        <p:nvSpPr>
          <p:cNvPr id="12" name="矩形 11">
            <a:extLst>
              <a:ext uri="{FF2B5EF4-FFF2-40B4-BE49-F238E27FC236}">
                <a16:creationId xmlns:a16="http://schemas.microsoft.com/office/drawing/2014/main" id="{FB779830-1D3E-463A-93D3-8AC654D622F9}"/>
              </a:ext>
            </a:extLst>
          </p:cNvPr>
          <p:cNvSpPr/>
          <p:nvPr/>
        </p:nvSpPr>
        <p:spPr>
          <a:xfrm>
            <a:off x="1024678" y="1745842"/>
            <a:ext cx="9315824" cy="873701"/>
          </a:xfrm>
          <a:prstGeom prst="rect">
            <a:avLst/>
          </a:prstGeom>
        </p:spPr>
        <p:txBody>
          <a:bodyPr wrap="square">
            <a:spAutoFit/>
          </a:bodyPr>
          <a:lstStyle/>
          <a:p>
            <a:pPr marL="285750" indent="-285750">
              <a:lnSpc>
                <a:spcPct val="150000"/>
              </a:lnSpc>
              <a:buFont typeface="Wingdings" panose="05000000000000000000" pitchFamily="2" charset="2"/>
              <a:buChar char="n"/>
            </a:pPr>
            <a:r>
              <a:rPr lang="en-US" altLang="zh-CN" dirty="0"/>
              <a:t>K-Means</a:t>
            </a:r>
            <a:r>
              <a:rPr lang="zh-CN" altLang="zh-CN" dirty="0"/>
              <a:t>算法聚类问题经典算法，</a:t>
            </a:r>
            <a:r>
              <a:rPr lang="zh-CN" altLang="en-US" dirty="0"/>
              <a:t>对于给定的样本集，按照样本间距离大小，将样本集划分为</a:t>
            </a:r>
            <a:r>
              <a:rPr lang="en-US" altLang="zh-CN" dirty="0"/>
              <a:t>K</a:t>
            </a:r>
            <a:r>
              <a:rPr lang="zh-CN" altLang="en-US" dirty="0"/>
              <a:t>个簇。让簇内的点尽量紧密的连在一起，而让簇间的距离尽量的大。</a:t>
            </a:r>
          </a:p>
        </p:txBody>
      </p:sp>
    </p:spTree>
    <p:extLst>
      <p:ext uri="{BB962C8B-B14F-4D97-AF65-F5344CB8AC3E}">
        <p14:creationId xmlns:p14="http://schemas.microsoft.com/office/powerpoint/2010/main" val="2262137394"/>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3 </a:t>
            </a:r>
            <a:r>
              <a:rPr lang="zh-CN" altLang="en-US" dirty="0"/>
              <a:t>聚类算法</a:t>
            </a:r>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3.3.1 K-Means</a:t>
            </a:r>
            <a:r>
              <a:rPr lang="zh-CN" altLang="en-US" dirty="0">
                <a:solidFill>
                  <a:srgbClr val="000000"/>
                </a:solidFill>
                <a:latin typeface="Verdana" panose="020B0604030504040204" pitchFamily="34" charset="0"/>
              </a:rPr>
              <a:t> （</a:t>
            </a:r>
            <a:r>
              <a:rPr lang="en-US" altLang="zh-CN" dirty="0">
                <a:solidFill>
                  <a:srgbClr val="000000"/>
                </a:solidFill>
                <a:latin typeface="Verdana" panose="020B0604030504040204" pitchFamily="34" charset="0"/>
              </a:rPr>
              <a:t>2/2</a:t>
            </a:r>
            <a:r>
              <a:rPr lang="zh-CN" altLang="en-US" dirty="0">
                <a:solidFill>
                  <a:srgbClr val="000000"/>
                </a:solidFill>
                <a:latin typeface="Verdana" panose="020B0604030504040204" pitchFamily="34" charset="0"/>
              </a:rPr>
              <a:t>）</a:t>
            </a:r>
            <a:r>
              <a:rPr lang="en-US" altLang="zh-CN" dirty="0">
                <a:solidFill>
                  <a:srgbClr val="000000"/>
                </a:solidFill>
                <a:latin typeface="Verdana" panose="020B0604030504040204" pitchFamily="34" charset="0"/>
              </a:rPr>
              <a:t>-- </a:t>
            </a:r>
            <a:r>
              <a:rPr lang="zh-CN" altLang="en-US" dirty="0">
                <a:solidFill>
                  <a:srgbClr val="000000"/>
                </a:solidFill>
                <a:latin typeface="Verdana" panose="020B0604030504040204" pitchFamily="34" charset="0"/>
              </a:rPr>
              <a:t>算法实例</a:t>
            </a:r>
            <a:endParaRPr lang="zh-CN" altLang="en-US" dirty="0"/>
          </a:p>
        </p:txBody>
      </p:sp>
      <p:pic>
        <p:nvPicPr>
          <p:cNvPr id="6" name="图片 5">
            <a:extLst>
              <a:ext uri="{FF2B5EF4-FFF2-40B4-BE49-F238E27FC236}">
                <a16:creationId xmlns:a16="http://schemas.microsoft.com/office/drawing/2014/main" id="{93EE5ABA-ECDA-4A7D-8827-C219BBC84366}"/>
              </a:ext>
            </a:extLst>
          </p:cNvPr>
          <p:cNvPicPr>
            <a:picLocks noChangeAspect="1"/>
          </p:cNvPicPr>
          <p:nvPr/>
        </p:nvPicPr>
        <p:blipFill>
          <a:blip r:embed="rId3"/>
          <a:stretch>
            <a:fillRect/>
          </a:stretch>
        </p:blipFill>
        <p:spPr>
          <a:xfrm>
            <a:off x="1518736" y="1777040"/>
            <a:ext cx="2433024" cy="4608000"/>
          </a:xfrm>
          <a:prstGeom prst="rect">
            <a:avLst/>
          </a:prstGeom>
        </p:spPr>
      </p:pic>
      <p:pic>
        <p:nvPicPr>
          <p:cNvPr id="7" name="图片 6">
            <a:extLst>
              <a:ext uri="{FF2B5EF4-FFF2-40B4-BE49-F238E27FC236}">
                <a16:creationId xmlns:a16="http://schemas.microsoft.com/office/drawing/2014/main" id="{AA771487-0CB9-4016-883F-617C574D80E8}"/>
              </a:ext>
            </a:extLst>
          </p:cNvPr>
          <p:cNvPicPr>
            <a:picLocks noChangeAspect="1"/>
          </p:cNvPicPr>
          <p:nvPr/>
        </p:nvPicPr>
        <p:blipFill>
          <a:blip r:embed="rId4"/>
          <a:stretch>
            <a:fillRect/>
          </a:stretch>
        </p:blipFill>
        <p:spPr>
          <a:xfrm>
            <a:off x="4792623" y="2083040"/>
            <a:ext cx="5994000" cy="3996000"/>
          </a:xfrm>
          <a:prstGeom prst="rect">
            <a:avLst/>
          </a:prstGeom>
        </p:spPr>
      </p:pic>
    </p:spTree>
    <p:extLst>
      <p:ext uri="{BB962C8B-B14F-4D97-AF65-F5344CB8AC3E}">
        <p14:creationId xmlns:p14="http://schemas.microsoft.com/office/powerpoint/2010/main" val="1182571506"/>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3 </a:t>
            </a:r>
            <a:r>
              <a:rPr lang="zh-CN" altLang="en-US" dirty="0"/>
              <a:t>聚类算法</a:t>
            </a:r>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3.4 </a:t>
            </a:r>
            <a:r>
              <a:rPr lang="zh-CN" altLang="en-US" dirty="0"/>
              <a:t>基于密度聚类算法</a:t>
            </a:r>
          </a:p>
        </p:txBody>
      </p:sp>
      <p:sp>
        <p:nvSpPr>
          <p:cNvPr id="4" name="矩形 3">
            <a:extLst>
              <a:ext uri="{FF2B5EF4-FFF2-40B4-BE49-F238E27FC236}">
                <a16:creationId xmlns:a16="http://schemas.microsoft.com/office/drawing/2014/main" id="{4062DEBB-AA7E-4620-9C51-94F84950C001}"/>
              </a:ext>
            </a:extLst>
          </p:cNvPr>
          <p:cNvSpPr/>
          <p:nvPr/>
        </p:nvSpPr>
        <p:spPr>
          <a:xfrm>
            <a:off x="1095211" y="1737898"/>
            <a:ext cx="9195661" cy="1248547"/>
          </a:xfrm>
          <a:prstGeom prst="rect">
            <a:avLst/>
          </a:prstGeom>
        </p:spPr>
        <p:txBody>
          <a:bodyPr wrap="square">
            <a:spAutoFit/>
          </a:bodyPr>
          <a:lstStyle/>
          <a:p>
            <a:pPr marL="285750" indent="-285750">
              <a:lnSpc>
                <a:spcPct val="150000"/>
              </a:lnSpc>
              <a:buFont typeface="Wingdings" panose="05000000000000000000" pitchFamily="2" charset="2"/>
              <a:buChar char="n"/>
            </a:pPr>
            <a:r>
              <a:rPr lang="en-US" altLang="zh-CN" sz="2000" dirty="0"/>
              <a:t>DBSCAN</a:t>
            </a:r>
          </a:p>
          <a:p>
            <a:pPr marL="742939" lvl="1" indent="-285750">
              <a:lnSpc>
                <a:spcPct val="150000"/>
              </a:lnSpc>
              <a:buFont typeface="Wingdings" panose="05000000000000000000" pitchFamily="2" charset="2"/>
              <a:buChar char="p"/>
            </a:pPr>
            <a:r>
              <a:rPr lang="en-US" altLang="zh-CN" sz="1600" dirty="0"/>
              <a:t>DBSCAN </a:t>
            </a:r>
            <a:r>
              <a:rPr lang="zh-CN" altLang="zh-CN" sz="1600" dirty="0"/>
              <a:t>（</a:t>
            </a:r>
            <a:r>
              <a:rPr lang="en-US" altLang="zh-CN" sz="1600" dirty="0"/>
              <a:t>Density-Based Spatial Clustering of Application with Noise</a:t>
            </a:r>
            <a:r>
              <a:rPr lang="zh-CN" altLang="zh-CN" sz="1600" dirty="0"/>
              <a:t>，具有噪声的基于密度的空间聚类应用）是一种基于高密度连接区域的密度聚类算法</a:t>
            </a:r>
            <a:endParaRPr lang="zh-CN" altLang="en-US" sz="1600" dirty="0"/>
          </a:p>
        </p:txBody>
      </p:sp>
      <p:sp>
        <p:nvSpPr>
          <p:cNvPr id="5" name="矩形 4">
            <a:extLst>
              <a:ext uri="{FF2B5EF4-FFF2-40B4-BE49-F238E27FC236}">
                <a16:creationId xmlns:a16="http://schemas.microsoft.com/office/drawing/2014/main" id="{03E14945-8B94-4229-B196-07C9889BEE54}"/>
              </a:ext>
            </a:extLst>
          </p:cNvPr>
          <p:cNvSpPr/>
          <p:nvPr/>
        </p:nvSpPr>
        <p:spPr>
          <a:xfrm>
            <a:off x="1095211" y="3049332"/>
            <a:ext cx="9948156" cy="1846659"/>
          </a:xfrm>
          <a:prstGeom prst="rect">
            <a:avLst/>
          </a:prstGeom>
        </p:spPr>
        <p:txBody>
          <a:bodyPr wrap="square">
            <a:spAutoFit/>
          </a:bodyPr>
          <a:lstStyle/>
          <a:p>
            <a:pPr marL="285750" indent="-285750">
              <a:buFont typeface="Wingdings" panose="05000000000000000000" pitchFamily="2" charset="2"/>
              <a:buChar char="n"/>
            </a:pPr>
            <a:r>
              <a:rPr lang="en-US" altLang="zh-CN" sz="2000" dirty="0"/>
              <a:t>DBSCAN</a:t>
            </a:r>
            <a:r>
              <a:rPr lang="zh-CN" altLang="zh-CN" sz="2000" dirty="0"/>
              <a:t>算法流程</a:t>
            </a:r>
            <a:endParaRPr lang="en-US" altLang="zh-CN" sz="2000" dirty="0"/>
          </a:p>
          <a:p>
            <a:endParaRPr lang="en-US" altLang="zh-CN" sz="1400" dirty="0"/>
          </a:p>
          <a:p>
            <a:pPr marL="742939" lvl="1" indent="-285750">
              <a:buFont typeface="Wingdings" panose="05000000000000000000" pitchFamily="2" charset="2"/>
              <a:buChar char="p"/>
            </a:pPr>
            <a:r>
              <a:rPr lang="zh-CN" altLang="zh-CN" sz="1600" dirty="0"/>
              <a:t>从任意对象</a:t>
            </a:r>
            <a:r>
              <a:rPr lang="en-US" altLang="zh-CN" sz="1600" i="1" dirty="0"/>
              <a:t>P </a:t>
            </a:r>
            <a:r>
              <a:rPr lang="zh-CN" altLang="zh-CN" sz="1600" dirty="0"/>
              <a:t>开始根据阈值和参数通过广度优先搜索提取从</a:t>
            </a:r>
            <a:r>
              <a:rPr lang="en-US" altLang="zh-CN" sz="1600" i="1" dirty="0"/>
              <a:t>P </a:t>
            </a:r>
            <a:r>
              <a:rPr lang="zh-CN" altLang="zh-CN" sz="1600" dirty="0"/>
              <a:t>密度可达的所有对象，得到一个聚类</a:t>
            </a:r>
            <a:endParaRPr lang="en-US" altLang="zh-CN" sz="1600" dirty="0"/>
          </a:p>
          <a:p>
            <a:pPr marL="742939" lvl="1" indent="-285750">
              <a:buFont typeface="Wingdings" panose="05000000000000000000" pitchFamily="2" charset="2"/>
              <a:buChar char="p"/>
            </a:pPr>
            <a:endParaRPr lang="en-US" altLang="zh-CN" sz="1600" dirty="0"/>
          </a:p>
          <a:p>
            <a:pPr marL="742939" lvl="1" indent="-285750">
              <a:buFont typeface="Wingdings" panose="05000000000000000000" pitchFamily="2" charset="2"/>
              <a:buChar char="p"/>
            </a:pPr>
            <a:r>
              <a:rPr lang="zh-CN" altLang="zh-CN" sz="1600" dirty="0"/>
              <a:t>若</a:t>
            </a:r>
            <a:r>
              <a:rPr lang="en-US" altLang="zh-CN" sz="1600" i="1" dirty="0"/>
              <a:t>P </a:t>
            </a:r>
            <a:r>
              <a:rPr lang="zh-CN" altLang="zh-CN" sz="1600" dirty="0"/>
              <a:t>是核心对象，则可以一次标记相应对象为当前类并以此为基础进行扩展</a:t>
            </a:r>
            <a:endParaRPr lang="en-US" altLang="zh-CN" sz="1600" dirty="0"/>
          </a:p>
          <a:p>
            <a:pPr marL="742939" lvl="1" indent="-285750">
              <a:buFont typeface="Wingdings" panose="05000000000000000000" pitchFamily="2" charset="2"/>
              <a:buChar char="p"/>
            </a:pPr>
            <a:endParaRPr lang="en-US" altLang="zh-CN" sz="1600" dirty="0"/>
          </a:p>
          <a:p>
            <a:pPr marL="742939" lvl="1" indent="-285750">
              <a:buFont typeface="Wingdings" panose="05000000000000000000" pitchFamily="2" charset="2"/>
              <a:buChar char="p"/>
            </a:pPr>
            <a:r>
              <a:rPr lang="zh-CN" altLang="zh-CN" sz="1600" dirty="0"/>
              <a:t>得到一个完整聚类后，再选择一个新对象重复上述过程。若</a:t>
            </a:r>
            <a:r>
              <a:rPr lang="en-US" altLang="zh-CN" sz="1600" i="1" dirty="0"/>
              <a:t>P </a:t>
            </a:r>
            <a:r>
              <a:rPr lang="zh-CN" altLang="zh-CN" sz="1600" dirty="0"/>
              <a:t>是边界对象，则将其标记为噪声并舍弃</a:t>
            </a:r>
            <a:endParaRPr lang="zh-CN" altLang="en-US" sz="1600" dirty="0"/>
          </a:p>
        </p:txBody>
      </p:sp>
      <p:sp>
        <p:nvSpPr>
          <p:cNvPr id="6" name="矩形 5">
            <a:extLst>
              <a:ext uri="{FF2B5EF4-FFF2-40B4-BE49-F238E27FC236}">
                <a16:creationId xmlns:a16="http://schemas.microsoft.com/office/drawing/2014/main" id="{19A91BEB-2565-405A-9C4C-CF0B0CB348B7}"/>
              </a:ext>
            </a:extLst>
          </p:cNvPr>
          <p:cNvSpPr/>
          <p:nvPr/>
        </p:nvSpPr>
        <p:spPr>
          <a:xfrm>
            <a:off x="1219198" y="4958584"/>
            <a:ext cx="9948156" cy="2332626"/>
          </a:xfrm>
          <a:prstGeom prst="rect">
            <a:avLst/>
          </a:prstGeom>
        </p:spPr>
        <p:txBody>
          <a:bodyPr wrap="square">
            <a:spAutoFit/>
          </a:bodyPr>
          <a:lstStyle/>
          <a:p>
            <a:pPr marL="285750" indent="-285750">
              <a:buFont typeface="Wingdings" panose="05000000000000000000" pitchFamily="2" charset="2"/>
              <a:buChar char="n"/>
            </a:pPr>
            <a:r>
              <a:rPr lang="en-US" altLang="zh-CN" sz="2000" dirty="0"/>
              <a:t>DBSCAN</a:t>
            </a:r>
            <a:r>
              <a:rPr lang="zh-CN" altLang="zh-CN" sz="2000" dirty="0"/>
              <a:t>算法</a:t>
            </a:r>
            <a:r>
              <a:rPr lang="zh-CN" altLang="en-US" sz="2000" dirty="0"/>
              <a:t>缺陷</a:t>
            </a:r>
            <a:endParaRPr lang="en-US" altLang="zh-CN" sz="2000" dirty="0"/>
          </a:p>
          <a:p>
            <a:pPr marL="285750" indent="-285750">
              <a:lnSpc>
                <a:spcPts val="1160"/>
              </a:lnSpc>
              <a:buFont typeface="Wingdings" panose="05000000000000000000" pitchFamily="2" charset="2"/>
              <a:buChar char="n"/>
            </a:pPr>
            <a:endParaRPr lang="en-US" altLang="zh-CN" dirty="0"/>
          </a:p>
          <a:p>
            <a:pPr marL="742939" lvl="1" indent="-285750">
              <a:buFont typeface="Wingdings" panose="05000000000000000000" pitchFamily="2" charset="2"/>
              <a:buChar char="p"/>
            </a:pPr>
            <a:r>
              <a:rPr lang="zh-CN" altLang="en-US" sz="1600" dirty="0"/>
              <a:t>聚类的结果与参数关系较大：阈值过大容易将同一聚类分割；阈值过小容易将不同聚类合并</a:t>
            </a:r>
          </a:p>
          <a:p>
            <a:pPr marL="742939" lvl="1" indent="-285750">
              <a:buFont typeface="Wingdings" panose="05000000000000000000" pitchFamily="2" charset="2"/>
              <a:buChar char="p"/>
            </a:pPr>
            <a:endParaRPr lang="en-US" altLang="zh-CN" sz="1600" dirty="0"/>
          </a:p>
          <a:p>
            <a:pPr marL="742939" lvl="1" indent="-285750">
              <a:buFont typeface="Wingdings" panose="05000000000000000000" pitchFamily="2" charset="2"/>
              <a:buChar char="p"/>
            </a:pPr>
            <a:r>
              <a:rPr lang="zh-CN" altLang="en-US" sz="1600" dirty="0"/>
              <a:t>固定的阈值参数对于稀疏程度不同的数据不具适应性：密度小的区域同一聚类易被分割；密度大的区域不同聚类易被合并</a:t>
            </a:r>
          </a:p>
          <a:p>
            <a:pPr marL="742939" lvl="1" indent="-285750">
              <a:buFont typeface="Wingdings" panose="05000000000000000000" pitchFamily="2" charset="2"/>
              <a:buChar char="p"/>
            </a:pPr>
            <a:endParaRPr lang="zh-CN" altLang="en-US" sz="1400" dirty="0"/>
          </a:p>
          <a:p>
            <a:pPr marL="742939" lvl="1" indent="-285750">
              <a:buFont typeface="Wingdings" panose="05000000000000000000" pitchFamily="2" charset="2"/>
              <a:buChar char="p"/>
            </a:pPr>
            <a:endParaRPr lang="en-US" altLang="zh-CN" sz="1400" dirty="0"/>
          </a:p>
          <a:p>
            <a:pPr>
              <a:lnSpc>
                <a:spcPct val="150000"/>
              </a:lnSpc>
            </a:pPr>
            <a:endParaRPr lang="en-US" altLang="zh-CN" dirty="0"/>
          </a:p>
        </p:txBody>
      </p:sp>
    </p:spTree>
    <p:extLst>
      <p:ext uri="{BB962C8B-B14F-4D97-AF65-F5344CB8AC3E}">
        <p14:creationId xmlns:p14="http://schemas.microsoft.com/office/powerpoint/2010/main" val="3161245776"/>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3 </a:t>
            </a:r>
            <a:r>
              <a:rPr lang="zh-CN" altLang="en-US" dirty="0"/>
              <a:t>聚类算法</a:t>
            </a:r>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3.5 </a:t>
            </a:r>
            <a:r>
              <a:rPr lang="zh-CN" altLang="en-US" dirty="0"/>
              <a:t>基于网格聚类算法</a:t>
            </a:r>
          </a:p>
        </p:txBody>
      </p:sp>
      <p:sp>
        <p:nvSpPr>
          <p:cNvPr id="4" name="矩形 3">
            <a:extLst>
              <a:ext uri="{FF2B5EF4-FFF2-40B4-BE49-F238E27FC236}">
                <a16:creationId xmlns:a16="http://schemas.microsoft.com/office/drawing/2014/main" id="{90C00045-95B4-4981-8380-FEBE9A7FB550}"/>
              </a:ext>
            </a:extLst>
          </p:cNvPr>
          <p:cNvSpPr/>
          <p:nvPr/>
        </p:nvSpPr>
        <p:spPr>
          <a:xfrm>
            <a:off x="1048718" y="1742868"/>
            <a:ext cx="9087173" cy="1402435"/>
          </a:xfrm>
          <a:prstGeom prst="rect">
            <a:avLst/>
          </a:prstGeom>
        </p:spPr>
        <p:txBody>
          <a:bodyPr wrap="square">
            <a:spAutoFit/>
          </a:bodyPr>
          <a:lstStyle/>
          <a:p>
            <a:pPr marL="285750" indent="-285750">
              <a:lnSpc>
                <a:spcPct val="150000"/>
              </a:lnSpc>
              <a:buFont typeface="Wingdings" panose="05000000000000000000" pitchFamily="2" charset="2"/>
              <a:buChar char="n"/>
            </a:pPr>
            <a:r>
              <a:rPr lang="zh-CN" altLang="zh-CN" sz="2000" dirty="0"/>
              <a:t>网格聚类算法</a:t>
            </a:r>
            <a:endParaRPr lang="en-US" altLang="zh-CN" sz="2000" dirty="0"/>
          </a:p>
          <a:p>
            <a:pPr marL="285750" indent="-285750">
              <a:lnSpc>
                <a:spcPts val="1160"/>
              </a:lnSpc>
              <a:buFont typeface="Wingdings" panose="05000000000000000000" pitchFamily="2" charset="2"/>
              <a:buChar char="n"/>
            </a:pPr>
            <a:endParaRPr lang="en-US" altLang="zh-CN" dirty="0"/>
          </a:p>
          <a:p>
            <a:pPr marL="742939" lvl="1" indent="-285750">
              <a:lnSpc>
                <a:spcPct val="150000"/>
              </a:lnSpc>
              <a:buFont typeface="Wingdings" panose="05000000000000000000" pitchFamily="2" charset="2"/>
              <a:buChar char="p"/>
            </a:pPr>
            <a:r>
              <a:rPr lang="zh-CN" altLang="zh-CN" sz="1600" dirty="0"/>
              <a:t>采用一个多分辨率的网格数据结构，即将空间量化为有限数目的单元，这些单元形成了网格结构，所有的聚类操作都在网格上进行</a:t>
            </a:r>
            <a:endParaRPr lang="zh-CN" altLang="en-US" sz="1600" dirty="0"/>
          </a:p>
        </p:txBody>
      </p:sp>
      <p:sp>
        <p:nvSpPr>
          <p:cNvPr id="5" name="矩形 4">
            <a:extLst>
              <a:ext uri="{FF2B5EF4-FFF2-40B4-BE49-F238E27FC236}">
                <a16:creationId xmlns:a16="http://schemas.microsoft.com/office/drawing/2014/main" id="{C0045782-5CB7-4605-B83F-D711447DDF72}"/>
              </a:ext>
            </a:extLst>
          </p:cNvPr>
          <p:cNvSpPr/>
          <p:nvPr/>
        </p:nvSpPr>
        <p:spPr>
          <a:xfrm>
            <a:off x="1048718" y="3158440"/>
            <a:ext cx="9262601" cy="3508653"/>
          </a:xfrm>
          <a:prstGeom prst="rect">
            <a:avLst/>
          </a:prstGeom>
        </p:spPr>
        <p:txBody>
          <a:bodyPr wrap="square">
            <a:spAutoFit/>
          </a:bodyPr>
          <a:lstStyle/>
          <a:p>
            <a:pPr marL="285750" indent="-285750">
              <a:lnSpc>
                <a:spcPct val="150000"/>
              </a:lnSpc>
              <a:buFont typeface="Wingdings" panose="05000000000000000000" pitchFamily="2" charset="2"/>
              <a:buChar char="n"/>
            </a:pPr>
            <a:r>
              <a:rPr lang="zh-CN" altLang="en-US" sz="2000" dirty="0"/>
              <a:t>经典算法介绍</a:t>
            </a:r>
            <a:endParaRPr lang="en-US" altLang="zh-CN" sz="2000" dirty="0"/>
          </a:p>
          <a:p>
            <a:pPr marL="285750" indent="-285750">
              <a:lnSpc>
                <a:spcPts val="1160"/>
              </a:lnSpc>
              <a:buFont typeface="Wingdings" panose="05000000000000000000" pitchFamily="2" charset="2"/>
              <a:buChar char="n"/>
            </a:pPr>
            <a:endParaRPr lang="en-US" altLang="zh-CN" dirty="0"/>
          </a:p>
          <a:p>
            <a:pPr marL="742939" lvl="1" indent="-285750">
              <a:lnSpc>
                <a:spcPct val="150000"/>
              </a:lnSpc>
              <a:buFont typeface="Wingdings" panose="05000000000000000000" pitchFamily="2" charset="2"/>
              <a:buChar char="p"/>
            </a:pPr>
            <a:r>
              <a:rPr lang="en-US" altLang="zh-CN" dirty="0"/>
              <a:t>STING</a:t>
            </a:r>
            <a:r>
              <a:rPr lang="zh-CN" altLang="zh-CN" dirty="0"/>
              <a:t>（</a:t>
            </a:r>
            <a:r>
              <a:rPr lang="en-US" altLang="zh-CN" dirty="0"/>
              <a:t>STatistical INformation Grid</a:t>
            </a:r>
            <a:r>
              <a:rPr lang="zh-CN" altLang="zh-CN" dirty="0"/>
              <a:t>，统计信息网格）</a:t>
            </a:r>
            <a:endParaRPr lang="en-US" altLang="zh-CN" dirty="0"/>
          </a:p>
          <a:p>
            <a:pPr marL="1200127" lvl="2" indent="-285750">
              <a:lnSpc>
                <a:spcPct val="150000"/>
              </a:lnSpc>
              <a:buFont typeface="Century Gothic" panose="020B0502020202020204" pitchFamily="34" charset="0"/>
              <a:buChar char="―"/>
            </a:pPr>
            <a:r>
              <a:rPr lang="zh-CN" altLang="zh-CN" sz="1600" dirty="0"/>
              <a:t>针对不同级别的分辨率，通常存在多个级别的矩形单元，这些单元形成了一个层次结构——高层的每个单元被划分为多个低一层的单元</a:t>
            </a:r>
            <a:endParaRPr lang="en-US" altLang="zh-CN" sz="1600" dirty="0"/>
          </a:p>
          <a:p>
            <a:pPr marL="1200127" lvl="2" indent="-285750">
              <a:lnSpc>
                <a:spcPts val="1180"/>
              </a:lnSpc>
              <a:buFont typeface="Century Gothic" panose="020B0502020202020204" pitchFamily="34" charset="0"/>
              <a:buChar char="―"/>
            </a:pPr>
            <a:endParaRPr lang="zh-CN" altLang="en-US" sz="1400" dirty="0"/>
          </a:p>
          <a:p>
            <a:pPr marL="742939" lvl="1" indent="-285750">
              <a:lnSpc>
                <a:spcPct val="150000"/>
              </a:lnSpc>
              <a:buFont typeface="Wingdings" panose="05000000000000000000" pitchFamily="2" charset="2"/>
              <a:buChar char="p"/>
            </a:pPr>
            <a:r>
              <a:rPr lang="en-US" altLang="zh-CN" dirty="0"/>
              <a:t>WaveCluster</a:t>
            </a:r>
            <a:r>
              <a:rPr lang="zh-CN" altLang="zh-CN" dirty="0"/>
              <a:t>（</a:t>
            </a:r>
            <a:r>
              <a:rPr lang="en-US" altLang="zh-CN" dirty="0"/>
              <a:t>Clustering using wavelet transformation</a:t>
            </a:r>
            <a:r>
              <a:rPr lang="zh-CN" altLang="zh-CN" dirty="0"/>
              <a:t>，采用小波变换聚类）</a:t>
            </a:r>
            <a:endParaRPr lang="en-US" altLang="zh-CN" dirty="0"/>
          </a:p>
          <a:p>
            <a:pPr marL="1200127" lvl="2" indent="-285750">
              <a:lnSpc>
                <a:spcPct val="150000"/>
              </a:lnSpc>
              <a:buFont typeface="Century Gothic" panose="020B0502020202020204" pitchFamily="34" charset="0"/>
              <a:buChar char="―"/>
            </a:pPr>
            <a:r>
              <a:rPr lang="zh-CN" altLang="zh-CN" sz="1600" dirty="0"/>
              <a:t>先通过在数据空间上加一个多维网格结构来汇总数据，然后采用一种小波变换来变换原特征空间，在变换后的空间中找到密集区域</a:t>
            </a:r>
            <a:endParaRPr lang="zh-CN" altLang="en-US" sz="1600" dirty="0"/>
          </a:p>
          <a:p>
            <a:endParaRPr lang="zh-CN" altLang="en-US" dirty="0"/>
          </a:p>
        </p:txBody>
      </p:sp>
    </p:spTree>
    <p:extLst>
      <p:ext uri="{BB962C8B-B14F-4D97-AF65-F5344CB8AC3E}">
        <p14:creationId xmlns:p14="http://schemas.microsoft.com/office/powerpoint/2010/main" val="555712891"/>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3 </a:t>
            </a:r>
            <a:r>
              <a:rPr lang="zh-CN" altLang="en-US" dirty="0"/>
              <a:t>聚类算法</a:t>
            </a:r>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3.6 </a:t>
            </a:r>
            <a:r>
              <a:rPr lang="zh-CN" altLang="en-US" dirty="0"/>
              <a:t>基于模型聚类算法</a:t>
            </a:r>
          </a:p>
        </p:txBody>
      </p:sp>
      <p:sp>
        <p:nvSpPr>
          <p:cNvPr id="4" name="矩形 3">
            <a:extLst>
              <a:ext uri="{FF2B5EF4-FFF2-40B4-BE49-F238E27FC236}">
                <a16:creationId xmlns:a16="http://schemas.microsoft.com/office/drawing/2014/main" id="{22F7E331-0088-4BFA-831F-6199FECF1D60}"/>
              </a:ext>
            </a:extLst>
          </p:cNvPr>
          <p:cNvSpPr/>
          <p:nvPr/>
        </p:nvSpPr>
        <p:spPr>
          <a:xfrm>
            <a:off x="1048718" y="1763769"/>
            <a:ext cx="9412638" cy="971548"/>
          </a:xfrm>
          <a:prstGeom prst="rect">
            <a:avLst/>
          </a:prstGeom>
        </p:spPr>
        <p:txBody>
          <a:bodyPr wrap="square">
            <a:spAutoFit/>
          </a:bodyPr>
          <a:lstStyle/>
          <a:p>
            <a:pPr marL="285750" indent="-285750">
              <a:lnSpc>
                <a:spcPct val="150000"/>
              </a:lnSpc>
              <a:buFont typeface="Wingdings" panose="05000000000000000000" pitchFamily="2" charset="2"/>
              <a:buChar char="n"/>
            </a:pPr>
            <a:r>
              <a:rPr lang="zh-CN" altLang="zh-CN" sz="2000" dirty="0"/>
              <a:t>模型聚类算法</a:t>
            </a:r>
            <a:endParaRPr lang="en-US" altLang="zh-CN" sz="2000" dirty="0"/>
          </a:p>
          <a:p>
            <a:pPr marL="742939" lvl="1" indent="-285750">
              <a:lnSpc>
                <a:spcPct val="200000"/>
              </a:lnSpc>
              <a:buFont typeface="Wingdings" panose="05000000000000000000" pitchFamily="2" charset="2"/>
              <a:buChar char="p"/>
            </a:pPr>
            <a:r>
              <a:rPr lang="zh-CN" altLang="zh-CN" sz="1600" dirty="0"/>
              <a:t>为每一个聚类假定了一个模型，寻找数据对给定模型的最佳拟合</a:t>
            </a:r>
            <a:endParaRPr lang="zh-CN" altLang="en-US" sz="1600" dirty="0"/>
          </a:p>
        </p:txBody>
      </p:sp>
      <p:sp>
        <p:nvSpPr>
          <p:cNvPr id="5" name="矩形 4">
            <a:extLst>
              <a:ext uri="{FF2B5EF4-FFF2-40B4-BE49-F238E27FC236}">
                <a16:creationId xmlns:a16="http://schemas.microsoft.com/office/drawing/2014/main" id="{6A1BE55A-F8A3-46DD-BFE5-83AD073EAF1F}"/>
              </a:ext>
            </a:extLst>
          </p:cNvPr>
          <p:cNvSpPr/>
          <p:nvPr/>
        </p:nvSpPr>
        <p:spPr>
          <a:xfrm>
            <a:off x="1048718" y="2678103"/>
            <a:ext cx="10352546" cy="3495316"/>
          </a:xfrm>
          <a:prstGeom prst="rect">
            <a:avLst/>
          </a:prstGeom>
        </p:spPr>
        <p:txBody>
          <a:bodyPr wrap="square">
            <a:spAutoFit/>
          </a:bodyPr>
          <a:lstStyle/>
          <a:p>
            <a:pPr marL="285750" indent="-285750">
              <a:lnSpc>
                <a:spcPct val="150000"/>
              </a:lnSpc>
              <a:buFont typeface="Wingdings" panose="05000000000000000000" pitchFamily="2" charset="2"/>
              <a:buChar char="n"/>
            </a:pPr>
            <a:r>
              <a:rPr lang="zh-CN" altLang="en-US" sz="2000" dirty="0"/>
              <a:t>经典算法介绍</a:t>
            </a:r>
            <a:endParaRPr lang="en-US" altLang="zh-CN" sz="2000" dirty="0"/>
          </a:p>
          <a:p>
            <a:pPr marL="285750" indent="-285750">
              <a:lnSpc>
                <a:spcPts val="1160"/>
              </a:lnSpc>
              <a:buFont typeface="Wingdings" panose="05000000000000000000" pitchFamily="2" charset="2"/>
              <a:buChar char="n"/>
            </a:pPr>
            <a:endParaRPr lang="en-US" altLang="zh-CN" dirty="0"/>
          </a:p>
          <a:p>
            <a:pPr marL="742939" lvl="1" indent="-285750">
              <a:lnSpc>
                <a:spcPct val="150000"/>
              </a:lnSpc>
              <a:buFont typeface="Wingdings" panose="05000000000000000000" pitchFamily="2" charset="2"/>
              <a:buChar char="p"/>
            </a:pPr>
            <a:r>
              <a:rPr lang="zh-CN" altLang="en-US" dirty="0"/>
              <a:t>统计学方法</a:t>
            </a:r>
            <a:r>
              <a:rPr lang="en-US" altLang="zh-CN" dirty="0"/>
              <a:t>(EM</a:t>
            </a:r>
            <a:r>
              <a:rPr lang="zh-CN" altLang="en-US" dirty="0"/>
              <a:t>和</a:t>
            </a:r>
            <a:r>
              <a:rPr lang="en-US" altLang="zh-CN" dirty="0"/>
              <a:t>COBWEB</a:t>
            </a:r>
            <a:r>
              <a:rPr lang="zh-CN" altLang="en-US" dirty="0"/>
              <a:t>算法</a:t>
            </a:r>
            <a:r>
              <a:rPr lang="en-US" altLang="zh-CN" dirty="0"/>
              <a:t>)</a:t>
            </a:r>
          </a:p>
          <a:p>
            <a:pPr marL="1200127" lvl="2" indent="-285750">
              <a:lnSpc>
                <a:spcPct val="150000"/>
              </a:lnSpc>
              <a:buFont typeface="Century Gothic" panose="020B0502020202020204" pitchFamily="34" charset="0"/>
              <a:buChar char="―"/>
            </a:pPr>
            <a:r>
              <a:rPr lang="zh-CN" altLang="en-US" sz="1600" dirty="0"/>
              <a:t>概念聚类是机器学习中的一种聚类方法，给出一组未标记的数据对象，它产生一个分类模式。概念聚类除了确定相似对象的分组外，还为每组对象发现了特征描述，即每组对象代表了一个概念或类</a:t>
            </a:r>
          </a:p>
          <a:p>
            <a:pPr marL="1200127" lvl="2" indent="-285750">
              <a:lnSpc>
                <a:spcPct val="150000"/>
              </a:lnSpc>
              <a:buFont typeface="Century Gothic" panose="020B0502020202020204" pitchFamily="34" charset="0"/>
              <a:buChar char="―"/>
            </a:pPr>
            <a:r>
              <a:rPr lang="zh-CN" altLang="en-US" sz="1600" dirty="0"/>
              <a:t>概念聚类过程主要有两个步骤：首先，完成聚类；其次，进行特征描述</a:t>
            </a:r>
          </a:p>
          <a:p>
            <a:pPr marL="1200127" lvl="2" indent="-285750">
              <a:lnSpc>
                <a:spcPts val="1180"/>
              </a:lnSpc>
              <a:buFont typeface="Century Gothic" panose="020B0502020202020204" pitchFamily="34" charset="0"/>
              <a:buChar char="―"/>
            </a:pPr>
            <a:endParaRPr lang="zh-CN" altLang="en-US" sz="1400" dirty="0"/>
          </a:p>
          <a:p>
            <a:pPr marL="742939" lvl="1" indent="-285750">
              <a:lnSpc>
                <a:spcPct val="150000"/>
              </a:lnSpc>
              <a:buFont typeface="Wingdings" panose="05000000000000000000" pitchFamily="2" charset="2"/>
              <a:buChar char="p"/>
            </a:pPr>
            <a:r>
              <a:rPr lang="zh-CN" altLang="en-US" dirty="0"/>
              <a:t>神经网络方法</a:t>
            </a:r>
            <a:r>
              <a:rPr lang="en-US" altLang="zh-CN" dirty="0"/>
              <a:t>(SOM</a:t>
            </a:r>
            <a:r>
              <a:rPr lang="zh-CN" altLang="en-US" dirty="0"/>
              <a:t>算法</a:t>
            </a:r>
            <a:r>
              <a:rPr lang="en-US" altLang="zh-CN" dirty="0"/>
              <a:t>)</a:t>
            </a:r>
          </a:p>
          <a:p>
            <a:pPr marL="1200127" lvl="2" indent="-285750">
              <a:lnSpc>
                <a:spcPct val="150000"/>
              </a:lnSpc>
              <a:buFont typeface="Century Gothic" panose="020B0502020202020204" pitchFamily="34" charset="0"/>
              <a:buChar char="―"/>
            </a:pPr>
            <a:r>
              <a:rPr lang="zh-CN" altLang="en-US" sz="1600" dirty="0"/>
              <a:t>神经网络方法将每个簇描述成一个模型</a:t>
            </a:r>
            <a:r>
              <a:rPr lang="en-US" altLang="zh-CN" sz="1600" dirty="0"/>
              <a:t>,</a:t>
            </a:r>
            <a:r>
              <a:rPr lang="zh-CN" altLang="en-US" sz="1600" dirty="0"/>
              <a:t>模型作为聚类的一个“原型” </a:t>
            </a:r>
            <a:endParaRPr lang="en-US" altLang="zh-CN" sz="1600" dirty="0"/>
          </a:p>
          <a:p>
            <a:pPr marL="1200127" lvl="2" indent="-285750">
              <a:lnSpc>
                <a:spcPct val="150000"/>
              </a:lnSpc>
              <a:buFont typeface="Century Gothic" panose="020B0502020202020204" pitchFamily="34" charset="0"/>
              <a:buChar char="―"/>
            </a:pPr>
            <a:r>
              <a:rPr lang="zh-CN" altLang="en-US" sz="1600" dirty="0"/>
              <a:t>神经网络聚类的两种方法：竞争学习方法与自组织特征图映射方法。</a:t>
            </a:r>
          </a:p>
        </p:txBody>
      </p:sp>
    </p:spTree>
    <p:extLst>
      <p:ext uri="{BB962C8B-B14F-4D97-AF65-F5344CB8AC3E}">
        <p14:creationId xmlns:p14="http://schemas.microsoft.com/office/powerpoint/2010/main" val="2239174881"/>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3 </a:t>
            </a:r>
            <a:r>
              <a:rPr lang="zh-CN" altLang="en-US" dirty="0"/>
              <a:t>聚类算法</a:t>
            </a:r>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3.8 </a:t>
            </a:r>
            <a:r>
              <a:rPr lang="zh-CN" altLang="en-US" dirty="0"/>
              <a:t>聚类算法应用：海量视频检索</a:t>
            </a:r>
          </a:p>
        </p:txBody>
      </p:sp>
      <p:sp>
        <p:nvSpPr>
          <p:cNvPr id="4" name="矩形 3">
            <a:extLst>
              <a:ext uri="{FF2B5EF4-FFF2-40B4-BE49-F238E27FC236}">
                <a16:creationId xmlns:a16="http://schemas.microsoft.com/office/drawing/2014/main" id="{9D21C08D-1A1D-4861-BBE7-4FF13F66591F}"/>
              </a:ext>
            </a:extLst>
          </p:cNvPr>
          <p:cNvSpPr/>
          <p:nvPr/>
        </p:nvSpPr>
        <p:spPr>
          <a:xfrm>
            <a:off x="1048718" y="1674634"/>
            <a:ext cx="9398788" cy="1617879"/>
          </a:xfrm>
          <a:prstGeom prst="rect">
            <a:avLst/>
          </a:prstGeom>
        </p:spPr>
        <p:txBody>
          <a:bodyPr wrap="square">
            <a:spAutoFit/>
          </a:bodyPr>
          <a:lstStyle/>
          <a:p>
            <a:pPr marL="285750" indent="-285750">
              <a:lnSpc>
                <a:spcPct val="150000"/>
              </a:lnSpc>
              <a:buFont typeface="Wingdings" panose="05000000000000000000" pitchFamily="2" charset="2"/>
              <a:buChar char="n"/>
            </a:pPr>
            <a:r>
              <a:rPr lang="zh-CN" altLang="zh-CN" sz="2000" dirty="0"/>
              <a:t>图像分割</a:t>
            </a:r>
            <a:endParaRPr lang="en-US" altLang="zh-CN" sz="2000" dirty="0"/>
          </a:p>
          <a:p>
            <a:pPr marL="742939" lvl="1" indent="-285750">
              <a:lnSpc>
                <a:spcPct val="150000"/>
              </a:lnSpc>
              <a:buFont typeface="Wingdings" panose="05000000000000000000" pitchFamily="2" charset="2"/>
              <a:buChar char="p"/>
            </a:pPr>
            <a:r>
              <a:rPr lang="zh-CN" altLang="zh-CN" sz="1600" dirty="0"/>
              <a:t>图像处理到图像分析的关键步骤，也是一种基本的计算机视觉技术</a:t>
            </a:r>
            <a:r>
              <a:rPr lang="zh-CN" altLang="en-US" sz="1600" dirty="0"/>
              <a:t>。</a:t>
            </a:r>
            <a:r>
              <a:rPr lang="zh-CN" altLang="zh-CN" sz="1600" dirty="0"/>
              <a:t>图像分割是把图像分成每个区域并提取感兴趣目标的技术和过程。颜色、灰度、纹理是比较常见和主要的特性，目标可以对应多个区域，也可以对应单个区域，主要与实际应用和目标有关</a:t>
            </a:r>
            <a:endParaRPr lang="zh-CN" altLang="en-US" sz="1600" dirty="0"/>
          </a:p>
        </p:txBody>
      </p:sp>
      <p:sp>
        <p:nvSpPr>
          <p:cNvPr id="5" name="矩形 4">
            <a:extLst>
              <a:ext uri="{FF2B5EF4-FFF2-40B4-BE49-F238E27FC236}">
                <a16:creationId xmlns:a16="http://schemas.microsoft.com/office/drawing/2014/main" id="{CA139CFC-0479-4BC2-94ED-70EBE633A843}"/>
              </a:ext>
            </a:extLst>
          </p:cNvPr>
          <p:cNvSpPr/>
          <p:nvPr/>
        </p:nvSpPr>
        <p:spPr>
          <a:xfrm>
            <a:off x="1535101" y="3273100"/>
            <a:ext cx="8912405" cy="584775"/>
          </a:xfrm>
          <a:prstGeom prst="rect">
            <a:avLst/>
          </a:prstGeom>
        </p:spPr>
        <p:txBody>
          <a:bodyPr wrap="square">
            <a:spAutoFit/>
          </a:bodyPr>
          <a:lstStyle/>
          <a:p>
            <a:pPr marL="285750" indent="-285750">
              <a:buFont typeface="Wingdings" panose="05000000000000000000" pitchFamily="2" charset="2"/>
              <a:buChar char="p"/>
            </a:pPr>
            <a:r>
              <a:rPr lang="en-US" altLang="zh-CN" sz="1600" dirty="0"/>
              <a:t>K-Means</a:t>
            </a:r>
            <a:r>
              <a:rPr lang="zh-CN" altLang="zh-CN" sz="1600" dirty="0"/>
              <a:t>聚类算法简捷，具有很强的搜索能力，适合处理数据量大的应用场景，在数据挖掘和图像领域中得到了广泛的应用</a:t>
            </a:r>
            <a:endParaRPr lang="zh-CN" altLang="en-US" sz="1600" dirty="0"/>
          </a:p>
        </p:txBody>
      </p:sp>
      <p:pic>
        <p:nvPicPr>
          <p:cNvPr id="6" name="图片 11">
            <a:extLst>
              <a:ext uri="{FF2B5EF4-FFF2-40B4-BE49-F238E27FC236}">
                <a16:creationId xmlns:a16="http://schemas.microsoft.com/office/drawing/2014/main" id="{19C5977F-A6D9-4142-A9E8-B9A6FCE17CD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289" t="4321" r="2090" b="3812"/>
          <a:stretch>
            <a:fillRect/>
          </a:stretch>
        </p:blipFill>
        <p:spPr bwMode="auto">
          <a:xfrm>
            <a:off x="3190653" y="3855673"/>
            <a:ext cx="5994844" cy="2655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15451367"/>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矩形 53">
            <a:extLst>
              <a:ext uri="{FF2B5EF4-FFF2-40B4-BE49-F238E27FC236}">
                <a16:creationId xmlns:a16="http://schemas.microsoft.com/office/drawing/2014/main" id="{B93A8A5E-4899-440D-A427-802C308CF599}"/>
              </a:ext>
            </a:extLst>
          </p:cNvPr>
          <p:cNvSpPr/>
          <p:nvPr/>
        </p:nvSpPr>
        <p:spPr>
          <a:xfrm>
            <a:off x="5217611" y="1998327"/>
            <a:ext cx="4806168" cy="75837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2" name="矩形 1">
            <a:extLst>
              <a:ext uri="{FF2B5EF4-FFF2-40B4-BE49-F238E27FC236}">
                <a16:creationId xmlns:a16="http://schemas.microsoft.com/office/drawing/2014/main" id="{293D37E1-B80D-4C79-9251-9709B1F9D688}"/>
              </a:ext>
            </a:extLst>
          </p:cNvPr>
          <p:cNvSpPr/>
          <p:nvPr/>
        </p:nvSpPr>
        <p:spPr>
          <a:xfrm>
            <a:off x="5217611" y="704379"/>
            <a:ext cx="4806168" cy="75837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pic>
        <p:nvPicPr>
          <p:cNvPr id="169" name="Picture 168">
            <a:extLst>
              <a:ext uri="{FF2B5EF4-FFF2-40B4-BE49-F238E27FC236}">
                <a16:creationId xmlns:a16="http://schemas.microsoft.com/office/drawing/2014/main" id="{4763C2F9-4D1E-DD47-88DD-27EF2F3B401B}"/>
              </a:ext>
            </a:extLst>
          </p:cNvPr>
          <p:cNvPicPr>
            <a:picLocks noChangeAspect="1"/>
          </p:cNvPicPr>
          <p:nvPr/>
        </p:nvPicPr>
        <p:blipFill>
          <a:blip r:embed="rId3">
            <a:alphaModFix amt="4000"/>
          </a:blip>
          <a:stretch>
            <a:fillRect/>
          </a:stretch>
        </p:blipFill>
        <p:spPr>
          <a:xfrm>
            <a:off x="6196354" y="-90250"/>
            <a:ext cx="7166113" cy="7166113"/>
          </a:xfrm>
          <a:prstGeom prst="rect">
            <a:avLst/>
          </a:prstGeom>
        </p:spPr>
      </p:pic>
      <p:pic>
        <p:nvPicPr>
          <p:cNvPr id="136" name="Picture 135">
            <a:extLst>
              <a:ext uri="{FF2B5EF4-FFF2-40B4-BE49-F238E27FC236}">
                <a16:creationId xmlns:a16="http://schemas.microsoft.com/office/drawing/2014/main" id="{3A581A0D-B27A-FE4B-A8A0-6C178D952613}"/>
              </a:ext>
            </a:extLst>
          </p:cNvPr>
          <p:cNvPicPr>
            <a:picLocks noChangeAspect="1"/>
          </p:cNvPicPr>
          <p:nvPr/>
        </p:nvPicPr>
        <p:blipFill>
          <a:blip r:embed="rId4"/>
          <a:stretch>
            <a:fillRect/>
          </a:stretch>
        </p:blipFill>
        <p:spPr>
          <a:xfrm rot="5400000">
            <a:off x="-1152997" y="1166249"/>
            <a:ext cx="6858000" cy="4552006"/>
          </a:xfrm>
          <a:prstGeom prst="rect">
            <a:avLst/>
          </a:prstGeom>
        </p:spPr>
      </p:pic>
      <p:sp>
        <p:nvSpPr>
          <p:cNvPr id="137" name="Rectangle 136">
            <a:extLst>
              <a:ext uri="{FF2B5EF4-FFF2-40B4-BE49-F238E27FC236}">
                <a16:creationId xmlns:a16="http://schemas.microsoft.com/office/drawing/2014/main" id="{CDB635FF-9C5C-644A-9379-54D85510A65B}"/>
              </a:ext>
            </a:extLst>
          </p:cNvPr>
          <p:cNvSpPr/>
          <p:nvPr/>
        </p:nvSpPr>
        <p:spPr>
          <a:xfrm>
            <a:off x="0" y="0"/>
            <a:ext cx="4552006" cy="6858000"/>
          </a:xfrm>
          <a:prstGeom prst="rect">
            <a:avLst/>
          </a:prstGeom>
          <a:solidFill>
            <a:srgbClr val="0064B8">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200" dirty="0">
              <a:latin typeface="微软雅黑" panose="020B0503020204020204" pitchFamily="34" charset="-122"/>
              <a:ea typeface="微软雅黑" panose="020B0503020204020204" pitchFamily="34" charset="-122"/>
            </a:endParaRPr>
          </a:p>
        </p:txBody>
      </p:sp>
      <p:sp>
        <p:nvSpPr>
          <p:cNvPr id="39" name="矩形 78">
            <a:extLst>
              <a:ext uri="{FF2B5EF4-FFF2-40B4-BE49-F238E27FC236}">
                <a16:creationId xmlns:a16="http://schemas.microsoft.com/office/drawing/2014/main" id="{6B5F2E2C-7103-44E9-AFAB-099236057DB5}"/>
              </a:ext>
            </a:extLst>
          </p:cNvPr>
          <p:cNvSpPr/>
          <p:nvPr/>
        </p:nvSpPr>
        <p:spPr>
          <a:xfrm>
            <a:off x="5332253" y="1067905"/>
            <a:ext cx="602729" cy="22084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srgbClr val="0064B8"/>
              </a:solidFill>
              <a:latin typeface="Arial" panose="020B0604020202020204" pitchFamily="34" charset="0"/>
              <a:cs typeface="Arial" panose="020B0604020202020204" pitchFamily="34" charset="0"/>
            </a:endParaRPr>
          </a:p>
        </p:txBody>
      </p:sp>
      <p:grpSp>
        <p:nvGrpSpPr>
          <p:cNvPr id="138" name="组合 37">
            <a:extLst>
              <a:ext uri="{FF2B5EF4-FFF2-40B4-BE49-F238E27FC236}">
                <a16:creationId xmlns:a16="http://schemas.microsoft.com/office/drawing/2014/main" id="{ED34188E-466F-2243-9384-C1E8DA43BC18}"/>
              </a:ext>
            </a:extLst>
          </p:cNvPr>
          <p:cNvGrpSpPr/>
          <p:nvPr/>
        </p:nvGrpSpPr>
        <p:grpSpPr>
          <a:xfrm>
            <a:off x="5152937" y="672916"/>
            <a:ext cx="4674974" cy="755980"/>
            <a:chOff x="4951741" y="2055020"/>
            <a:chExt cx="2896302" cy="799006"/>
          </a:xfrm>
        </p:grpSpPr>
        <p:sp>
          <p:nvSpPr>
            <p:cNvPr id="38" name="文本框 21">
              <a:extLst>
                <a:ext uri="{FF2B5EF4-FFF2-40B4-BE49-F238E27FC236}">
                  <a16:creationId xmlns:a16="http://schemas.microsoft.com/office/drawing/2014/main" id="{09BF7CF4-C99C-402E-A22C-C003E6B2C3A1}"/>
                </a:ext>
              </a:extLst>
            </p:cNvPr>
            <p:cNvSpPr txBox="1"/>
            <p:nvPr/>
          </p:nvSpPr>
          <p:spPr>
            <a:xfrm>
              <a:off x="4951741" y="2158184"/>
              <a:ext cx="587123" cy="553998"/>
            </a:xfrm>
            <a:prstGeom prst="rect">
              <a:avLst/>
            </a:prstGeom>
            <a:noFill/>
            <a:ln>
              <a:noFill/>
            </a:ln>
          </p:spPr>
          <p:txBody>
            <a:bodyPr wrap="square" lIns="0" tIns="0" rIns="0" bIns="0" rtlCol="0" anchor="ctr" anchorCtr="0">
              <a:spAutoFit/>
            </a:bodyPr>
            <a:lstStyle/>
            <a:p>
              <a:pPr algn="ctr"/>
              <a:r>
                <a:rPr lang="en-US" altLang="zh-CN" sz="3600" dirty="0">
                  <a:solidFill>
                    <a:srgbClr val="0064B8"/>
                  </a:solidFill>
                  <a:latin typeface="Arial" panose="020B0604020202020204" pitchFamily="34" charset="0"/>
                  <a:cs typeface="Arial" panose="020B0604020202020204" pitchFamily="34" charset="0"/>
                </a:rPr>
                <a:t>01</a:t>
              </a:r>
              <a:endParaRPr lang="zh-CN" altLang="en-US" sz="3600" dirty="0">
                <a:solidFill>
                  <a:srgbClr val="0064B8"/>
                </a:solidFill>
                <a:latin typeface="Arial" panose="020B0604020202020204" pitchFamily="34" charset="0"/>
                <a:cs typeface="Arial" panose="020B0604020202020204" pitchFamily="34" charset="0"/>
              </a:endParaRPr>
            </a:p>
          </p:txBody>
        </p:sp>
        <p:grpSp>
          <p:nvGrpSpPr>
            <p:cNvPr id="140" name="组合 35">
              <a:extLst>
                <a:ext uri="{FF2B5EF4-FFF2-40B4-BE49-F238E27FC236}">
                  <a16:creationId xmlns:a16="http://schemas.microsoft.com/office/drawing/2014/main" id="{E3D1335F-CED4-064C-9FDE-7824804A357D}"/>
                </a:ext>
              </a:extLst>
            </p:cNvPr>
            <p:cNvGrpSpPr/>
            <p:nvPr/>
          </p:nvGrpSpPr>
          <p:grpSpPr>
            <a:xfrm>
              <a:off x="5485480" y="2055020"/>
              <a:ext cx="2362563" cy="799006"/>
              <a:chOff x="5609305" y="2026445"/>
              <a:chExt cx="2362563" cy="799006"/>
            </a:xfrm>
          </p:grpSpPr>
          <p:sp>
            <p:nvSpPr>
              <p:cNvPr id="141" name="文本框 30">
                <a:extLst>
                  <a:ext uri="{FF2B5EF4-FFF2-40B4-BE49-F238E27FC236}">
                    <a16:creationId xmlns:a16="http://schemas.microsoft.com/office/drawing/2014/main" id="{0A930687-34BB-914D-A22D-E4B6ACFF37EA}"/>
                  </a:ext>
                </a:extLst>
              </p:cNvPr>
              <p:cNvSpPr txBox="1"/>
              <p:nvPr/>
            </p:nvSpPr>
            <p:spPr>
              <a:xfrm>
                <a:off x="5609305" y="2026445"/>
                <a:ext cx="2362563" cy="487940"/>
              </a:xfrm>
              <a:prstGeom prst="rect">
                <a:avLst/>
              </a:prstGeom>
              <a:noFill/>
            </p:spPr>
            <p:txBody>
              <a:bodyPr wrap="square" rtlCol="0">
                <a:spAutoFit/>
              </a:bodyPr>
              <a:lstStyle/>
              <a:p>
                <a:r>
                  <a:rPr lang="zh-CN" altLang="en-US" sz="2400" b="1" spc="50" dirty="0">
                    <a:solidFill>
                      <a:srgbClr val="0064B8"/>
                    </a:solidFill>
                    <a:latin typeface="Arial" panose="020B0604020202020204" pitchFamily="34" charset="0"/>
                    <a:cs typeface="Arial" panose="020B0604020202020204" pitchFamily="34" charset="0"/>
                  </a:rPr>
                  <a:t>大数据挖掘算法概述</a:t>
                </a:r>
              </a:p>
            </p:txBody>
          </p:sp>
          <p:sp>
            <p:nvSpPr>
              <p:cNvPr id="142" name="文本框 32">
                <a:extLst>
                  <a:ext uri="{FF2B5EF4-FFF2-40B4-BE49-F238E27FC236}">
                    <a16:creationId xmlns:a16="http://schemas.microsoft.com/office/drawing/2014/main" id="{2FC15116-49CD-7943-ACB1-058A8165F2C1}"/>
                  </a:ext>
                </a:extLst>
              </p:cNvPr>
              <p:cNvSpPr txBox="1"/>
              <p:nvPr/>
            </p:nvSpPr>
            <p:spPr>
              <a:xfrm>
                <a:off x="5618875" y="2467628"/>
                <a:ext cx="874139" cy="357823"/>
              </a:xfrm>
              <a:prstGeom prst="rect">
                <a:avLst/>
              </a:prstGeom>
              <a:noFill/>
            </p:spPr>
            <p:txBody>
              <a:bodyPr wrap="none" rtlCol="0">
                <a:spAutoFit/>
              </a:bodyPr>
              <a:lstStyle/>
              <a:p>
                <a:r>
                  <a:rPr lang="en-US" altLang="zh-CN" sz="1600" spc="100" dirty="0">
                    <a:solidFill>
                      <a:srgbClr val="0064B8"/>
                    </a:solidFill>
                    <a:latin typeface="Arial" panose="020B0604020202020204" pitchFamily="34" charset="0"/>
                    <a:cs typeface="Arial" panose="020B0604020202020204" pitchFamily="34" charset="0"/>
                  </a:rPr>
                  <a:t>Introduction</a:t>
                </a:r>
                <a:endParaRPr lang="zh-CN" altLang="en-US" sz="1600" spc="100" dirty="0">
                  <a:solidFill>
                    <a:srgbClr val="0064B8"/>
                  </a:solidFill>
                  <a:latin typeface="Arial" panose="020B0604020202020204" pitchFamily="34" charset="0"/>
                  <a:cs typeface="Arial" panose="020B0604020202020204" pitchFamily="34" charset="0"/>
                </a:endParaRPr>
              </a:p>
            </p:txBody>
          </p:sp>
        </p:grpSp>
      </p:grpSp>
      <p:sp>
        <p:nvSpPr>
          <p:cNvPr id="167" name="文本框 6">
            <a:extLst>
              <a:ext uri="{FF2B5EF4-FFF2-40B4-BE49-F238E27FC236}">
                <a16:creationId xmlns:a16="http://schemas.microsoft.com/office/drawing/2014/main" id="{A4211731-72DE-1D42-8016-88992C724C32}"/>
              </a:ext>
            </a:extLst>
          </p:cNvPr>
          <p:cNvSpPr txBox="1"/>
          <p:nvPr/>
        </p:nvSpPr>
        <p:spPr>
          <a:xfrm>
            <a:off x="1372933" y="3767264"/>
            <a:ext cx="1649811" cy="400110"/>
          </a:xfrm>
          <a:prstGeom prst="rect">
            <a:avLst/>
          </a:prstGeom>
          <a:noFill/>
        </p:spPr>
        <p:txBody>
          <a:bodyPr wrap="none" rtlCol="0">
            <a:spAutoFit/>
          </a:bodyPr>
          <a:lstStyle/>
          <a:p>
            <a:r>
              <a:rPr lang="en-US" altLang="zh-CN" sz="2000" spc="50" dirty="0">
                <a:solidFill>
                  <a:schemeClr val="bg1"/>
                </a:solidFill>
                <a:latin typeface="+mj-ea"/>
                <a:ea typeface="+mj-ea"/>
              </a:rPr>
              <a:t>CONTENTS</a:t>
            </a:r>
            <a:endParaRPr lang="zh-CN" altLang="en-US" sz="2000" spc="50" dirty="0">
              <a:solidFill>
                <a:schemeClr val="bg1"/>
              </a:solidFill>
              <a:latin typeface="+mj-ea"/>
              <a:ea typeface="+mj-ea"/>
            </a:endParaRPr>
          </a:p>
        </p:txBody>
      </p:sp>
      <p:sp>
        <p:nvSpPr>
          <p:cNvPr id="55" name="矩形 78">
            <a:extLst>
              <a:ext uri="{FF2B5EF4-FFF2-40B4-BE49-F238E27FC236}">
                <a16:creationId xmlns:a16="http://schemas.microsoft.com/office/drawing/2014/main" id="{F49BD8C0-ADD3-4887-B68F-B74250C71B0B}"/>
              </a:ext>
            </a:extLst>
          </p:cNvPr>
          <p:cNvSpPr/>
          <p:nvPr/>
        </p:nvSpPr>
        <p:spPr>
          <a:xfrm>
            <a:off x="5355303" y="2361853"/>
            <a:ext cx="602729" cy="22084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srgbClr val="0064B8"/>
              </a:solidFill>
              <a:latin typeface="Arial" panose="020B0604020202020204" pitchFamily="34" charset="0"/>
              <a:cs typeface="Arial" panose="020B0604020202020204" pitchFamily="34" charset="0"/>
            </a:endParaRPr>
          </a:p>
        </p:txBody>
      </p:sp>
      <p:grpSp>
        <p:nvGrpSpPr>
          <p:cNvPr id="56" name="组合 37">
            <a:extLst>
              <a:ext uri="{FF2B5EF4-FFF2-40B4-BE49-F238E27FC236}">
                <a16:creationId xmlns:a16="http://schemas.microsoft.com/office/drawing/2014/main" id="{6C6832DE-9F3A-4C66-B465-B059C5BB12D2}"/>
              </a:ext>
            </a:extLst>
          </p:cNvPr>
          <p:cNvGrpSpPr/>
          <p:nvPr/>
        </p:nvGrpSpPr>
        <p:grpSpPr>
          <a:xfrm>
            <a:off x="5182825" y="1993504"/>
            <a:ext cx="4693042" cy="781709"/>
            <a:chOff x="4931740" y="2099038"/>
            <a:chExt cx="2907496" cy="826200"/>
          </a:xfrm>
        </p:grpSpPr>
        <p:sp>
          <p:nvSpPr>
            <p:cNvPr id="57" name="文本框 21">
              <a:extLst>
                <a:ext uri="{FF2B5EF4-FFF2-40B4-BE49-F238E27FC236}">
                  <a16:creationId xmlns:a16="http://schemas.microsoft.com/office/drawing/2014/main" id="{D506E361-31F8-4493-B11C-B56F18CE5358}"/>
                </a:ext>
              </a:extLst>
            </p:cNvPr>
            <p:cNvSpPr txBox="1"/>
            <p:nvPr/>
          </p:nvSpPr>
          <p:spPr>
            <a:xfrm>
              <a:off x="4931740" y="2157956"/>
              <a:ext cx="587123" cy="585528"/>
            </a:xfrm>
            <a:prstGeom prst="rect">
              <a:avLst/>
            </a:prstGeom>
            <a:noFill/>
            <a:ln>
              <a:noFill/>
            </a:ln>
          </p:spPr>
          <p:txBody>
            <a:bodyPr wrap="square" lIns="0" tIns="0" rIns="0" bIns="0" rtlCol="0" anchor="ctr" anchorCtr="0">
              <a:spAutoFit/>
            </a:bodyPr>
            <a:lstStyle/>
            <a:p>
              <a:pPr algn="ctr"/>
              <a:r>
                <a:rPr lang="en-US" altLang="zh-CN" sz="3600" dirty="0">
                  <a:solidFill>
                    <a:srgbClr val="0064B8"/>
                  </a:solidFill>
                  <a:latin typeface="Arial" panose="020B0604020202020204" pitchFamily="34" charset="0"/>
                  <a:cs typeface="Arial" panose="020B0604020202020204" pitchFamily="34" charset="0"/>
                </a:rPr>
                <a:t>02</a:t>
              </a:r>
              <a:endParaRPr lang="zh-CN" altLang="en-US" sz="3600" dirty="0">
                <a:solidFill>
                  <a:srgbClr val="0064B8"/>
                </a:solidFill>
                <a:latin typeface="Arial" panose="020B0604020202020204" pitchFamily="34" charset="0"/>
                <a:cs typeface="Arial" panose="020B0604020202020204" pitchFamily="34" charset="0"/>
              </a:endParaRPr>
            </a:p>
          </p:txBody>
        </p:sp>
        <p:grpSp>
          <p:nvGrpSpPr>
            <p:cNvPr id="58" name="组合 35">
              <a:extLst>
                <a:ext uri="{FF2B5EF4-FFF2-40B4-BE49-F238E27FC236}">
                  <a16:creationId xmlns:a16="http://schemas.microsoft.com/office/drawing/2014/main" id="{3236D78D-40E9-41BC-AA16-5309847F703A}"/>
                </a:ext>
              </a:extLst>
            </p:cNvPr>
            <p:cNvGrpSpPr/>
            <p:nvPr/>
          </p:nvGrpSpPr>
          <p:grpSpPr>
            <a:xfrm>
              <a:off x="5476673" y="2099038"/>
              <a:ext cx="2362563" cy="826200"/>
              <a:chOff x="5600498" y="2070463"/>
              <a:chExt cx="2362563" cy="826200"/>
            </a:xfrm>
          </p:grpSpPr>
          <p:sp>
            <p:nvSpPr>
              <p:cNvPr id="59" name="文本框 30">
                <a:extLst>
                  <a:ext uri="{FF2B5EF4-FFF2-40B4-BE49-F238E27FC236}">
                    <a16:creationId xmlns:a16="http://schemas.microsoft.com/office/drawing/2014/main" id="{4E0D9104-2DE8-4AEA-8F8E-9FBC59AAFBF3}"/>
                  </a:ext>
                </a:extLst>
              </p:cNvPr>
              <p:cNvSpPr txBox="1"/>
              <p:nvPr/>
            </p:nvSpPr>
            <p:spPr>
              <a:xfrm>
                <a:off x="5600498" y="2070463"/>
                <a:ext cx="2362563" cy="487940"/>
              </a:xfrm>
              <a:prstGeom prst="rect">
                <a:avLst/>
              </a:prstGeom>
              <a:noFill/>
            </p:spPr>
            <p:txBody>
              <a:bodyPr wrap="square" rtlCol="0">
                <a:spAutoFit/>
              </a:bodyPr>
              <a:lstStyle/>
              <a:p>
                <a:r>
                  <a:rPr lang="zh-CN" altLang="en-US" sz="2400" b="1" spc="50" dirty="0">
                    <a:solidFill>
                      <a:srgbClr val="0064B8"/>
                    </a:solidFill>
                    <a:latin typeface="Arial" panose="020B0604020202020204" pitchFamily="34" charset="0"/>
                    <a:cs typeface="Arial" panose="020B0604020202020204" pitchFamily="34" charset="0"/>
                  </a:rPr>
                  <a:t>分类算法</a:t>
                </a:r>
              </a:p>
            </p:txBody>
          </p:sp>
          <p:sp>
            <p:nvSpPr>
              <p:cNvPr id="60" name="文本框 32">
                <a:extLst>
                  <a:ext uri="{FF2B5EF4-FFF2-40B4-BE49-F238E27FC236}">
                    <a16:creationId xmlns:a16="http://schemas.microsoft.com/office/drawing/2014/main" id="{791FC3BA-6EAE-4876-9468-485D8A79026A}"/>
                  </a:ext>
                </a:extLst>
              </p:cNvPr>
              <p:cNvSpPr txBox="1"/>
              <p:nvPr/>
            </p:nvSpPr>
            <p:spPr>
              <a:xfrm>
                <a:off x="5606856" y="2538840"/>
                <a:ext cx="1325013" cy="357823"/>
              </a:xfrm>
              <a:prstGeom prst="rect">
                <a:avLst/>
              </a:prstGeom>
              <a:noFill/>
            </p:spPr>
            <p:txBody>
              <a:bodyPr wrap="none" rtlCol="0">
                <a:spAutoFit/>
              </a:bodyPr>
              <a:lstStyle/>
              <a:p>
                <a:r>
                  <a:rPr lang="en-US" altLang="zh-CN" sz="1600" spc="100" dirty="0">
                    <a:solidFill>
                      <a:srgbClr val="0064B8"/>
                    </a:solidFill>
                    <a:latin typeface="Arial" panose="020B0604020202020204" pitchFamily="34" charset="0"/>
                    <a:cs typeface="Arial" panose="020B0604020202020204" pitchFamily="34" charset="0"/>
                  </a:rPr>
                  <a:t>Sorting algorithms </a:t>
                </a:r>
                <a:endParaRPr lang="zh-CN" altLang="en-US" sz="1600" spc="100" dirty="0">
                  <a:solidFill>
                    <a:srgbClr val="0064B8"/>
                  </a:solidFill>
                  <a:latin typeface="Arial" panose="020B0604020202020204" pitchFamily="34" charset="0"/>
                  <a:cs typeface="Arial" panose="020B0604020202020204" pitchFamily="34" charset="0"/>
                </a:endParaRPr>
              </a:p>
            </p:txBody>
          </p:sp>
        </p:grpSp>
      </p:grpSp>
      <p:sp>
        <p:nvSpPr>
          <p:cNvPr id="36" name="文本框 7">
            <a:extLst>
              <a:ext uri="{FF2B5EF4-FFF2-40B4-BE49-F238E27FC236}">
                <a16:creationId xmlns:a16="http://schemas.microsoft.com/office/drawing/2014/main" id="{D12FCDAE-5F96-4602-9D1F-811595FF6072}"/>
              </a:ext>
            </a:extLst>
          </p:cNvPr>
          <p:cNvSpPr txBox="1"/>
          <p:nvPr/>
        </p:nvSpPr>
        <p:spPr>
          <a:xfrm>
            <a:off x="68584" y="2311946"/>
            <a:ext cx="4414837" cy="646331"/>
          </a:xfrm>
          <a:prstGeom prst="rect">
            <a:avLst/>
          </a:prstGeom>
          <a:noFill/>
        </p:spPr>
        <p:txBody>
          <a:bodyPr wrap="square" rtlCol="0">
            <a:spAutoFit/>
          </a:bodyPr>
          <a:lstStyle/>
          <a:p>
            <a:pPr algn="dist"/>
            <a:r>
              <a:rPr lang="zh-CN" altLang="en-US" sz="3600" b="1" spc="50" dirty="0">
                <a:solidFill>
                  <a:schemeClr val="bg1"/>
                </a:solidFill>
                <a:latin typeface="+mj-ea"/>
                <a:ea typeface="+mj-ea"/>
              </a:rPr>
              <a:t>大数据算法</a:t>
            </a:r>
          </a:p>
        </p:txBody>
      </p:sp>
      <p:sp>
        <p:nvSpPr>
          <p:cNvPr id="22" name="矩形 21">
            <a:extLst>
              <a:ext uri="{FF2B5EF4-FFF2-40B4-BE49-F238E27FC236}">
                <a16:creationId xmlns:a16="http://schemas.microsoft.com/office/drawing/2014/main" id="{74BBB0D6-BF3D-41BB-B9C5-1C7ACF983B62}"/>
              </a:ext>
            </a:extLst>
          </p:cNvPr>
          <p:cNvSpPr/>
          <p:nvPr/>
        </p:nvSpPr>
        <p:spPr>
          <a:xfrm>
            <a:off x="5217611" y="3329724"/>
            <a:ext cx="4806168" cy="75837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23" name="矩形 78">
            <a:extLst>
              <a:ext uri="{FF2B5EF4-FFF2-40B4-BE49-F238E27FC236}">
                <a16:creationId xmlns:a16="http://schemas.microsoft.com/office/drawing/2014/main" id="{2DB20024-86C4-45A8-83E5-60C842E95B10}"/>
              </a:ext>
            </a:extLst>
          </p:cNvPr>
          <p:cNvSpPr/>
          <p:nvPr/>
        </p:nvSpPr>
        <p:spPr>
          <a:xfrm>
            <a:off x="5355303" y="3693250"/>
            <a:ext cx="602729" cy="22084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srgbClr val="0064B8"/>
              </a:solidFill>
              <a:latin typeface="Arial" panose="020B0604020202020204" pitchFamily="34" charset="0"/>
              <a:cs typeface="Arial" panose="020B0604020202020204" pitchFamily="34" charset="0"/>
            </a:endParaRPr>
          </a:p>
        </p:txBody>
      </p:sp>
      <p:grpSp>
        <p:nvGrpSpPr>
          <p:cNvPr id="24" name="组合 37">
            <a:extLst>
              <a:ext uri="{FF2B5EF4-FFF2-40B4-BE49-F238E27FC236}">
                <a16:creationId xmlns:a16="http://schemas.microsoft.com/office/drawing/2014/main" id="{656CAC85-7B63-48E8-A0DC-7C7F8B74B0CE}"/>
              </a:ext>
            </a:extLst>
          </p:cNvPr>
          <p:cNvGrpSpPr/>
          <p:nvPr/>
        </p:nvGrpSpPr>
        <p:grpSpPr>
          <a:xfrm>
            <a:off x="5182825" y="3324901"/>
            <a:ext cx="4693042" cy="781708"/>
            <a:chOff x="4931740" y="2099038"/>
            <a:chExt cx="2907496" cy="826199"/>
          </a:xfrm>
        </p:grpSpPr>
        <p:sp>
          <p:nvSpPr>
            <p:cNvPr id="25" name="文本框 21">
              <a:extLst>
                <a:ext uri="{FF2B5EF4-FFF2-40B4-BE49-F238E27FC236}">
                  <a16:creationId xmlns:a16="http://schemas.microsoft.com/office/drawing/2014/main" id="{7F211851-703A-4333-BD9A-7F84E5E1B3FA}"/>
                </a:ext>
              </a:extLst>
            </p:cNvPr>
            <p:cNvSpPr txBox="1"/>
            <p:nvPr/>
          </p:nvSpPr>
          <p:spPr>
            <a:xfrm>
              <a:off x="4931740" y="2157956"/>
              <a:ext cx="587123" cy="585528"/>
            </a:xfrm>
            <a:prstGeom prst="rect">
              <a:avLst/>
            </a:prstGeom>
            <a:noFill/>
            <a:ln>
              <a:noFill/>
            </a:ln>
          </p:spPr>
          <p:txBody>
            <a:bodyPr wrap="square" lIns="0" tIns="0" rIns="0" bIns="0" rtlCol="0" anchor="ctr" anchorCtr="0">
              <a:spAutoFit/>
            </a:bodyPr>
            <a:lstStyle/>
            <a:p>
              <a:pPr algn="ctr"/>
              <a:r>
                <a:rPr lang="en-US" altLang="zh-CN" sz="3600" dirty="0">
                  <a:solidFill>
                    <a:srgbClr val="0064B8"/>
                  </a:solidFill>
                  <a:latin typeface="Arial" panose="020B0604020202020204" pitchFamily="34" charset="0"/>
                  <a:cs typeface="Arial" panose="020B0604020202020204" pitchFamily="34" charset="0"/>
                </a:rPr>
                <a:t>03</a:t>
              </a:r>
              <a:endParaRPr lang="zh-CN" altLang="en-US" sz="3600" dirty="0">
                <a:solidFill>
                  <a:srgbClr val="0064B8"/>
                </a:solidFill>
                <a:latin typeface="Arial" panose="020B0604020202020204" pitchFamily="34" charset="0"/>
                <a:cs typeface="Arial" panose="020B0604020202020204" pitchFamily="34" charset="0"/>
              </a:endParaRPr>
            </a:p>
          </p:txBody>
        </p:sp>
        <p:grpSp>
          <p:nvGrpSpPr>
            <p:cNvPr id="26" name="组合 35">
              <a:extLst>
                <a:ext uri="{FF2B5EF4-FFF2-40B4-BE49-F238E27FC236}">
                  <a16:creationId xmlns:a16="http://schemas.microsoft.com/office/drawing/2014/main" id="{1B57E4BD-CF7F-44C1-AF6A-7540738F530E}"/>
                </a:ext>
              </a:extLst>
            </p:cNvPr>
            <p:cNvGrpSpPr/>
            <p:nvPr/>
          </p:nvGrpSpPr>
          <p:grpSpPr>
            <a:xfrm>
              <a:off x="5476673" y="2099038"/>
              <a:ext cx="2362563" cy="826199"/>
              <a:chOff x="5600498" y="2070463"/>
              <a:chExt cx="2362563" cy="826199"/>
            </a:xfrm>
          </p:grpSpPr>
          <p:sp>
            <p:nvSpPr>
              <p:cNvPr id="27" name="文本框 30">
                <a:extLst>
                  <a:ext uri="{FF2B5EF4-FFF2-40B4-BE49-F238E27FC236}">
                    <a16:creationId xmlns:a16="http://schemas.microsoft.com/office/drawing/2014/main" id="{2D4181DA-987B-48C7-B476-89106213AD9C}"/>
                  </a:ext>
                </a:extLst>
              </p:cNvPr>
              <p:cNvSpPr txBox="1"/>
              <p:nvPr/>
            </p:nvSpPr>
            <p:spPr>
              <a:xfrm>
                <a:off x="5600498" y="2070463"/>
                <a:ext cx="2362563" cy="487940"/>
              </a:xfrm>
              <a:prstGeom prst="rect">
                <a:avLst/>
              </a:prstGeom>
              <a:noFill/>
            </p:spPr>
            <p:txBody>
              <a:bodyPr wrap="square" rtlCol="0">
                <a:spAutoFit/>
              </a:bodyPr>
              <a:lstStyle/>
              <a:p>
                <a:r>
                  <a:rPr lang="zh-CN" altLang="en-US" sz="2400" b="1" spc="50" dirty="0">
                    <a:solidFill>
                      <a:srgbClr val="0064B8"/>
                    </a:solidFill>
                    <a:latin typeface="Arial" panose="020B0604020202020204" pitchFamily="34" charset="0"/>
                    <a:cs typeface="Arial" panose="020B0604020202020204" pitchFamily="34" charset="0"/>
                  </a:rPr>
                  <a:t>聚类算法</a:t>
                </a:r>
              </a:p>
            </p:txBody>
          </p:sp>
          <p:sp>
            <p:nvSpPr>
              <p:cNvPr id="28" name="文本框 32">
                <a:extLst>
                  <a:ext uri="{FF2B5EF4-FFF2-40B4-BE49-F238E27FC236}">
                    <a16:creationId xmlns:a16="http://schemas.microsoft.com/office/drawing/2014/main" id="{12EE74FF-168A-4928-A265-232CD43763A4}"/>
                  </a:ext>
                </a:extLst>
              </p:cNvPr>
              <p:cNvSpPr txBox="1"/>
              <p:nvPr/>
            </p:nvSpPr>
            <p:spPr>
              <a:xfrm>
                <a:off x="5606856" y="2538839"/>
                <a:ext cx="1517677" cy="357823"/>
              </a:xfrm>
              <a:prstGeom prst="rect">
                <a:avLst/>
              </a:prstGeom>
              <a:noFill/>
            </p:spPr>
            <p:txBody>
              <a:bodyPr wrap="none" rtlCol="0">
                <a:spAutoFit/>
              </a:bodyPr>
              <a:lstStyle/>
              <a:p>
                <a:r>
                  <a:rPr lang="en-US" altLang="zh-CN" sz="1600" spc="100" dirty="0">
                    <a:solidFill>
                      <a:srgbClr val="0064B8"/>
                    </a:solidFill>
                    <a:latin typeface="Arial" panose="020B0604020202020204" pitchFamily="34" charset="0"/>
                    <a:cs typeface="Arial" panose="020B0604020202020204" pitchFamily="34" charset="0"/>
                  </a:rPr>
                  <a:t>Clustering algorithms </a:t>
                </a:r>
                <a:endParaRPr lang="zh-CN" altLang="en-US" sz="1600" spc="100" dirty="0">
                  <a:solidFill>
                    <a:srgbClr val="0064B8"/>
                  </a:solidFill>
                  <a:latin typeface="Arial" panose="020B0604020202020204" pitchFamily="34" charset="0"/>
                  <a:cs typeface="Arial" panose="020B0604020202020204" pitchFamily="34" charset="0"/>
                </a:endParaRPr>
              </a:p>
            </p:txBody>
          </p:sp>
        </p:grpSp>
      </p:grpSp>
      <p:sp>
        <p:nvSpPr>
          <p:cNvPr id="29" name="矩形 28">
            <a:extLst>
              <a:ext uri="{FF2B5EF4-FFF2-40B4-BE49-F238E27FC236}">
                <a16:creationId xmlns:a16="http://schemas.microsoft.com/office/drawing/2014/main" id="{A2C5A660-0720-4E1A-A344-42830D8C9046}"/>
              </a:ext>
            </a:extLst>
          </p:cNvPr>
          <p:cNvSpPr/>
          <p:nvPr/>
        </p:nvSpPr>
        <p:spPr>
          <a:xfrm>
            <a:off x="5217611" y="4656001"/>
            <a:ext cx="4806168" cy="758379"/>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30" name="矩形 78">
            <a:extLst>
              <a:ext uri="{FF2B5EF4-FFF2-40B4-BE49-F238E27FC236}">
                <a16:creationId xmlns:a16="http://schemas.microsoft.com/office/drawing/2014/main" id="{DF28D1EA-58E6-480F-AA9D-BEC9EFA1B0E9}"/>
              </a:ext>
            </a:extLst>
          </p:cNvPr>
          <p:cNvSpPr/>
          <p:nvPr/>
        </p:nvSpPr>
        <p:spPr>
          <a:xfrm>
            <a:off x="5355303" y="5019527"/>
            <a:ext cx="602729" cy="22084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srgbClr val="0064B8"/>
              </a:solidFill>
              <a:latin typeface="Arial" panose="020B0604020202020204" pitchFamily="34" charset="0"/>
              <a:cs typeface="Arial" panose="020B0604020202020204" pitchFamily="34" charset="0"/>
            </a:endParaRPr>
          </a:p>
        </p:txBody>
      </p:sp>
      <p:grpSp>
        <p:nvGrpSpPr>
          <p:cNvPr id="31" name="组合 37">
            <a:extLst>
              <a:ext uri="{FF2B5EF4-FFF2-40B4-BE49-F238E27FC236}">
                <a16:creationId xmlns:a16="http://schemas.microsoft.com/office/drawing/2014/main" id="{864652E8-4BA4-4004-8CED-B0D6025CF5A8}"/>
              </a:ext>
            </a:extLst>
          </p:cNvPr>
          <p:cNvGrpSpPr/>
          <p:nvPr/>
        </p:nvGrpSpPr>
        <p:grpSpPr>
          <a:xfrm>
            <a:off x="5217611" y="4628673"/>
            <a:ext cx="4693042" cy="781708"/>
            <a:chOff x="4931740" y="2099038"/>
            <a:chExt cx="2907496" cy="826199"/>
          </a:xfrm>
        </p:grpSpPr>
        <p:sp>
          <p:nvSpPr>
            <p:cNvPr id="32" name="文本框 21">
              <a:extLst>
                <a:ext uri="{FF2B5EF4-FFF2-40B4-BE49-F238E27FC236}">
                  <a16:creationId xmlns:a16="http://schemas.microsoft.com/office/drawing/2014/main" id="{903DB395-0457-4BE8-9255-DD74D5F76FBD}"/>
                </a:ext>
              </a:extLst>
            </p:cNvPr>
            <p:cNvSpPr txBox="1"/>
            <p:nvPr/>
          </p:nvSpPr>
          <p:spPr>
            <a:xfrm>
              <a:off x="4931740" y="2157956"/>
              <a:ext cx="587123" cy="585528"/>
            </a:xfrm>
            <a:prstGeom prst="rect">
              <a:avLst/>
            </a:prstGeom>
            <a:noFill/>
            <a:ln>
              <a:noFill/>
            </a:ln>
          </p:spPr>
          <p:txBody>
            <a:bodyPr wrap="square" lIns="0" tIns="0" rIns="0" bIns="0" rtlCol="0" anchor="ctr" anchorCtr="0">
              <a:spAutoFit/>
            </a:bodyPr>
            <a:lstStyle/>
            <a:p>
              <a:pPr algn="ctr"/>
              <a:r>
                <a:rPr lang="en-US" altLang="zh-CN" sz="3600" dirty="0">
                  <a:solidFill>
                    <a:srgbClr val="0064B8"/>
                  </a:solidFill>
                  <a:latin typeface="Arial" panose="020B0604020202020204" pitchFamily="34" charset="0"/>
                  <a:cs typeface="Arial" panose="020B0604020202020204" pitchFamily="34" charset="0"/>
                </a:rPr>
                <a:t>04</a:t>
              </a:r>
              <a:endParaRPr lang="zh-CN" altLang="en-US" sz="3600" dirty="0">
                <a:solidFill>
                  <a:srgbClr val="0064B8"/>
                </a:solidFill>
                <a:latin typeface="Arial" panose="020B0604020202020204" pitchFamily="34" charset="0"/>
                <a:cs typeface="Arial" panose="020B0604020202020204" pitchFamily="34" charset="0"/>
              </a:endParaRPr>
            </a:p>
          </p:txBody>
        </p:sp>
        <p:grpSp>
          <p:nvGrpSpPr>
            <p:cNvPr id="33" name="组合 35">
              <a:extLst>
                <a:ext uri="{FF2B5EF4-FFF2-40B4-BE49-F238E27FC236}">
                  <a16:creationId xmlns:a16="http://schemas.microsoft.com/office/drawing/2014/main" id="{741A5C47-2C13-4671-A97E-FB7D837E4BFE}"/>
                </a:ext>
              </a:extLst>
            </p:cNvPr>
            <p:cNvGrpSpPr/>
            <p:nvPr/>
          </p:nvGrpSpPr>
          <p:grpSpPr>
            <a:xfrm>
              <a:off x="5476673" y="2099038"/>
              <a:ext cx="2362563" cy="826199"/>
              <a:chOff x="5600498" y="2070463"/>
              <a:chExt cx="2362563" cy="826199"/>
            </a:xfrm>
          </p:grpSpPr>
          <p:sp>
            <p:nvSpPr>
              <p:cNvPr id="34" name="文本框 30">
                <a:extLst>
                  <a:ext uri="{FF2B5EF4-FFF2-40B4-BE49-F238E27FC236}">
                    <a16:creationId xmlns:a16="http://schemas.microsoft.com/office/drawing/2014/main" id="{54DD602A-0134-4D95-8722-5249A17131FC}"/>
                  </a:ext>
                </a:extLst>
              </p:cNvPr>
              <p:cNvSpPr txBox="1"/>
              <p:nvPr/>
            </p:nvSpPr>
            <p:spPr>
              <a:xfrm>
                <a:off x="5600498" y="2070463"/>
                <a:ext cx="2362563" cy="487940"/>
              </a:xfrm>
              <a:prstGeom prst="rect">
                <a:avLst/>
              </a:prstGeom>
              <a:noFill/>
            </p:spPr>
            <p:txBody>
              <a:bodyPr wrap="square" rtlCol="0">
                <a:spAutoFit/>
              </a:bodyPr>
              <a:lstStyle/>
              <a:p>
                <a:r>
                  <a:rPr lang="zh-CN" altLang="en-US" sz="2400" b="1" spc="50" dirty="0">
                    <a:solidFill>
                      <a:srgbClr val="0064B8"/>
                    </a:solidFill>
                    <a:latin typeface="Arial" panose="020B0604020202020204" pitchFamily="34" charset="0"/>
                    <a:cs typeface="Arial" panose="020B0604020202020204" pitchFamily="34" charset="0"/>
                  </a:rPr>
                  <a:t>关联规则算法</a:t>
                </a:r>
              </a:p>
            </p:txBody>
          </p:sp>
          <p:sp>
            <p:nvSpPr>
              <p:cNvPr id="35" name="文本框 32">
                <a:extLst>
                  <a:ext uri="{FF2B5EF4-FFF2-40B4-BE49-F238E27FC236}">
                    <a16:creationId xmlns:a16="http://schemas.microsoft.com/office/drawing/2014/main" id="{D47F8DAF-4F65-484B-9F16-443E625D9009}"/>
                  </a:ext>
                </a:extLst>
              </p:cNvPr>
              <p:cNvSpPr txBox="1"/>
              <p:nvPr/>
            </p:nvSpPr>
            <p:spPr>
              <a:xfrm>
                <a:off x="5606856" y="2538839"/>
                <a:ext cx="1890094" cy="357823"/>
              </a:xfrm>
              <a:prstGeom prst="rect">
                <a:avLst/>
              </a:prstGeom>
              <a:noFill/>
            </p:spPr>
            <p:txBody>
              <a:bodyPr wrap="none" rtlCol="0">
                <a:spAutoFit/>
              </a:bodyPr>
              <a:lstStyle/>
              <a:p>
                <a:r>
                  <a:rPr lang="en-US" altLang="zh-CN" sz="1600" spc="100" dirty="0">
                    <a:solidFill>
                      <a:srgbClr val="0064B8"/>
                    </a:solidFill>
                    <a:latin typeface="Arial" panose="020B0604020202020204" pitchFamily="34" charset="0"/>
                    <a:cs typeface="Arial" panose="020B0604020202020204" pitchFamily="34" charset="0"/>
                  </a:rPr>
                  <a:t>Association rule algorithms </a:t>
                </a:r>
                <a:endParaRPr lang="zh-CN" altLang="en-US" sz="1600" spc="100" dirty="0">
                  <a:solidFill>
                    <a:srgbClr val="0064B8"/>
                  </a:solidFill>
                  <a:latin typeface="Arial" panose="020B0604020202020204" pitchFamily="34" charset="0"/>
                  <a:cs typeface="Arial" panose="020B0604020202020204" pitchFamily="34" charset="0"/>
                </a:endParaRPr>
              </a:p>
            </p:txBody>
          </p:sp>
        </p:grpSp>
      </p:grpSp>
      <p:sp>
        <p:nvSpPr>
          <p:cNvPr id="37" name="矩形 36">
            <a:extLst>
              <a:ext uri="{FF2B5EF4-FFF2-40B4-BE49-F238E27FC236}">
                <a16:creationId xmlns:a16="http://schemas.microsoft.com/office/drawing/2014/main" id="{4049C2E4-DC3C-4121-85BD-B33BF1E4AC50}"/>
              </a:ext>
            </a:extLst>
          </p:cNvPr>
          <p:cNvSpPr/>
          <p:nvPr/>
        </p:nvSpPr>
        <p:spPr>
          <a:xfrm>
            <a:off x="5217611" y="5833601"/>
            <a:ext cx="4806168" cy="75837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40" name="矩形 78">
            <a:extLst>
              <a:ext uri="{FF2B5EF4-FFF2-40B4-BE49-F238E27FC236}">
                <a16:creationId xmlns:a16="http://schemas.microsoft.com/office/drawing/2014/main" id="{7AD85A00-F878-4BE8-9E05-14FA68463CF5}"/>
              </a:ext>
            </a:extLst>
          </p:cNvPr>
          <p:cNvSpPr/>
          <p:nvPr/>
        </p:nvSpPr>
        <p:spPr>
          <a:xfrm>
            <a:off x="5355303" y="6197127"/>
            <a:ext cx="602729" cy="22084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srgbClr val="0064B8"/>
              </a:solidFill>
              <a:latin typeface="Arial" panose="020B0604020202020204" pitchFamily="34" charset="0"/>
              <a:cs typeface="Arial" panose="020B0604020202020204" pitchFamily="34" charset="0"/>
            </a:endParaRPr>
          </a:p>
        </p:txBody>
      </p:sp>
      <p:grpSp>
        <p:nvGrpSpPr>
          <p:cNvPr id="41" name="组合 37">
            <a:extLst>
              <a:ext uri="{FF2B5EF4-FFF2-40B4-BE49-F238E27FC236}">
                <a16:creationId xmlns:a16="http://schemas.microsoft.com/office/drawing/2014/main" id="{9515E3A5-EA04-48FF-B954-6F822574C53A}"/>
              </a:ext>
            </a:extLst>
          </p:cNvPr>
          <p:cNvGrpSpPr/>
          <p:nvPr/>
        </p:nvGrpSpPr>
        <p:grpSpPr>
          <a:xfrm>
            <a:off x="5182825" y="5828778"/>
            <a:ext cx="4693042" cy="781708"/>
            <a:chOff x="4931740" y="2099038"/>
            <a:chExt cx="2907496" cy="826199"/>
          </a:xfrm>
        </p:grpSpPr>
        <p:sp>
          <p:nvSpPr>
            <p:cNvPr id="42" name="文本框 21">
              <a:extLst>
                <a:ext uri="{FF2B5EF4-FFF2-40B4-BE49-F238E27FC236}">
                  <a16:creationId xmlns:a16="http://schemas.microsoft.com/office/drawing/2014/main" id="{06D60E40-D8DB-447E-8D4A-9226BFD6677F}"/>
                </a:ext>
              </a:extLst>
            </p:cNvPr>
            <p:cNvSpPr txBox="1"/>
            <p:nvPr/>
          </p:nvSpPr>
          <p:spPr>
            <a:xfrm>
              <a:off x="4931740" y="2157956"/>
              <a:ext cx="587123" cy="585528"/>
            </a:xfrm>
            <a:prstGeom prst="rect">
              <a:avLst/>
            </a:prstGeom>
            <a:noFill/>
            <a:ln>
              <a:noFill/>
            </a:ln>
          </p:spPr>
          <p:txBody>
            <a:bodyPr wrap="square" lIns="0" tIns="0" rIns="0" bIns="0" rtlCol="0" anchor="ctr" anchorCtr="0">
              <a:spAutoFit/>
            </a:bodyPr>
            <a:lstStyle/>
            <a:p>
              <a:pPr algn="ctr"/>
              <a:r>
                <a:rPr lang="en-US" altLang="zh-CN" sz="3600" dirty="0">
                  <a:solidFill>
                    <a:srgbClr val="0064B8"/>
                  </a:solidFill>
                  <a:latin typeface="Arial" panose="020B0604020202020204" pitchFamily="34" charset="0"/>
                  <a:cs typeface="Arial" panose="020B0604020202020204" pitchFamily="34" charset="0"/>
                </a:rPr>
                <a:t>05</a:t>
              </a:r>
              <a:endParaRPr lang="zh-CN" altLang="en-US" sz="3600" dirty="0">
                <a:solidFill>
                  <a:srgbClr val="0064B8"/>
                </a:solidFill>
                <a:latin typeface="Arial" panose="020B0604020202020204" pitchFamily="34" charset="0"/>
                <a:cs typeface="Arial" panose="020B0604020202020204" pitchFamily="34" charset="0"/>
              </a:endParaRPr>
            </a:p>
          </p:txBody>
        </p:sp>
        <p:grpSp>
          <p:nvGrpSpPr>
            <p:cNvPr id="43" name="组合 35">
              <a:extLst>
                <a:ext uri="{FF2B5EF4-FFF2-40B4-BE49-F238E27FC236}">
                  <a16:creationId xmlns:a16="http://schemas.microsoft.com/office/drawing/2014/main" id="{853CD47B-8C2C-48E1-A4F6-C2C1BDC59831}"/>
                </a:ext>
              </a:extLst>
            </p:cNvPr>
            <p:cNvGrpSpPr/>
            <p:nvPr/>
          </p:nvGrpSpPr>
          <p:grpSpPr>
            <a:xfrm>
              <a:off x="5476673" y="2099038"/>
              <a:ext cx="2362563" cy="826199"/>
              <a:chOff x="5600498" y="2070463"/>
              <a:chExt cx="2362563" cy="826199"/>
            </a:xfrm>
          </p:grpSpPr>
          <p:sp>
            <p:nvSpPr>
              <p:cNvPr id="44" name="文本框 30">
                <a:extLst>
                  <a:ext uri="{FF2B5EF4-FFF2-40B4-BE49-F238E27FC236}">
                    <a16:creationId xmlns:a16="http://schemas.microsoft.com/office/drawing/2014/main" id="{539BF086-EC34-41C9-A6A2-7035AE3ECC67}"/>
                  </a:ext>
                </a:extLst>
              </p:cNvPr>
              <p:cNvSpPr txBox="1"/>
              <p:nvPr/>
            </p:nvSpPr>
            <p:spPr>
              <a:xfrm>
                <a:off x="5600498" y="2070463"/>
                <a:ext cx="2362563" cy="487940"/>
              </a:xfrm>
              <a:prstGeom prst="rect">
                <a:avLst/>
              </a:prstGeom>
              <a:noFill/>
            </p:spPr>
            <p:txBody>
              <a:bodyPr wrap="square" rtlCol="0">
                <a:spAutoFit/>
              </a:bodyPr>
              <a:lstStyle/>
              <a:p>
                <a:r>
                  <a:rPr lang="zh-CN" altLang="en-US" sz="2400" b="1" spc="50" dirty="0">
                    <a:solidFill>
                      <a:srgbClr val="0064B8"/>
                    </a:solidFill>
                    <a:latin typeface="Arial" panose="020B0604020202020204" pitchFamily="34" charset="0"/>
                    <a:cs typeface="Arial" panose="020B0604020202020204" pitchFamily="34" charset="0"/>
                  </a:rPr>
                  <a:t>预测算法</a:t>
                </a:r>
              </a:p>
            </p:txBody>
          </p:sp>
          <p:sp>
            <p:nvSpPr>
              <p:cNvPr id="45" name="文本框 32">
                <a:extLst>
                  <a:ext uri="{FF2B5EF4-FFF2-40B4-BE49-F238E27FC236}">
                    <a16:creationId xmlns:a16="http://schemas.microsoft.com/office/drawing/2014/main" id="{288F7D3C-1F37-4E43-A6CF-9CC87FA729F6}"/>
                  </a:ext>
                </a:extLst>
              </p:cNvPr>
              <p:cNvSpPr txBox="1"/>
              <p:nvPr/>
            </p:nvSpPr>
            <p:spPr>
              <a:xfrm>
                <a:off x="5606856" y="2538839"/>
                <a:ext cx="1605071" cy="357823"/>
              </a:xfrm>
              <a:prstGeom prst="rect">
                <a:avLst/>
              </a:prstGeom>
              <a:noFill/>
            </p:spPr>
            <p:txBody>
              <a:bodyPr wrap="none" rtlCol="0">
                <a:spAutoFit/>
              </a:bodyPr>
              <a:lstStyle/>
              <a:p>
                <a:r>
                  <a:rPr lang="en-US" altLang="zh-CN" sz="1600" spc="100" dirty="0">
                    <a:solidFill>
                      <a:srgbClr val="0064B8"/>
                    </a:solidFill>
                    <a:latin typeface="Arial" panose="020B0604020202020204" pitchFamily="34" charset="0"/>
                    <a:cs typeface="Arial" panose="020B0604020202020204" pitchFamily="34" charset="0"/>
                  </a:rPr>
                  <a:t>Prediction  algorithms </a:t>
                </a:r>
                <a:endParaRPr lang="zh-CN" altLang="en-US" sz="1600" spc="100" dirty="0">
                  <a:solidFill>
                    <a:srgbClr val="0064B8"/>
                  </a:solidFill>
                  <a:latin typeface="Arial" panose="020B0604020202020204" pitchFamily="34" charset="0"/>
                  <a:cs typeface="Arial" panose="020B0604020202020204" pitchFamily="34" charset="0"/>
                </a:endParaRPr>
              </a:p>
            </p:txBody>
          </p:sp>
        </p:grpSp>
      </p:grpSp>
    </p:spTree>
    <p:extLst>
      <p:ext uri="{BB962C8B-B14F-4D97-AF65-F5344CB8AC3E}">
        <p14:creationId xmlns:p14="http://schemas.microsoft.com/office/powerpoint/2010/main" val="3249499988"/>
      </p:ext>
    </p:extLst>
  </p:cSld>
  <p:clrMapOvr>
    <a:masterClrMapping/>
  </p:clrMapOvr>
  <mc:AlternateContent xmlns:mc="http://schemas.openxmlformats.org/markup-compatibility/2006" xmlns:p14="http://schemas.microsoft.com/office/powerpoint/2010/main">
    <mc:Choice Requires="p14">
      <p:transition spd="med" p14:dur="700" advTm="6623">
        <p:fade/>
      </p:transition>
    </mc:Choice>
    <mc:Fallback xmlns="">
      <p:transition spd="med" advTm="6623">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4 </a:t>
            </a:r>
            <a:r>
              <a:rPr lang="zh-CN" altLang="en-US" dirty="0"/>
              <a:t>关联规则算法</a:t>
            </a:r>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4.1 </a:t>
            </a:r>
            <a:r>
              <a:rPr lang="zh-CN" altLang="en-US" dirty="0"/>
              <a:t>关键规则算法简介</a:t>
            </a:r>
          </a:p>
        </p:txBody>
      </p:sp>
      <p:sp>
        <p:nvSpPr>
          <p:cNvPr id="4" name="矩形 3">
            <a:extLst>
              <a:ext uri="{FF2B5EF4-FFF2-40B4-BE49-F238E27FC236}">
                <a16:creationId xmlns:a16="http://schemas.microsoft.com/office/drawing/2014/main" id="{D23B9FC8-0A15-4297-AF3A-640425D97AD4}"/>
              </a:ext>
            </a:extLst>
          </p:cNvPr>
          <p:cNvSpPr/>
          <p:nvPr/>
        </p:nvSpPr>
        <p:spPr>
          <a:xfrm>
            <a:off x="974884" y="1661841"/>
            <a:ext cx="10124375" cy="1617879"/>
          </a:xfrm>
          <a:prstGeom prst="rect">
            <a:avLst/>
          </a:prstGeom>
        </p:spPr>
        <p:txBody>
          <a:bodyPr wrap="square">
            <a:spAutoFit/>
          </a:bodyPr>
          <a:lstStyle/>
          <a:p>
            <a:pPr marL="285750" indent="-285750">
              <a:lnSpc>
                <a:spcPct val="150000"/>
              </a:lnSpc>
              <a:buFont typeface="Wingdings" panose="05000000000000000000" pitchFamily="2" charset="2"/>
              <a:buChar char="n"/>
            </a:pPr>
            <a:r>
              <a:rPr lang="zh-CN" altLang="zh-CN" sz="2000" dirty="0"/>
              <a:t>关联规则</a:t>
            </a:r>
            <a:endParaRPr lang="en-US" altLang="zh-CN" sz="2000" dirty="0"/>
          </a:p>
          <a:p>
            <a:pPr marL="742939" lvl="1" indent="-285750">
              <a:lnSpc>
                <a:spcPct val="150000"/>
              </a:lnSpc>
              <a:buFont typeface="Wingdings" panose="05000000000000000000" pitchFamily="2" charset="2"/>
              <a:buChar char="p"/>
            </a:pPr>
            <a:r>
              <a:rPr lang="zh-CN" altLang="zh-CN" sz="1600" dirty="0"/>
              <a:t>数据挖掘中最活跃的研究方法之一，是指搜索业务系统中的所有细节或事务，找出所有能把一组事件或数据项与另一组事件或数据项联系起来的规则，以获得存在于数据库中的不为人知的或不能确定的信息，它侧重于确定数据中不同领域之间的联系，也是在无指导学习系统中挖掘本地模式的最普通形式</a:t>
            </a:r>
            <a:endParaRPr lang="zh-CN" altLang="en-US" sz="1600" dirty="0"/>
          </a:p>
        </p:txBody>
      </p:sp>
      <p:grpSp>
        <p:nvGrpSpPr>
          <p:cNvPr id="5" name="组合 4">
            <a:extLst>
              <a:ext uri="{FF2B5EF4-FFF2-40B4-BE49-F238E27FC236}">
                <a16:creationId xmlns:a16="http://schemas.microsoft.com/office/drawing/2014/main" id="{7F754145-AC89-429C-A705-1813729D1ECB}"/>
              </a:ext>
            </a:extLst>
          </p:cNvPr>
          <p:cNvGrpSpPr/>
          <p:nvPr/>
        </p:nvGrpSpPr>
        <p:grpSpPr>
          <a:xfrm>
            <a:off x="1826334" y="3429000"/>
            <a:ext cx="8372295" cy="2810181"/>
            <a:chOff x="232155" y="2872809"/>
            <a:chExt cx="8410192" cy="2597551"/>
          </a:xfrm>
        </p:grpSpPr>
        <p:pic>
          <p:nvPicPr>
            <p:cNvPr id="6" name="图片 5">
              <a:extLst>
                <a:ext uri="{FF2B5EF4-FFF2-40B4-BE49-F238E27FC236}">
                  <a16:creationId xmlns:a16="http://schemas.microsoft.com/office/drawing/2014/main" id="{B40FD8E4-1530-4450-8888-FF1D9670F6A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8728"/>
            <a:stretch>
              <a:fillRect/>
            </a:stretch>
          </p:blipFill>
          <p:spPr>
            <a:xfrm>
              <a:off x="5052069" y="4064921"/>
              <a:ext cx="2229415" cy="1405438"/>
            </a:xfrm>
            <a:prstGeom prst="rect">
              <a:avLst/>
            </a:prstGeom>
          </p:spPr>
        </p:pic>
        <p:pic>
          <p:nvPicPr>
            <p:cNvPr id="7" name="图片 6">
              <a:extLst>
                <a:ext uri="{FF2B5EF4-FFF2-40B4-BE49-F238E27FC236}">
                  <a16:creationId xmlns:a16="http://schemas.microsoft.com/office/drawing/2014/main" id="{4786B5A5-208D-434E-89CB-7E7110884005}"/>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b="5251"/>
            <a:stretch>
              <a:fillRect/>
            </a:stretch>
          </p:blipFill>
          <p:spPr>
            <a:xfrm>
              <a:off x="6401367" y="2872809"/>
              <a:ext cx="2240980" cy="1194365"/>
            </a:xfrm>
            <a:prstGeom prst="rect">
              <a:avLst/>
            </a:prstGeom>
          </p:spPr>
        </p:pic>
        <p:pic>
          <p:nvPicPr>
            <p:cNvPr id="8" name="图片 7">
              <a:extLst>
                <a:ext uri="{FF2B5EF4-FFF2-40B4-BE49-F238E27FC236}">
                  <a16:creationId xmlns:a16="http://schemas.microsoft.com/office/drawing/2014/main" id="{DFE2E938-D5EC-4900-9D02-D8218D8835E4}"/>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b="4751"/>
            <a:stretch>
              <a:fillRect/>
            </a:stretch>
          </p:blipFill>
          <p:spPr>
            <a:xfrm>
              <a:off x="4681538" y="2872809"/>
              <a:ext cx="2165313" cy="1194366"/>
            </a:xfrm>
            <a:prstGeom prst="rect">
              <a:avLst/>
            </a:prstGeom>
          </p:spPr>
        </p:pic>
        <p:pic>
          <p:nvPicPr>
            <p:cNvPr id="9" name="图片 8">
              <a:extLst>
                <a:ext uri="{FF2B5EF4-FFF2-40B4-BE49-F238E27FC236}">
                  <a16:creationId xmlns:a16="http://schemas.microsoft.com/office/drawing/2014/main" id="{B1832D08-C8CE-48C4-B08C-969533C9683E}"/>
                </a:ext>
              </a:extLst>
            </p:cNvPr>
            <p:cNvPicPr>
              <a:picLocks noChangeAspect="1"/>
            </p:cNvPicPr>
            <p:nvPr/>
          </p:nvPicPr>
          <p:blipFill rotWithShape="1">
            <a:blip r:embed="rId6">
              <a:extLst>
                <a:ext uri="{28A0092B-C50C-407E-A947-70E740481C1C}">
                  <a14:useLocalDpi xmlns:a14="http://schemas.microsoft.com/office/drawing/2010/main" val="0"/>
                </a:ext>
              </a:extLst>
            </a:blip>
            <a:srcRect l="18191" t="4057" r="51147" b="58876"/>
            <a:stretch>
              <a:fillRect/>
            </a:stretch>
          </p:blipFill>
          <p:spPr>
            <a:xfrm>
              <a:off x="232155" y="4067175"/>
              <a:ext cx="2336420" cy="1403185"/>
            </a:xfrm>
            <a:prstGeom prst="rect">
              <a:avLst/>
            </a:prstGeom>
          </p:spPr>
        </p:pic>
        <p:pic>
          <p:nvPicPr>
            <p:cNvPr id="10" name="图片 9">
              <a:extLst>
                <a:ext uri="{FF2B5EF4-FFF2-40B4-BE49-F238E27FC236}">
                  <a16:creationId xmlns:a16="http://schemas.microsoft.com/office/drawing/2014/main" id="{C77B20BB-531E-4071-B1F2-9403DF4F14C8}"/>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46453"/>
            <a:stretch>
              <a:fillRect/>
            </a:stretch>
          </p:blipFill>
          <p:spPr>
            <a:xfrm>
              <a:off x="2581275" y="4067175"/>
              <a:ext cx="1303808" cy="1403185"/>
            </a:xfrm>
            <a:prstGeom prst="rect">
              <a:avLst/>
            </a:prstGeom>
          </p:spPr>
        </p:pic>
        <p:pic>
          <p:nvPicPr>
            <p:cNvPr id="11" name="图片 10">
              <a:extLst>
                <a:ext uri="{FF2B5EF4-FFF2-40B4-BE49-F238E27FC236}">
                  <a16:creationId xmlns:a16="http://schemas.microsoft.com/office/drawing/2014/main" id="{2BDC3F54-807F-48F6-9175-793EBFFD3A33}"/>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r="45019"/>
            <a:stretch>
              <a:fillRect/>
            </a:stretch>
          </p:blipFill>
          <p:spPr>
            <a:xfrm>
              <a:off x="3885083" y="4065346"/>
              <a:ext cx="1167930" cy="1405013"/>
            </a:xfrm>
            <a:prstGeom prst="rect">
              <a:avLst/>
            </a:prstGeom>
          </p:spPr>
        </p:pic>
        <p:grpSp>
          <p:nvGrpSpPr>
            <p:cNvPr id="12" name="组合 11">
              <a:extLst>
                <a:ext uri="{FF2B5EF4-FFF2-40B4-BE49-F238E27FC236}">
                  <a16:creationId xmlns:a16="http://schemas.microsoft.com/office/drawing/2014/main" id="{493A1A96-6051-4994-B300-80871B3BCB1C}"/>
                </a:ext>
              </a:extLst>
            </p:cNvPr>
            <p:cNvGrpSpPr/>
            <p:nvPr/>
          </p:nvGrpSpPr>
          <p:grpSpPr>
            <a:xfrm>
              <a:off x="6846851" y="4065346"/>
              <a:ext cx="1795495" cy="1405013"/>
              <a:chOff x="6818276" y="4448658"/>
              <a:chExt cx="1795495" cy="1593202"/>
            </a:xfrm>
          </p:grpSpPr>
          <p:sp>
            <p:nvSpPr>
              <p:cNvPr id="18" name="矩形 17">
                <a:extLst>
                  <a:ext uri="{FF2B5EF4-FFF2-40B4-BE49-F238E27FC236}">
                    <a16:creationId xmlns:a16="http://schemas.microsoft.com/office/drawing/2014/main" id="{F43EE636-3ABD-4197-9F14-26F4722A4FCB}"/>
                  </a:ext>
                </a:extLst>
              </p:cNvPr>
              <p:cNvSpPr/>
              <p:nvPr/>
            </p:nvSpPr>
            <p:spPr>
              <a:xfrm>
                <a:off x="6818276" y="4448658"/>
                <a:ext cx="1795495" cy="1593202"/>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B5FC202C-C7ED-4259-8971-27C16EDC2C95}"/>
                  </a:ext>
                </a:extLst>
              </p:cNvPr>
              <p:cNvSpPr/>
              <p:nvPr/>
            </p:nvSpPr>
            <p:spPr>
              <a:xfrm>
                <a:off x="7252909" y="4694621"/>
                <a:ext cx="975868" cy="10783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TextBox 10">
                <a:extLst>
                  <a:ext uri="{FF2B5EF4-FFF2-40B4-BE49-F238E27FC236}">
                    <a16:creationId xmlns:a16="http://schemas.microsoft.com/office/drawing/2014/main" id="{20D6BBA3-B10A-4249-9AC6-8C5EC2C045BA}"/>
                  </a:ext>
                </a:extLst>
              </p:cNvPr>
              <p:cNvSpPr>
                <a:spLocks noChangeArrowheads="1"/>
              </p:cNvSpPr>
              <p:nvPr/>
            </p:nvSpPr>
            <p:spPr bwMode="auto">
              <a:xfrm>
                <a:off x="7299391" y="4959346"/>
                <a:ext cx="879837" cy="39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26819" tIns="13409" rIns="26819" bIns="13409">
                <a:spAutoFit/>
              </a:bodyPr>
              <a:lstStyle>
                <a:lvl1pPr>
                  <a:spcBef>
                    <a:spcPct val="20000"/>
                  </a:spcBef>
                  <a:buChar char="•"/>
                  <a:defRPr sz="40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35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30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5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5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5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5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5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5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defRPr/>
                </a:pPr>
                <a:r>
                  <a:rPr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More</a:t>
                </a:r>
                <a:endPar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pic>
          <p:nvPicPr>
            <p:cNvPr id="13" name="图片 12">
              <a:extLst>
                <a:ext uri="{FF2B5EF4-FFF2-40B4-BE49-F238E27FC236}">
                  <a16:creationId xmlns:a16="http://schemas.microsoft.com/office/drawing/2014/main" id="{E3B6A4C9-43D9-4713-BD6E-4BD906EA266E}"/>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32155" y="2872809"/>
              <a:ext cx="1463973" cy="1194366"/>
            </a:xfrm>
            <a:prstGeom prst="rect">
              <a:avLst/>
            </a:prstGeom>
          </p:spPr>
        </p:pic>
        <p:pic>
          <p:nvPicPr>
            <p:cNvPr id="14" name="图片 13">
              <a:extLst>
                <a:ext uri="{FF2B5EF4-FFF2-40B4-BE49-F238E27FC236}">
                  <a16:creationId xmlns:a16="http://schemas.microsoft.com/office/drawing/2014/main" id="{CB8B7CA9-C383-480B-A715-59D1CB661789}"/>
                </a:ext>
              </a:extLst>
            </p:cNvPr>
            <p:cNvPicPr>
              <a:picLocks noChangeAspect="1"/>
            </p:cNvPicPr>
            <p:nvPr/>
          </p:nvPicPr>
          <p:blipFill rotWithShape="1">
            <a:blip r:embed="rId10">
              <a:extLst>
                <a:ext uri="{28A0092B-C50C-407E-A947-70E740481C1C}">
                  <a14:useLocalDpi xmlns:a14="http://schemas.microsoft.com/office/drawing/2010/main" val="0"/>
                </a:ext>
              </a:extLst>
            </a:blip>
            <a:srcRect t="21683" r="16096" b="28430"/>
            <a:stretch>
              <a:fillRect/>
            </a:stretch>
          </p:blipFill>
          <p:spPr>
            <a:xfrm>
              <a:off x="1689856" y="2872809"/>
              <a:ext cx="2991682" cy="1193430"/>
            </a:xfrm>
            <a:prstGeom prst="rect">
              <a:avLst/>
            </a:prstGeom>
          </p:spPr>
        </p:pic>
        <p:grpSp>
          <p:nvGrpSpPr>
            <p:cNvPr id="15" name="组合 14">
              <a:extLst>
                <a:ext uri="{FF2B5EF4-FFF2-40B4-BE49-F238E27FC236}">
                  <a16:creationId xmlns:a16="http://schemas.microsoft.com/office/drawing/2014/main" id="{2466F244-D686-4917-884E-207B4593C146}"/>
                </a:ext>
              </a:extLst>
            </p:cNvPr>
            <p:cNvGrpSpPr/>
            <p:nvPr/>
          </p:nvGrpSpPr>
          <p:grpSpPr>
            <a:xfrm>
              <a:off x="242198" y="3609983"/>
              <a:ext cx="6669086" cy="1157666"/>
              <a:chOff x="213623" y="4909748"/>
              <a:chExt cx="6669086" cy="627899"/>
            </a:xfrm>
          </p:grpSpPr>
          <p:sp>
            <p:nvSpPr>
              <p:cNvPr id="16" name="矩形 15">
                <a:extLst>
                  <a:ext uri="{FF2B5EF4-FFF2-40B4-BE49-F238E27FC236}">
                    <a16:creationId xmlns:a16="http://schemas.microsoft.com/office/drawing/2014/main" id="{DC4F792E-5790-44A3-8E85-54A2D1D4B2E6}"/>
                  </a:ext>
                </a:extLst>
              </p:cNvPr>
              <p:cNvSpPr/>
              <p:nvPr/>
            </p:nvSpPr>
            <p:spPr>
              <a:xfrm>
                <a:off x="213623" y="4909748"/>
                <a:ext cx="6301477" cy="627899"/>
              </a:xfrm>
              <a:prstGeom prst="rect">
                <a:avLst/>
              </a:prstGeom>
              <a:solidFill>
                <a:schemeClr val="tx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a:extLst>
                  <a:ext uri="{FF2B5EF4-FFF2-40B4-BE49-F238E27FC236}">
                    <a16:creationId xmlns:a16="http://schemas.microsoft.com/office/drawing/2014/main" id="{7BBA650F-98DF-48B5-B1EC-43F23E3174F5}"/>
                  </a:ext>
                </a:extLst>
              </p:cNvPr>
              <p:cNvSpPr>
                <a:spLocks noChangeArrowheads="1"/>
              </p:cNvSpPr>
              <p:nvPr/>
            </p:nvSpPr>
            <p:spPr bwMode="auto">
              <a:xfrm>
                <a:off x="232672" y="4927169"/>
                <a:ext cx="6650037" cy="234066"/>
              </a:xfrm>
              <a:prstGeom prst="rect">
                <a:avLst/>
              </a:prstGeom>
            </p:spPr>
            <p:txBody>
              <a:bodyPr wrap="square">
                <a:spAutoFit/>
              </a:bodyPr>
              <a:lstStyle/>
              <a:p>
                <a:pPr>
                  <a:lnSpc>
                    <a:spcPct val="150000"/>
                  </a:lnSpc>
                  <a:spcBef>
                    <a:spcPct val="0"/>
                  </a:spcBef>
                </a:pPr>
                <a:endParaRPr lang="en-US" altLang="zh-CN" sz="1600" dirty="0">
                  <a:solidFill>
                    <a:schemeClr val="bg1"/>
                  </a:solidFill>
                  <a:latin typeface="微软雅黑" panose="020B0503020204020204" pitchFamily="34" charset="-122"/>
                  <a:ea typeface="微软雅黑" panose="020B0503020204020204" pitchFamily="34" charset="-122"/>
                </a:endParaRPr>
              </a:p>
            </p:txBody>
          </p:sp>
        </p:grpSp>
      </p:grpSp>
      <p:sp>
        <p:nvSpPr>
          <p:cNvPr id="21" name="矩形 20">
            <a:extLst>
              <a:ext uri="{FF2B5EF4-FFF2-40B4-BE49-F238E27FC236}">
                <a16:creationId xmlns:a16="http://schemas.microsoft.com/office/drawing/2014/main" id="{96D6F17E-5331-468B-A9C0-17EBF2F616DC}"/>
              </a:ext>
            </a:extLst>
          </p:cNvPr>
          <p:cNvSpPr/>
          <p:nvPr/>
        </p:nvSpPr>
        <p:spPr>
          <a:xfrm>
            <a:off x="1993370" y="4376439"/>
            <a:ext cx="6096000" cy="830997"/>
          </a:xfrm>
          <a:prstGeom prst="rect">
            <a:avLst/>
          </a:prstGeom>
        </p:spPr>
        <p:txBody>
          <a:bodyPr>
            <a:spAutoFit/>
          </a:bodyPr>
          <a:lstStyle/>
          <a:p>
            <a:r>
              <a:rPr lang="zh-CN" altLang="en-US" sz="1600" dirty="0">
                <a:solidFill>
                  <a:schemeClr val="bg1"/>
                </a:solidFill>
              </a:rPr>
              <a:t>应用市场：</a:t>
            </a:r>
            <a:r>
              <a:rPr lang="zh-CN" altLang="zh-CN" sz="1600" dirty="0">
                <a:solidFill>
                  <a:schemeClr val="bg1"/>
                </a:solidFill>
              </a:rPr>
              <a:t>市场货篮分析、交叉销售（</a:t>
            </a:r>
            <a:r>
              <a:rPr lang="en-US" altLang="zh-CN" sz="1600" dirty="0">
                <a:solidFill>
                  <a:schemeClr val="bg1"/>
                </a:solidFill>
              </a:rPr>
              <a:t>Crossing Sale</a:t>
            </a:r>
            <a:r>
              <a:rPr lang="zh-CN" altLang="zh-CN" sz="1600" dirty="0">
                <a:solidFill>
                  <a:schemeClr val="bg1"/>
                </a:solidFill>
              </a:rPr>
              <a:t>）、部分分类（</a:t>
            </a:r>
            <a:r>
              <a:rPr lang="en-US" altLang="zh-CN" sz="1600" dirty="0">
                <a:solidFill>
                  <a:schemeClr val="bg1"/>
                </a:solidFill>
              </a:rPr>
              <a:t>Partial Classification</a:t>
            </a:r>
            <a:r>
              <a:rPr lang="zh-CN" altLang="zh-CN" sz="1600" dirty="0">
                <a:solidFill>
                  <a:schemeClr val="bg1"/>
                </a:solidFill>
              </a:rPr>
              <a:t>）、金融服务（</a:t>
            </a:r>
            <a:r>
              <a:rPr lang="en-US" altLang="zh-CN" sz="1600" dirty="0">
                <a:solidFill>
                  <a:schemeClr val="bg1"/>
                </a:solidFill>
              </a:rPr>
              <a:t>Financial Service</a:t>
            </a:r>
            <a:r>
              <a:rPr lang="zh-CN" altLang="zh-CN" sz="1600" dirty="0">
                <a:solidFill>
                  <a:schemeClr val="bg1"/>
                </a:solidFill>
              </a:rPr>
              <a:t>），以及通信、互联网、电子商务</a:t>
            </a:r>
            <a:r>
              <a:rPr lang="en-US" altLang="zh-CN" sz="1600" dirty="0">
                <a:solidFill>
                  <a:schemeClr val="bg1"/>
                </a:solidFill>
              </a:rPr>
              <a:t> ······</a:t>
            </a:r>
            <a:endParaRPr lang="zh-CN" altLang="en-US" sz="1600" dirty="0">
              <a:solidFill>
                <a:schemeClr val="bg1"/>
              </a:solidFill>
            </a:endParaRPr>
          </a:p>
        </p:txBody>
      </p:sp>
    </p:spTree>
    <p:extLst>
      <p:ext uri="{BB962C8B-B14F-4D97-AF65-F5344CB8AC3E}">
        <p14:creationId xmlns:p14="http://schemas.microsoft.com/office/powerpoint/2010/main" val="446237543"/>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4 </a:t>
            </a:r>
            <a:r>
              <a:rPr lang="zh-CN" altLang="en-US" dirty="0"/>
              <a:t>关联规则算法</a:t>
            </a:r>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4.1 </a:t>
            </a:r>
            <a:r>
              <a:rPr lang="zh-CN" altLang="en-US" dirty="0"/>
              <a:t>关键规则算法简介</a:t>
            </a:r>
          </a:p>
        </p:txBody>
      </p:sp>
      <p:sp>
        <p:nvSpPr>
          <p:cNvPr id="4" name="矩形 3">
            <a:extLst>
              <a:ext uri="{FF2B5EF4-FFF2-40B4-BE49-F238E27FC236}">
                <a16:creationId xmlns:a16="http://schemas.microsoft.com/office/drawing/2014/main" id="{D23B9FC8-0A15-4297-AF3A-640425D97AD4}"/>
              </a:ext>
            </a:extLst>
          </p:cNvPr>
          <p:cNvSpPr/>
          <p:nvPr/>
        </p:nvSpPr>
        <p:spPr>
          <a:xfrm>
            <a:off x="943889" y="1746659"/>
            <a:ext cx="10408289" cy="1771767"/>
          </a:xfrm>
          <a:prstGeom prst="rect">
            <a:avLst/>
          </a:prstGeom>
        </p:spPr>
        <p:txBody>
          <a:bodyPr wrap="square">
            <a:spAutoFit/>
          </a:bodyPr>
          <a:lstStyle/>
          <a:p>
            <a:pPr marL="285750" indent="-285750">
              <a:lnSpc>
                <a:spcPct val="150000"/>
              </a:lnSpc>
              <a:buFont typeface="Wingdings" panose="05000000000000000000" pitchFamily="2" charset="2"/>
              <a:buChar char="n"/>
            </a:pPr>
            <a:r>
              <a:rPr lang="zh-CN" altLang="zh-CN" sz="2000" dirty="0"/>
              <a:t>关联规则</a:t>
            </a:r>
            <a:r>
              <a:rPr lang="zh-CN" altLang="en-US" sz="2000" dirty="0"/>
              <a:t>概念</a:t>
            </a:r>
            <a:endParaRPr lang="en-US" altLang="zh-CN" sz="2000" dirty="0"/>
          </a:p>
          <a:p>
            <a:pPr>
              <a:lnSpc>
                <a:spcPts val="1160"/>
              </a:lnSpc>
            </a:pPr>
            <a:endParaRPr lang="en-US" altLang="zh-CN" dirty="0"/>
          </a:p>
          <a:p>
            <a:pPr marL="742939" lvl="1" indent="-285750">
              <a:lnSpc>
                <a:spcPct val="150000"/>
              </a:lnSpc>
              <a:buFont typeface="Wingdings" panose="05000000000000000000" pitchFamily="2" charset="2"/>
              <a:buChar char="p"/>
            </a:pPr>
            <a:r>
              <a:rPr lang="zh-CN" altLang="en-US" sz="1600" dirty="0"/>
              <a:t>一般来说，关联规则挖掘是指从一个大型的数据集（</a:t>
            </a:r>
            <a:r>
              <a:rPr lang="en-US" altLang="zh-CN" sz="1600" dirty="0"/>
              <a:t>Dataset</a:t>
            </a:r>
            <a:r>
              <a:rPr lang="zh-CN" altLang="en-US" sz="1600" dirty="0"/>
              <a:t>）发现有趣的关联（</a:t>
            </a:r>
            <a:r>
              <a:rPr lang="en-US" altLang="zh-CN" sz="1600" dirty="0"/>
              <a:t>Association</a:t>
            </a:r>
            <a:r>
              <a:rPr lang="zh-CN" altLang="en-US" sz="1600" dirty="0"/>
              <a:t>）或相关关系（</a:t>
            </a:r>
            <a:r>
              <a:rPr lang="en-US" altLang="zh-CN" sz="1600" dirty="0"/>
              <a:t>Correlation</a:t>
            </a:r>
            <a:r>
              <a:rPr lang="zh-CN" altLang="en-US" sz="1600" dirty="0"/>
              <a:t>），即从数据集中识别出频繁出现的属性值集（</a:t>
            </a:r>
            <a:r>
              <a:rPr lang="en-US" altLang="zh-CN" sz="1600" dirty="0"/>
              <a:t>Sets of Attribute Values</a:t>
            </a:r>
            <a:r>
              <a:rPr lang="zh-CN" altLang="en-US" sz="1600" dirty="0"/>
              <a:t>），也称为频繁项集（</a:t>
            </a:r>
            <a:r>
              <a:rPr lang="en-US" altLang="zh-CN" sz="1600" dirty="0"/>
              <a:t>Frequent Itemsets</a:t>
            </a:r>
            <a:r>
              <a:rPr lang="zh-CN" altLang="en-US" sz="1600" dirty="0"/>
              <a:t>，频繁集），然后利用这些频繁项集创建描述关联关系的规则的过程</a:t>
            </a:r>
          </a:p>
        </p:txBody>
      </p:sp>
      <p:sp>
        <p:nvSpPr>
          <p:cNvPr id="22" name="矩形 21">
            <a:extLst>
              <a:ext uri="{FF2B5EF4-FFF2-40B4-BE49-F238E27FC236}">
                <a16:creationId xmlns:a16="http://schemas.microsoft.com/office/drawing/2014/main" id="{FF919A7E-1F8A-40F4-8654-844FA6F7783C}"/>
              </a:ext>
            </a:extLst>
          </p:cNvPr>
          <p:cNvSpPr/>
          <p:nvPr/>
        </p:nvSpPr>
        <p:spPr>
          <a:xfrm>
            <a:off x="943889" y="3462863"/>
            <a:ext cx="5487905" cy="2594236"/>
          </a:xfrm>
          <a:prstGeom prst="rect">
            <a:avLst/>
          </a:prstGeom>
        </p:spPr>
        <p:txBody>
          <a:bodyPr wrap="square">
            <a:spAutoFit/>
          </a:bodyPr>
          <a:lstStyle/>
          <a:p>
            <a:pPr marL="285750" indent="-285750">
              <a:lnSpc>
                <a:spcPct val="150000"/>
              </a:lnSpc>
              <a:buFont typeface="Wingdings" panose="05000000000000000000" pitchFamily="2" charset="2"/>
              <a:buChar char="n"/>
            </a:pPr>
            <a:r>
              <a:rPr lang="zh-CN" altLang="zh-CN" sz="2000" dirty="0"/>
              <a:t>关联规则</a:t>
            </a:r>
            <a:r>
              <a:rPr lang="zh-CN" altLang="en-US" sz="2000" dirty="0"/>
              <a:t>挖掘问题</a:t>
            </a:r>
            <a:endParaRPr lang="en-US" altLang="zh-CN" sz="2000" dirty="0"/>
          </a:p>
          <a:p>
            <a:pPr marL="285750" indent="-285750">
              <a:lnSpc>
                <a:spcPts val="1160"/>
              </a:lnSpc>
              <a:buFont typeface="Wingdings" panose="05000000000000000000" pitchFamily="2" charset="2"/>
              <a:buChar char="n"/>
            </a:pPr>
            <a:endParaRPr lang="en-US" altLang="zh-CN" dirty="0"/>
          </a:p>
          <a:p>
            <a:pPr marL="742939" lvl="1" indent="-285750">
              <a:lnSpc>
                <a:spcPct val="150000"/>
              </a:lnSpc>
              <a:buFont typeface="Wingdings" panose="05000000000000000000" pitchFamily="2" charset="2"/>
              <a:buChar char="p"/>
            </a:pPr>
            <a:r>
              <a:rPr lang="zh-CN" altLang="zh-CN" dirty="0"/>
              <a:t>发现频繁项集</a:t>
            </a:r>
            <a:endParaRPr lang="zh-CN" altLang="en-US" dirty="0"/>
          </a:p>
          <a:p>
            <a:pPr marL="1200127" lvl="2" indent="-285750">
              <a:lnSpc>
                <a:spcPct val="150000"/>
              </a:lnSpc>
              <a:buFont typeface="Wingdings" panose="05000000000000000000" pitchFamily="2" charset="2"/>
              <a:buChar char="Ø"/>
            </a:pPr>
            <a:r>
              <a:rPr lang="zh-CN" altLang="zh-CN" sz="1600" dirty="0"/>
              <a:t>发现所有的频繁项集是形成关联规则的基础。通过用户给定的最小支持度，寻找所有支持度大于或等于</a:t>
            </a:r>
            <a:r>
              <a:rPr lang="en-US" altLang="zh-CN" sz="1600" dirty="0"/>
              <a:t>Minsupport</a:t>
            </a:r>
            <a:r>
              <a:rPr lang="zh-CN" altLang="zh-CN" sz="1600" dirty="0"/>
              <a:t>的频繁项集</a:t>
            </a:r>
          </a:p>
          <a:p>
            <a:pPr marL="285750" indent="-285750">
              <a:lnSpc>
                <a:spcPct val="150000"/>
              </a:lnSpc>
              <a:buFont typeface="Wingdings" panose="05000000000000000000" pitchFamily="2" charset="2"/>
              <a:buChar char="n"/>
            </a:pPr>
            <a:endParaRPr lang="en-US" altLang="zh-CN" dirty="0"/>
          </a:p>
        </p:txBody>
      </p:sp>
      <p:sp>
        <p:nvSpPr>
          <p:cNvPr id="23" name="矩形 22">
            <a:extLst>
              <a:ext uri="{FF2B5EF4-FFF2-40B4-BE49-F238E27FC236}">
                <a16:creationId xmlns:a16="http://schemas.microsoft.com/office/drawing/2014/main" id="{2D0AAA0B-7163-4170-9AEE-28CBBB6D33BA}"/>
              </a:ext>
            </a:extLst>
          </p:cNvPr>
          <p:cNvSpPr/>
          <p:nvPr/>
        </p:nvSpPr>
        <p:spPr>
          <a:xfrm>
            <a:off x="6065003" y="3974125"/>
            <a:ext cx="4604426" cy="1571712"/>
          </a:xfrm>
          <a:prstGeom prst="rect">
            <a:avLst/>
          </a:prstGeom>
        </p:spPr>
        <p:txBody>
          <a:bodyPr wrap="square">
            <a:spAutoFit/>
          </a:bodyPr>
          <a:lstStyle/>
          <a:p>
            <a:pPr marL="742939" lvl="1" indent="-285750">
              <a:lnSpc>
                <a:spcPct val="150000"/>
              </a:lnSpc>
              <a:buFont typeface="Wingdings" panose="05000000000000000000" pitchFamily="2" charset="2"/>
              <a:buChar char="p"/>
            </a:pPr>
            <a:r>
              <a:rPr lang="zh-CN" altLang="en-US" dirty="0"/>
              <a:t>生成关联规则</a:t>
            </a:r>
          </a:p>
          <a:p>
            <a:pPr marL="1200127" lvl="2" indent="-285750">
              <a:lnSpc>
                <a:spcPct val="150000"/>
              </a:lnSpc>
              <a:buFont typeface="Wingdings" panose="05000000000000000000" pitchFamily="2" charset="2"/>
              <a:buChar char="Ø"/>
            </a:pPr>
            <a:r>
              <a:rPr lang="zh-CN" altLang="en-US" sz="1600" dirty="0"/>
              <a:t>通过用户给定的最小可信度，在每个最大频繁项集中，寻找可信度不小于</a:t>
            </a:r>
            <a:r>
              <a:rPr lang="en-US" altLang="zh-CN" sz="1600" dirty="0"/>
              <a:t>Minconfidence</a:t>
            </a:r>
            <a:r>
              <a:rPr lang="zh-CN" altLang="en-US" sz="1600" dirty="0"/>
              <a:t>的关联规则</a:t>
            </a:r>
            <a:endParaRPr lang="zh-CN" altLang="zh-CN" sz="1600" dirty="0"/>
          </a:p>
        </p:txBody>
      </p:sp>
      <p:sp>
        <p:nvSpPr>
          <p:cNvPr id="24" name="矩形 23">
            <a:extLst>
              <a:ext uri="{FF2B5EF4-FFF2-40B4-BE49-F238E27FC236}">
                <a16:creationId xmlns:a16="http://schemas.microsoft.com/office/drawing/2014/main" id="{340C8FFC-23F2-4894-868B-4373338751CF}"/>
              </a:ext>
            </a:extLst>
          </p:cNvPr>
          <p:cNvSpPr/>
          <p:nvPr/>
        </p:nvSpPr>
        <p:spPr>
          <a:xfrm>
            <a:off x="2879917" y="5801481"/>
            <a:ext cx="5884703" cy="400110"/>
          </a:xfrm>
          <a:prstGeom prst="rect">
            <a:avLst/>
          </a:prstGeom>
          <a:solidFill>
            <a:schemeClr val="accent6">
              <a:lumMod val="50000"/>
            </a:schemeClr>
          </a:solidFill>
        </p:spPr>
        <p:txBody>
          <a:bodyPr wrap="square">
            <a:spAutoFit/>
          </a:bodyPr>
          <a:lstStyle/>
          <a:p>
            <a:pPr algn="ctr"/>
            <a:r>
              <a:rPr lang="zh-CN" altLang="zh-CN" sz="2000" dirty="0">
                <a:solidFill>
                  <a:schemeClr val="bg1"/>
                </a:solidFill>
              </a:rPr>
              <a:t>核心问题</a:t>
            </a:r>
            <a:r>
              <a:rPr lang="zh-CN" altLang="en-US" sz="2000" dirty="0">
                <a:solidFill>
                  <a:schemeClr val="bg1"/>
                </a:solidFill>
              </a:rPr>
              <a:t>：</a:t>
            </a:r>
            <a:r>
              <a:rPr lang="zh-CN" altLang="zh-CN" sz="2000" dirty="0">
                <a:solidFill>
                  <a:schemeClr val="bg1"/>
                </a:solidFill>
              </a:rPr>
              <a:t>如何迅速高效地发现所有频繁项集</a:t>
            </a:r>
            <a:r>
              <a:rPr lang="zh-CN" altLang="en-US" sz="2000" dirty="0">
                <a:solidFill>
                  <a:schemeClr val="bg1"/>
                </a:solidFill>
              </a:rPr>
              <a:t>？</a:t>
            </a:r>
          </a:p>
        </p:txBody>
      </p:sp>
    </p:spTree>
    <p:extLst>
      <p:ext uri="{BB962C8B-B14F-4D97-AF65-F5344CB8AC3E}">
        <p14:creationId xmlns:p14="http://schemas.microsoft.com/office/powerpoint/2010/main" val="251361077"/>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03ADF701-0280-4118-A7D1-EC8E5A28B2AF}"/>
              </a:ext>
            </a:extLst>
          </p:cNvPr>
          <p:cNvPicPr>
            <a:picLocks noChangeAspect="1"/>
          </p:cNvPicPr>
          <p:nvPr/>
        </p:nvPicPr>
        <p:blipFill>
          <a:blip r:embed="rId3"/>
          <a:stretch>
            <a:fillRect/>
          </a:stretch>
        </p:blipFill>
        <p:spPr>
          <a:xfrm>
            <a:off x="2451575" y="2390722"/>
            <a:ext cx="7094508" cy="4104000"/>
          </a:xfrm>
          <a:prstGeom prst="rect">
            <a:avLst/>
          </a:prstGeom>
        </p:spPr>
      </p:pic>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4 </a:t>
            </a:r>
            <a:r>
              <a:rPr lang="zh-CN" altLang="en-US" dirty="0"/>
              <a:t>关联规则算法</a:t>
            </a:r>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4.2 </a:t>
            </a:r>
            <a:r>
              <a:rPr lang="zh-CN" altLang="en-US" dirty="0"/>
              <a:t>频繁项集的产生及经典算法</a:t>
            </a:r>
          </a:p>
        </p:txBody>
      </p:sp>
      <p:sp>
        <p:nvSpPr>
          <p:cNvPr id="7" name="矩形 6">
            <a:extLst>
              <a:ext uri="{FF2B5EF4-FFF2-40B4-BE49-F238E27FC236}">
                <a16:creationId xmlns:a16="http://schemas.microsoft.com/office/drawing/2014/main" id="{BC3B4C3D-E08E-4EE2-B089-52525A8CBEBB}"/>
              </a:ext>
            </a:extLst>
          </p:cNvPr>
          <p:cNvSpPr/>
          <p:nvPr/>
        </p:nvSpPr>
        <p:spPr>
          <a:xfrm>
            <a:off x="1034994" y="1938144"/>
            <a:ext cx="7359975" cy="400110"/>
          </a:xfrm>
          <a:prstGeom prst="rect">
            <a:avLst/>
          </a:prstGeom>
        </p:spPr>
        <p:txBody>
          <a:bodyPr wrap="square">
            <a:spAutoFit/>
          </a:bodyPr>
          <a:lstStyle/>
          <a:p>
            <a:pPr marL="285750" indent="-285750">
              <a:buFont typeface="Wingdings" panose="05000000000000000000" pitchFamily="2" charset="2"/>
              <a:buChar char="n"/>
            </a:pPr>
            <a:r>
              <a:rPr lang="zh-CN" altLang="zh-CN" sz="2000" dirty="0"/>
              <a:t>格结构（</a:t>
            </a:r>
            <a:r>
              <a:rPr lang="en-US" altLang="zh-CN" sz="2000" dirty="0"/>
              <a:t>Lattice Structure</a:t>
            </a:r>
            <a:r>
              <a:rPr lang="zh-CN" altLang="zh-CN" sz="2000" dirty="0"/>
              <a:t>）常常被用来枚举所有可能的项集</a:t>
            </a:r>
            <a:endParaRPr lang="zh-CN" altLang="en-US" sz="2000" dirty="0"/>
          </a:p>
        </p:txBody>
      </p:sp>
    </p:spTree>
    <p:extLst>
      <p:ext uri="{BB962C8B-B14F-4D97-AF65-F5344CB8AC3E}">
        <p14:creationId xmlns:p14="http://schemas.microsoft.com/office/powerpoint/2010/main" val="3273711333"/>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1 </a:t>
            </a:r>
            <a:r>
              <a:rPr lang="zh-CN" altLang="en-US" dirty="0"/>
              <a:t>大数据挖掘算法概述</a:t>
            </a:r>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1.2  </a:t>
            </a:r>
            <a:r>
              <a:rPr lang="zh-CN" altLang="en-US" dirty="0"/>
              <a:t>数据挖掘常用算法</a:t>
            </a:r>
          </a:p>
        </p:txBody>
      </p:sp>
      <p:sp>
        <p:nvSpPr>
          <p:cNvPr id="6" name="矩形 5">
            <a:extLst>
              <a:ext uri="{FF2B5EF4-FFF2-40B4-BE49-F238E27FC236}">
                <a16:creationId xmlns:a16="http://schemas.microsoft.com/office/drawing/2014/main" id="{6EDDD5D8-588A-46F4-9C1D-8F4BB3D3CE8A}"/>
              </a:ext>
            </a:extLst>
          </p:cNvPr>
          <p:cNvSpPr/>
          <p:nvPr/>
        </p:nvSpPr>
        <p:spPr>
          <a:xfrm>
            <a:off x="1419098" y="2368670"/>
            <a:ext cx="9203506" cy="786882"/>
          </a:xfrm>
          <a:prstGeom prst="rect">
            <a:avLst/>
          </a:prstGeom>
        </p:spPr>
        <p:txBody>
          <a:bodyPr wrap="square">
            <a:spAutoFit/>
          </a:bodyPr>
          <a:lstStyle/>
          <a:p>
            <a:pPr marL="285750" indent="-285750">
              <a:lnSpc>
                <a:spcPct val="150000"/>
              </a:lnSpc>
              <a:buFont typeface="Wingdings" panose="05000000000000000000" pitchFamily="2" charset="2"/>
              <a:buChar char="p"/>
            </a:pPr>
            <a:r>
              <a:rPr lang="zh-CN" altLang="zh-CN" sz="1600" dirty="0"/>
              <a:t>数据挖掘方法中的一种重要方法就是分类，在给定数据基础上构建分类函数或分类模型，该函数或模型能够把数据归类为给定类别中的某一种类别，这就是分类的概念</a:t>
            </a:r>
            <a:endParaRPr lang="zh-CN" altLang="en-US" sz="1600" dirty="0"/>
          </a:p>
        </p:txBody>
      </p:sp>
      <p:sp>
        <p:nvSpPr>
          <p:cNvPr id="11" name="矩形 10">
            <a:extLst>
              <a:ext uri="{FF2B5EF4-FFF2-40B4-BE49-F238E27FC236}">
                <a16:creationId xmlns:a16="http://schemas.microsoft.com/office/drawing/2014/main" id="{9DE9E3B3-D0F3-4D33-B657-8FBF3ADBA28D}"/>
              </a:ext>
            </a:extLst>
          </p:cNvPr>
          <p:cNvSpPr/>
          <p:nvPr/>
        </p:nvSpPr>
        <p:spPr>
          <a:xfrm>
            <a:off x="1419098" y="3586419"/>
            <a:ext cx="9017235" cy="584775"/>
          </a:xfrm>
          <a:prstGeom prst="rect">
            <a:avLst/>
          </a:prstGeom>
        </p:spPr>
        <p:txBody>
          <a:bodyPr wrap="square">
            <a:spAutoFit/>
          </a:bodyPr>
          <a:lstStyle/>
          <a:p>
            <a:pPr marL="285750" indent="-285750">
              <a:buFont typeface="Wingdings" panose="05000000000000000000" pitchFamily="2" charset="2"/>
              <a:buChar char="p"/>
            </a:pPr>
            <a:r>
              <a:rPr lang="zh-CN" altLang="zh-CN" sz="1600" dirty="0"/>
              <a:t>聚类也就是将抽象对象的集合分为相似对象组成的多个类的过程，聚类过程生成的簇称为一组数据对象的集合</a:t>
            </a:r>
            <a:endParaRPr lang="zh-CN" altLang="en-US" sz="1600" dirty="0"/>
          </a:p>
        </p:txBody>
      </p:sp>
      <p:sp>
        <p:nvSpPr>
          <p:cNvPr id="12" name="矩形 11">
            <a:extLst>
              <a:ext uri="{FF2B5EF4-FFF2-40B4-BE49-F238E27FC236}">
                <a16:creationId xmlns:a16="http://schemas.microsoft.com/office/drawing/2014/main" id="{7F2092C5-438A-486E-BEDB-9E55366744F8}"/>
              </a:ext>
            </a:extLst>
          </p:cNvPr>
          <p:cNvSpPr/>
          <p:nvPr/>
        </p:nvSpPr>
        <p:spPr>
          <a:xfrm>
            <a:off x="1419098" y="4690592"/>
            <a:ext cx="9203506" cy="584775"/>
          </a:xfrm>
          <a:prstGeom prst="rect">
            <a:avLst/>
          </a:prstGeom>
        </p:spPr>
        <p:txBody>
          <a:bodyPr wrap="square">
            <a:spAutoFit/>
          </a:bodyPr>
          <a:lstStyle/>
          <a:p>
            <a:pPr marL="285750" indent="-285750">
              <a:buFont typeface="Wingdings" panose="05000000000000000000" pitchFamily="2" charset="2"/>
              <a:buChar char="p"/>
            </a:pPr>
            <a:r>
              <a:rPr lang="zh-CN" altLang="zh-CN" sz="1600" dirty="0"/>
              <a:t>关联规则属于数据挖掘算法中的一类重要方法，关联规则就是支持度与信任度分别满足用户给定阈值的规则</a:t>
            </a:r>
            <a:endParaRPr lang="zh-CN" altLang="en-US" sz="1600" dirty="0"/>
          </a:p>
        </p:txBody>
      </p:sp>
      <p:sp>
        <p:nvSpPr>
          <p:cNvPr id="13" name="矩形 12">
            <a:extLst>
              <a:ext uri="{FF2B5EF4-FFF2-40B4-BE49-F238E27FC236}">
                <a16:creationId xmlns:a16="http://schemas.microsoft.com/office/drawing/2014/main" id="{94D7D1A6-4A84-49EE-8FC6-97B686DD163E}"/>
              </a:ext>
            </a:extLst>
          </p:cNvPr>
          <p:cNvSpPr/>
          <p:nvPr/>
        </p:nvSpPr>
        <p:spPr>
          <a:xfrm>
            <a:off x="1465120" y="5786247"/>
            <a:ext cx="9157484" cy="584775"/>
          </a:xfrm>
          <a:prstGeom prst="rect">
            <a:avLst/>
          </a:prstGeom>
        </p:spPr>
        <p:txBody>
          <a:bodyPr wrap="square">
            <a:spAutoFit/>
          </a:bodyPr>
          <a:lstStyle/>
          <a:p>
            <a:pPr marL="285750" indent="-285750">
              <a:buFont typeface="Wingdings" panose="05000000000000000000" pitchFamily="2" charset="2"/>
              <a:buChar char="p"/>
            </a:pPr>
            <a:r>
              <a:rPr lang="zh-CN" altLang="zh-CN" sz="1600" dirty="0"/>
              <a:t>时间序列预测法是一种历史引申预测法，也即将时间数列所反映的事件发展过程进行引申外推，预测发展趋势的一种方法</a:t>
            </a:r>
            <a:endParaRPr lang="zh-CN" altLang="en-US" sz="1600" dirty="0"/>
          </a:p>
        </p:txBody>
      </p:sp>
      <p:sp>
        <p:nvSpPr>
          <p:cNvPr id="4" name="矩形 3">
            <a:extLst>
              <a:ext uri="{FF2B5EF4-FFF2-40B4-BE49-F238E27FC236}">
                <a16:creationId xmlns:a16="http://schemas.microsoft.com/office/drawing/2014/main" id="{D0C463F2-2C7D-44AD-A63A-75955BA92905}"/>
              </a:ext>
            </a:extLst>
          </p:cNvPr>
          <p:cNvSpPr/>
          <p:nvPr/>
        </p:nvSpPr>
        <p:spPr>
          <a:xfrm>
            <a:off x="943182" y="1882726"/>
            <a:ext cx="1095172" cy="430887"/>
          </a:xfrm>
          <a:prstGeom prst="rect">
            <a:avLst/>
          </a:prstGeom>
        </p:spPr>
        <p:txBody>
          <a:bodyPr wrap="none">
            <a:spAutoFit/>
          </a:bodyPr>
          <a:lstStyle/>
          <a:p>
            <a:pPr marL="342900" indent="-342900">
              <a:buFont typeface="Wingdings" panose="05000000000000000000" pitchFamily="2" charset="2"/>
              <a:buChar char="n"/>
            </a:pPr>
            <a:r>
              <a:rPr lang="zh-CN" altLang="zh-CN" sz="2200" dirty="0"/>
              <a:t>分类</a:t>
            </a:r>
            <a:endParaRPr lang="zh-CN" altLang="en-US" sz="2200" dirty="0"/>
          </a:p>
        </p:txBody>
      </p:sp>
      <p:sp>
        <p:nvSpPr>
          <p:cNvPr id="14" name="矩形 13">
            <a:extLst>
              <a:ext uri="{FF2B5EF4-FFF2-40B4-BE49-F238E27FC236}">
                <a16:creationId xmlns:a16="http://schemas.microsoft.com/office/drawing/2014/main" id="{9D7CB953-9465-41E6-87C6-E4CF5557A57F}"/>
              </a:ext>
            </a:extLst>
          </p:cNvPr>
          <p:cNvSpPr/>
          <p:nvPr/>
        </p:nvSpPr>
        <p:spPr>
          <a:xfrm>
            <a:off x="943182" y="3144182"/>
            <a:ext cx="1095172" cy="430887"/>
          </a:xfrm>
          <a:prstGeom prst="rect">
            <a:avLst/>
          </a:prstGeom>
        </p:spPr>
        <p:txBody>
          <a:bodyPr wrap="none">
            <a:spAutoFit/>
          </a:bodyPr>
          <a:lstStyle/>
          <a:p>
            <a:pPr marL="342900" indent="-342900">
              <a:buFont typeface="Wingdings" panose="05000000000000000000" pitchFamily="2" charset="2"/>
              <a:buChar char="n"/>
            </a:pPr>
            <a:r>
              <a:rPr lang="zh-CN" altLang="zh-CN" sz="2200" dirty="0"/>
              <a:t>聚类</a:t>
            </a:r>
            <a:endParaRPr lang="zh-CN" altLang="en-US" sz="2200" dirty="0"/>
          </a:p>
        </p:txBody>
      </p:sp>
      <p:sp>
        <p:nvSpPr>
          <p:cNvPr id="15" name="矩形 14">
            <a:extLst>
              <a:ext uri="{FF2B5EF4-FFF2-40B4-BE49-F238E27FC236}">
                <a16:creationId xmlns:a16="http://schemas.microsoft.com/office/drawing/2014/main" id="{4D50804D-DA44-4114-8F0C-3264AA79C9B2}"/>
              </a:ext>
            </a:extLst>
          </p:cNvPr>
          <p:cNvSpPr/>
          <p:nvPr/>
        </p:nvSpPr>
        <p:spPr>
          <a:xfrm>
            <a:off x="943182" y="4197200"/>
            <a:ext cx="1659429" cy="430887"/>
          </a:xfrm>
          <a:prstGeom prst="rect">
            <a:avLst/>
          </a:prstGeom>
        </p:spPr>
        <p:txBody>
          <a:bodyPr wrap="none">
            <a:spAutoFit/>
          </a:bodyPr>
          <a:lstStyle/>
          <a:p>
            <a:pPr marL="342900" indent="-342900">
              <a:buFont typeface="Wingdings" panose="05000000000000000000" pitchFamily="2" charset="2"/>
              <a:buChar char="n"/>
            </a:pPr>
            <a:r>
              <a:rPr lang="zh-CN" altLang="zh-CN" sz="2200" dirty="0"/>
              <a:t>关联规则</a:t>
            </a:r>
            <a:endParaRPr lang="zh-CN" altLang="en-US" sz="2200" dirty="0"/>
          </a:p>
        </p:txBody>
      </p:sp>
      <p:sp>
        <p:nvSpPr>
          <p:cNvPr id="16" name="矩形 15">
            <a:extLst>
              <a:ext uri="{FF2B5EF4-FFF2-40B4-BE49-F238E27FC236}">
                <a16:creationId xmlns:a16="http://schemas.microsoft.com/office/drawing/2014/main" id="{6365AE7B-7EAB-4157-9F57-CC3541E4F414}"/>
              </a:ext>
            </a:extLst>
          </p:cNvPr>
          <p:cNvSpPr/>
          <p:nvPr/>
        </p:nvSpPr>
        <p:spPr>
          <a:xfrm>
            <a:off x="979174" y="5305175"/>
            <a:ext cx="2223686" cy="430887"/>
          </a:xfrm>
          <a:prstGeom prst="rect">
            <a:avLst/>
          </a:prstGeom>
        </p:spPr>
        <p:txBody>
          <a:bodyPr wrap="none">
            <a:spAutoFit/>
          </a:bodyPr>
          <a:lstStyle/>
          <a:p>
            <a:pPr marL="342900" indent="-342900">
              <a:buFont typeface="Wingdings" panose="05000000000000000000" pitchFamily="2" charset="2"/>
              <a:buChar char="n"/>
            </a:pPr>
            <a:r>
              <a:rPr lang="zh-CN" altLang="zh-CN" sz="2200" dirty="0"/>
              <a:t>时间序列预测</a:t>
            </a:r>
            <a:endParaRPr lang="zh-CN" altLang="en-US" sz="2200" dirty="0"/>
          </a:p>
        </p:txBody>
      </p:sp>
    </p:spTree>
    <p:extLst>
      <p:ext uri="{BB962C8B-B14F-4D97-AF65-F5344CB8AC3E}">
        <p14:creationId xmlns:p14="http://schemas.microsoft.com/office/powerpoint/2010/main" val="710043660"/>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4 </a:t>
            </a:r>
            <a:r>
              <a:rPr lang="zh-CN" altLang="en-US" dirty="0"/>
              <a:t>关联规则算法</a:t>
            </a:r>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4.2 </a:t>
            </a:r>
            <a:r>
              <a:rPr lang="zh-CN" altLang="en-US" dirty="0"/>
              <a:t>频繁项集的产生及经典算法</a:t>
            </a:r>
          </a:p>
        </p:txBody>
      </p:sp>
      <p:sp>
        <p:nvSpPr>
          <p:cNvPr id="7" name="矩形 6">
            <a:extLst>
              <a:ext uri="{FF2B5EF4-FFF2-40B4-BE49-F238E27FC236}">
                <a16:creationId xmlns:a16="http://schemas.microsoft.com/office/drawing/2014/main" id="{BC3B4C3D-E08E-4EE2-B089-52525A8CBEBB}"/>
              </a:ext>
            </a:extLst>
          </p:cNvPr>
          <p:cNvSpPr/>
          <p:nvPr/>
        </p:nvSpPr>
        <p:spPr>
          <a:xfrm>
            <a:off x="1034995" y="1971021"/>
            <a:ext cx="7227376" cy="400110"/>
          </a:xfrm>
          <a:prstGeom prst="rect">
            <a:avLst/>
          </a:prstGeom>
        </p:spPr>
        <p:txBody>
          <a:bodyPr wrap="square">
            <a:spAutoFit/>
          </a:bodyPr>
          <a:lstStyle/>
          <a:p>
            <a:pPr marL="285750" indent="-285750">
              <a:buFont typeface="Wingdings" panose="05000000000000000000" pitchFamily="2" charset="2"/>
              <a:buChar char="n"/>
            </a:pPr>
            <a:r>
              <a:rPr lang="zh-CN" altLang="en-US" sz="2000" dirty="0"/>
              <a:t>查找频繁项集经典算法</a:t>
            </a:r>
          </a:p>
        </p:txBody>
      </p:sp>
      <p:pic>
        <p:nvPicPr>
          <p:cNvPr id="9" name="图片 8">
            <a:extLst>
              <a:ext uri="{FF2B5EF4-FFF2-40B4-BE49-F238E27FC236}">
                <a16:creationId xmlns:a16="http://schemas.microsoft.com/office/drawing/2014/main" id="{294CD456-62BD-48CB-BC90-DA9CAE910B23}"/>
              </a:ext>
            </a:extLst>
          </p:cNvPr>
          <p:cNvPicPr>
            <a:picLocks noChangeAspect="1"/>
          </p:cNvPicPr>
          <p:nvPr/>
        </p:nvPicPr>
        <p:blipFill>
          <a:blip r:embed="rId3"/>
          <a:stretch>
            <a:fillRect/>
          </a:stretch>
        </p:blipFill>
        <p:spPr>
          <a:xfrm>
            <a:off x="2335111" y="2579969"/>
            <a:ext cx="7225431" cy="3600000"/>
          </a:xfrm>
          <a:prstGeom prst="rect">
            <a:avLst/>
          </a:prstGeom>
        </p:spPr>
      </p:pic>
    </p:spTree>
    <p:extLst>
      <p:ext uri="{BB962C8B-B14F-4D97-AF65-F5344CB8AC3E}">
        <p14:creationId xmlns:p14="http://schemas.microsoft.com/office/powerpoint/2010/main" val="1022421758"/>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4 </a:t>
            </a:r>
            <a:r>
              <a:rPr lang="zh-CN" altLang="en-US" dirty="0"/>
              <a:t>关联规则算法</a:t>
            </a:r>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4.2.1 </a:t>
            </a:r>
            <a:r>
              <a:rPr lang="en-US" altLang="zh-CN" dirty="0" err="1"/>
              <a:t>Apriori</a:t>
            </a:r>
            <a:r>
              <a:rPr lang="en-US" altLang="zh-CN" dirty="0"/>
              <a:t> </a:t>
            </a:r>
            <a:r>
              <a:rPr lang="zh-CN" altLang="en-US" dirty="0"/>
              <a:t>（</a:t>
            </a:r>
            <a:r>
              <a:rPr lang="en-US" altLang="zh-CN" dirty="0"/>
              <a:t>1/2</a:t>
            </a:r>
            <a:r>
              <a:rPr lang="zh-CN" altLang="en-US" dirty="0"/>
              <a:t>）</a:t>
            </a:r>
            <a:r>
              <a:rPr lang="en-US" altLang="zh-CN" dirty="0"/>
              <a:t>--- </a:t>
            </a:r>
            <a:r>
              <a:rPr lang="zh-CN" altLang="en-US" dirty="0"/>
              <a:t>算法思想与流程</a:t>
            </a:r>
          </a:p>
        </p:txBody>
      </p:sp>
      <p:sp>
        <p:nvSpPr>
          <p:cNvPr id="4" name="矩形 3">
            <a:extLst>
              <a:ext uri="{FF2B5EF4-FFF2-40B4-BE49-F238E27FC236}">
                <a16:creationId xmlns:a16="http://schemas.microsoft.com/office/drawing/2014/main" id="{C883417C-27C8-4BC6-AD76-A5C5D0B18DBC}"/>
              </a:ext>
            </a:extLst>
          </p:cNvPr>
          <p:cNvSpPr/>
          <p:nvPr/>
        </p:nvSpPr>
        <p:spPr>
          <a:xfrm>
            <a:off x="1194896" y="1971021"/>
            <a:ext cx="1499128" cy="400110"/>
          </a:xfrm>
          <a:prstGeom prst="rect">
            <a:avLst/>
          </a:prstGeom>
        </p:spPr>
        <p:txBody>
          <a:bodyPr wrap="none">
            <a:spAutoFit/>
          </a:bodyPr>
          <a:lstStyle/>
          <a:p>
            <a:pPr marL="285750" indent="-285750">
              <a:buFont typeface="Wingdings" panose="05000000000000000000" pitchFamily="2" charset="2"/>
              <a:buChar char="n"/>
            </a:pPr>
            <a:r>
              <a:rPr lang="zh-CN" altLang="zh-CN" sz="2000" dirty="0"/>
              <a:t>算法</a:t>
            </a:r>
            <a:r>
              <a:rPr lang="zh-CN" altLang="en-US" sz="2000" dirty="0"/>
              <a:t>思想</a:t>
            </a:r>
          </a:p>
        </p:txBody>
      </p:sp>
      <p:sp>
        <p:nvSpPr>
          <p:cNvPr id="5" name="矩形 4">
            <a:extLst>
              <a:ext uri="{FF2B5EF4-FFF2-40B4-BE49-F238E27FC236}">
                <a16:creationId xmlns:a16="http://schemas.microsoft.com/office/drawing/2014/main" id="{427C6A83-D28C-4119-9AF3-6C5A6CBC5F38}"/>
              </a:ext>
            </a:extLst>
          </p:cNvPr>
          <p:cNvSpPr/>
          <p:nvPr/>
        </p:nvSpPr>
        <p:spPr>
          <a:xfrm>
            <a:off x="1100434" y="2503699"/>
            <a:ext cx="8607769" cy="786882"/>
          </a:xfrm>
          <a:prstGeom prst="rect">
            <a:avLst/>
          </a:prstGeom>
        </p:spPr>
        <p:txBody>
          <a:bodyPr wrap="square">
            <a:spAutoFit/>
          </a:bodyPr>
          <a:lstStyle/>
          <a:p>
            <a:pPr marL="742939" lvl="1" indent="-285750">
              <a:lnSpc>
                <a:spcPct val="150000"/>
              </a:lnSpc>
              <a:buFont typeface="Wingdings" panose="05000000000000000000" pitchFamily="2" charset="2"/>
              <a:buChar char="p"/>
            </a:pPr>
            <a:r>
              <a:rPr lang="zh-CN" altLang="zh-CN" sz="1600" dirty="0"/>
              <a:t>基于频繁项集性质的先验知识，使用由下至上逐层搜索的迭代方法，即从频繁</a:t>
            </a:r>
            <a:r>
              <a:rPr lang="en-US" altLang="zh-CN" sz="1600" dirty="0"/>
              <a:t>1</a:t>
            </a:r>
            <a:r>
              <a:rPr lang="zh-CN" altLang="zh-CN" sz="1600" dirty="0"/>
              <a:t>项集开始，采用频繁</a:t>
            </a:r>
            <a:r>
              <a:rPr lang="en-US" altLang="zh-CN" sz="1600" i="1" dirty="0"/>
              <a:t>k</a:t>
            </a:r>
            <a:r>
              <a:rPr lang="zh-CN" altLang="zh-CN" sz="1600" dirty="0"/>
              <a:t>项集搜索频繁</a:t>
            </a:r>
            <a:r>
              <a:rPr lang="en-US" altLang="zh-CN" sz="1600" i="1" dirty="0"/>
              <a:t>k</a:t>
            </a:r>
            <a:r>
              <a:rPr lang="en-US" altLang="zh-CN" sz="1600" dirty="0"/>
              <a:t>+1</a:t>
            </a:r>
            <a:r>
              <a:rPr lang="zh-CN" altLang="zh-CN" sz="1600" dirty="0"/>
              <a:t>项集，直到不能找到包含更多项的频繁项集为止</a:t>
            </a:r>
            <a:endParaRPr lang="zh-CN" altLang="en-US" sz="1600" dirty="0"/>
          </a:p>
        </p:txBody>
      </p:sp>
      <p:sp>
        <p:nvSpPr>
          <p:cNvPr id="6" name="矩形 5">
            <a:extLst>
              <a:ext uri="{FF2B5EF4-FFF2-40B4-BE49-F238E27FC236}">
                <a16:creationId xmlns:a16="http://schemas.microsoft.com/office/drawing/2014/main" id="{E7107446-9E92-4B67-9FC1-16B85CFC93F9}"/>
              </a:ext>
            </a:extLst>
          </p:cNvPr>
          <p:cNvSpPr/>
          <p:nvPr/>
        </p:nvSpPr>
        <p:spPr>
          <a:xfrm>
            <a:off x="1194896" y="3367045"/>
            <a:ext cx="1499128" cy="400110"/>
          </a:xfrm>
          <a:prstGeom prst="rect">
            <a:avLst/>
          </a:prstGeom>
        </p:spPr>
        <p:txBody>
          <a:bodyPr wrap="none">
            <a:spAutoFit/>
          </a:bodyPr>
          <a:lstStyle/>
          <a:p>
            <a:pPr marL="285750" indent="-285750">
              <a:buFont typeface="Wingdings" panose="05000000000000000000" pitchFamily="2" charset="2"/>
              <a:buChar char="n"/>
            </a:pPr>
            <a:r>
              <a:rPr lang="zh-CN" altLang="zh-CN" sz="2000" dirty="0"/>
              <a:t>算法</a:t>
            </a:r>
            <a:r>
              <a:rPr lang="zh-CN" altLang="en-US" sz="2000" dirty="0"/>
              <a:t>流程</a:t>
            </a:r>
          </a:p>
        </p:txBody>
      </p:sp>
      <p:pic>
        <p:nvPicPr>
          <p:cNvPr id="8" name="图片 7">
            <a:extLst>
              <a:ext uri="{FF2B5EF4-FFF2-40B4-BE49-F238E27FC236}">
                <a16:creationId xmlns:a16="http://schemas.microsoft.com/office/drawing/2014/main" id="{D2800B81-315D-4CF3-84F4-37F0C5DE144C}"/>
              </a:ext>
            </a:extLst>
          </p:cNvPr>
          <p:cNvPicPr>
            <a:picLocks noChangeAspect="1"/>
          </p:cNvPicPr>
          <p:nvPr/>
        </p:nvPicPr>
        <p:blipFill rotWithShape="1">
          <a:blip r:embed="rId3"/>
          <a:srcRect r="1241" b="5875"/>
          <a:stretch/>
        </p:blipFill>
        <p:spPr>
          <a:xfrm>
            <a:off x="2905123" y="3665555"/>
            <a:ext cx="5836748" cy="2736000"/>
          </a:xfrm>
          <a:prstGeom prst="rect">
            <a:avLst/>
          </a:prstGeom>
        </p:spPr>
      </p:pic>
    </p:spTree>
    <p:extLst>
      <p:ext uri="{BB962C8B-B14F-4D97-AF65-F5344CB8AC3E}">
        <p14:creationId xmlns:p14="http://schemas.microsoft.com/office/powerpoint/2010/main" val="2813390805"/>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4 </a:t>
            </a:r>
            <a:r>
              <a:rPr lang="zh-CN" altLang="en-US" dirty="0"/>
              <a:t>关联规则算法</a:t>
            </a:r>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4.2.1 </a:t>
            </a:r>
            <a:r>
              <a:rPr lang="en-US" altLang="zh-CN" dirty="0" err="1"/>
              <a:t>Apriori</a:t>
            </a:r>
            <a:r>
              <a:rPr lang="en-US" altLang="zh-CN" dirty="0"/>
              <a:t> </a:t>
            </a:r>
            <a:r>
              <a:rPr lang="zh-CN" altLang="en-US" dirty="0"/>
              <a:t>（</a:t>
            </a:r>
            <a:r>
              <a:rPr lang="en-US" altLang="zh-CN" dirty="0"/>
              <a:t>2/2</a:t>
            </a:r>
            <a:r>
              <a:rPr lang="zh-CN" altLang="en-US" dirty="0"/>
              <a:t>）</a:t>
            </a:r>
            <a:r>
              <a:rPr lang="en-US" altLang="zh-CN" dirty="0"/>
              <a:t>--- </a:t>
            </a:r>
            <a:r>
              <a:rPr lang="zh-CN" altLang="en-US" dirty="0"/>
              <a:t>算法实例</a:t>
            </a:r>
          </a:p>
        </p:txBody>
      </p:sp>
      <p:pic>
        <p:nvPicPr>
          <p:cNvPr id="8194" name="Picture 2" descr="çµåäº§åè®¾è®¡ï¼å®ç°äº¤åéå®çAprioriç®æ³| äººäººé½æ¯äº§åç»ç">
            <a:extLst>
              <a:ext uri="{FF2B5EF4-FFF2-40B4-BE49-F238E27FC236}">
                <a16:creationId xmlns:a16="http://schemas.microsoft.com/office/drawing/2014/main" id="{6CDBD8C8-F0EE-44D1-BCE3-38E46713491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2127" r="1955"/>
          <a:stretch/>
        </p:blipFill>
        <p:spPr bwMode="auto">
          <a:xfrm>
            <a:off x="1194112" y="1927617"/>
            <a:ext cx="6534545" cy="4248000"/>
          </a:xfrm>
          <a:prstGeom prst="rect">
            <a:avLst/>
          </a:prstGeom>
          <a:noFill/>
          <a:extLst>
            <a:ext uri="{909E8E84-426E-40DD-AFC4-6F175D3DCCD1}">
              <a14:hiddenFill xmlns:a14="http://schemas.microsoft.com/office/drawing/2010/main">
                <a:solidFill>
                  <a:srgbClr val="FFFFFF"/>
                </a:solidFill>
              </a14:hiddenFill>
            </a:ext>
          </a:extLst>
        </p:spPr>
      </p:pic>
      <p:pic>
        <p:nvPicPr>
          <p:cNvPr id="10" name="图片 9">
            <a:extLst>
              <a:ext uri="{FF2B5EF4-FFF2-40B4-BE49-F238E27FC236}">
                <a16:creationId xmlns:a16="http://schemas.microsoft.com/office/drawing/2014/main" id="{D13C5E07-6D8B-4519-8A4E-64D9463EA4D3}"/>
              </a:ext>
            </a:extLst>
          </p:cNvPr>
          <p:cNvPicPr>
            <a:picLocks noChangeAspect="1"/>
          </p:cNvPicPr>
          <p:nvPr/>
        </p:nvPicPr>
        <p:blipFill>
          <a:blip r:embed="rId4"/>
          <a:stretch>
            <a:fillRect/>
          </a:stretch>
        </p:blipFill>
        <p:spPr>
          <a:xfrm>
            <a:off x="7987842" y="884601"/>
            <a:ext cx="3537408" cy="5544000"/>
          </a:xfrm>
          <a:prstGeom prst="rect">
            <a:avLst/>
          </a:prstGeom>
        </p:spPr>
      </p:pic>
    </p:spTree>
    <p:extLst>
      <p:ext uri="{BB962C8B-B14F-4D97-AF65-F5344CB8AC3E}">
        <p14:creationId xmlns:p14="http://schemas.microsoft.com/office/powerpoint/2010/main" val="3530757921"/>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4 </a:t>
            </a:r>
            <a:r>
              <a:rPr lang="zh-CN" altLang="en-US" dirty="0"/>
              <a:t>关联规则算法</a:t>
            </a:r>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4.2.2 FP-Growth </a:t>
            </a:r>
            <a:r>
              <a:rPr lang="zh-CN" altLang="en-US" dirty="0"/>
              <a:t>（</a:t>
            </a:r>
            <a:r>
              <a:rPr lang="en-US" altLang="zh-CN" dirty="0"/>
              <a:t>1/2</a:t>
            </a:r>
            <a:r>
              <a:rPr lang="zh-CN" altLang="en-US" dirty="0"/>
              <a:t>）</a:t>
            </a:r>
            <a:r>
              <a:rPr lang="en-US" altLang="zh-CN" dirty="0"/>
              <a:t>--- </a:t>
            </a:r>
            <a:r>
              <a:rPr lang="zh-CN" altLang="en-US" dirty="0"/>
              <a:t>算法思想与流程</a:t>
            </a:r>
          </a:p>
        </p:txBody>
      </p:sp>
      <p:sp>
        <p:nvSpPr>
          <p:cNvPr id="4" name="矩形 3">
            <a:extLst>
              <a:ext uri="{FF2B5EF4-FFF2-40B4-BE49-F238E27FC236}">
                <a16:creationId xmlns:a16="http://schemas.microsoft.com/office/drawing/2014/main" id="{CE7ED314-D44D-4912-AE3E-7D27B3C418B6}"/>
              </a:ext>
            </a:extLst>
          </p:cNvPr>
          <p:cNvSpPr/>
          <p:nvPr/>
        </p:nvSpPr>
        <p:spPr>
          <a:xfrm>
            <a:off x="1117075" y="1810579"/>
            <a:ext cx="1499128" cy="400110"/>
          </a:xfrm>
          <a:prstGeom prst="rect">
            <a:avLst/>
          </a:prstGeom>
        </p:spPr>
        <p:txBody>
          <a:bodyPr wrap="none">
            <a:spAutoFit/>
          </a:bodyPr>
          <a:lstStyle/>
          <a:p>
            <a:pPr marL="285750" indent="-285750">
              <a:buFont typeface="Wingdings" panose="05000000000000000000" pitchFamily="2" charset="2"/>
              <a:buChar char="n"/>
            </a:pPr>
            <a:r>
              <a:rPr lang="zh-CN" altLang="zh-CN" sz="2000" dirty="0"/>
              <a:t>算法</a:t>
            </a:r>
            <a:r>
              <a:rPr lang="zh-CN" altLang="en-US" sz="2000" dirty="0"/>
              <a:t>思想</a:t>
            </a:r>
          </a:p>
        </p:txBody>
      </p:sp>
      <p:sp>
        <p:nvSpPr>
          <p:cNvPr id="5" name="矩形 4">
            <a:extLst>
              <a:ext uri="{FF2B5EF4-FFF2-40B4-BE49-F238E27FC236}">
                <a16:creationId xmlns:a16="http://schemas.microsoft.com/office/drawing/2014/main" id="{640D6742-077A-4513-AD98-5567DCEEEDC0}"/>
              </a:ext>
            </a:extLst>
          </p:cNvPr>
          <p:cNvSpPr/>
          <p:nvPr/>
        </p:nvSpPr>
        <p:spPr>
          <a:xfrm>
            <a:off x="1003157" y="2210689"/>
            <a:ext cx="10071767" cy="1156214"/>
          </a:xfrm>
          <a:prstGeom prst="rect">
            <a:avLst/>
          </a:prstGeom>
        </p:spPr>
        <p:txBody>
          <a:bodyPr wrap="square">
            <a:spAutoFit/>
          </a:bodyPr>
          <a:lstStyle/>
          <a:p>
            <a:pPr marL="742939" lvl="1" indent="-285750">
              <a:lnSpc>
                <a:spcPct val="150000"/>
              </a:lnSpc>
              <a:buFont typeface="Wingdings" panose="05000000000000000000" pitchFamily="2" charset="2"/>
              <a:buChar char="p"/>
            </a:pPr>
            <a:r>
              <a:rPr lang="zh-CN" altLang="en-US" sz="1600" dirty="0"/>
              <a:t>频繁模式树增长算法（</a:t>
            </a:r>
            <a:r>
              <a:rPr lang="en-US" altLang="zh-CN" sz="1600" dirty="0"/>
              <a:t>Frequent Pattern Tree Growth</a:t>
            </a:r>
            <a:r>
              <a:rPr lang="zh-CN" altLang="en-US" sz="1600" dirty="0"/>
              <a:t>）采用分而治之的基本思想，将数据库中的频繁项集压缩到一棵频繁模式树中，同时保持项集之间的关联关系。然后将这棵压缩后的频繁模式树分成一些条件子树，每个条件子树对应一个频繁项，从而获得频繁项集，最后进行关联规则挖掘</a:t>
            </a:r>
          </a:p>
        </p:txBody>
      </p:sp>
      <p:sp>
        <p:nvSpPr>
          <p:cNvPr id="6" name="矩形 5">
            <a:extLst>
              <a:ext uri="{FF2B5EF4-FFF2-40B4-BE49-F238E27FC236}">
                <a16:creationId xmlns:a16="http://schemas.microsoft.com/office/drawing/2014/main" id="{204169E8-6754-4D15-AE64-C709F7E8BBD5}"/>
              </a:ext>
            </a:extLst>
          </p:cNvPr>
          <p:cNvSpPr/>
          <p:nvPr/>
        </p:nvSpPr>
        <p:spPr>
          <a:xfrm>
            <a:off x="1189051" y="3530391"/>
            <a:ext cx="1499128" cy="400110"/>
          </a:xfrm>
          <a:prstGeom prst="rect">
            <a:avLst/>
          </a:prstGeom>
        </p:spPr>
        <p:txBody>
          <a:bodyPr wrap="none">
            <a:spAutoFit/>
          </a:bodyPr>
          <a:lstStyle/>
          <a:p>
            <a:pPr marL="285750" indent="-285750">
              <a:buFont typeface="Wingdings" panose="05000000000000000000" pitchFamily="2" charset="2"/>
              <a:buChar char="n"/>
            </a:pPr>
            <a:r>
              <a:rPr lang="zh-CN" altLang="zh-CN" sz="2000" dirty="0"/>
              <a:t>算法</a:t>
            </a:r>
            <a:r>
              <a:rPr lang="zh-CN" altLang="en-US" sz="2000" dirty="0"/>
              <a:t>流程</a:t>
            </a:r>
          </a:p>
        </p:txBody>
      </p:sp>
      <p:pic>
        <p:nvPicPr>
          <p:cNvPr id="10" name="图片 9">
            <a:extLst>
              <a:ext uri="{FF2B5EF4-FFF2-40B4-BE49-F238E27FC236}">
                <a16:creationId xmlns:a16="http://schemas.microsoft.com/office/drawing/2014/main" id="{B063044C-074D-449D-B2FC-606D85532FD0}"/>
              </a:ext>
            </a:extLst>
          </p:cNvPr>
          <p:cNvPicPr>
            <a:picLocks noChangeAspect="1"/>
          </p:cNvPicPr>
          <p:nvPr/>
        </p:nvPicPr>
        <p:blipFill rotWithShape="1">
          <a:blip r:embed="rId3"/>
          <a:srcRect l="2231" t="2018" r="4920" b="59744"/>
          <a:stretch/>
        </p:blipFill>
        <p:spPr>
          <a:xfrm>
            <a:off x="1613365" y="3958043"/>
            <a:ext cx="5157575" cy="2124000"/>
          </a:xfrm>
          <a:prstGeom prst="rect">
            <a:avLst/>
          </a:prstGeom>
        </p:spPr>
      </p:pic>
      <p:pic>
        <p:nvPicPr>
          <p:cNvPr id="12" name="图片 11">
            <a:extLst>
              <a:ext uri="{FF2B5EF4-FFF2-40B4-BE49-F238E27FC236}">
                <a16:creationId xmlns:a16="http://schemas.microsoft.com/office/drawing/2014/main" id="{9E21F8C2-051A-43BA-8C1D-00DC6FCAD196}"/>
              </a:ext>
            </a:extLst>
          </p:cNvPr>
          <p:cNvPicPr>
            <a:picLocks noChangeAspect="1"/>
          </p:cNvPicPr>
          <p:nvPr/>
        </p:nvPicPr>
        <p:blipFill rotWithShape="1">
          <a:blip r:embed="rId3"/>
          <a:srcRect l="2160" t="44479" r="1980" b="625"/>
          <a:stretch/>
        </p:blipFill>
        <p:spPr>
          <a:xfrm>
            <a:off x="6673439" y="3802447"/>
            <a:ext cx="4589052" cy="2628000"/>
          </a:xfrm>
          <a:prstGeom prst="rect">
            <a:avLst/>
          </a:prstGeom>
        </p:spPr>
      </p:pic>
    </p:spTree>
    <p:extLst>
      <p:ext uri="{BB962C8B-B14F-4D97-AF65-F5344CB8AC3E}">
        <p14:creationId xmlns:p14="http://schemas.microsoft.com/office/powerpoint/2010/main" val="3551660633"/>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4 </a:t>
            </a:r>
            <a:r>
              <a:rPr lang="zh-CN" altLang="en-US" dirty="0"/>
              <a:t>关联规则算法</a:t>
            </a:r>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4.2.2 FP-Growth </a:t>
            </a:r>
            <a:r>
              <a:rPr lang="zh-CN" altLang="en-US" dirty="0"/>
              <a:t>（</a:t>
            </a:r>
            <a:r>
              <a:rPr lang="en-US" altLang="zh-CN" dirty="0"/>
              <a:t>2/2</a:t>
            </a:r>
            <a:r>
              <a:rPr lang="zh-CN" altLang="en-US" dirty="0"/>
              <a:t>）</a:t>
            </a:r>
            <a:r>
              <a:rPr lang="en-US" altLang="zh-CN" dirty="0"/>
              <a:t>--- </a:t>
            </a:r>
            <a:r>
              <a:rPr lang="zh-CN" altLang="en-US" dirty="0"/>
              <a:t>算法实例</a:t>
            </a:r>
          </a:p>
        </p:txBody>
      </p:sp>
      <p:pic>
        <p:nvPicPr>
          <p:cNvPr id="7" name="图片 6">
            <a:extLst>
              <a:ext uri="{FF2B5EF4-FFF2-40B4-BE49-F238E27FC236}">
                <a16:creationId xmlns:a16="http://schemas.microsoft.com/office/drawing/2014/main" id="{42CFC304-6FAD-44AB-B911-621FB47224B7}"/>
              </a:ext>
            </a:extLst>
          </p:cNvPr>
          <p:cNvPicPr>
            <a:picLocks noChangeAspect="1"/>
          </p:cNvPicPr>
          <p:nvPr/>
        </p:nvPicPr>
        <p:blipFill>
          <a:blip r:embed="rId3"/>
          <a:stretch>
            <a:fillRect/>
          </a:stretch>
        </p:blipFill>
        <p:spPr>
          <a:xfrm>
            <a:off x="1073088" y="3317862"/>
            <a:ext cx="3842526" cy="2808000"/>
          </a:xfrm>
          <a:prstGeom prst="rect">
            <a:avLst/>
          </a:prstGeom>
        </p:spPr>
      </p:pic>
      <p:sp>
        <p:nvSpPr>
          <p:cNvPr id="8" name="矩形 7">
            <a:extLst>
              <a:ext uri="{FF2B5EF4-FFF2-40B4-BE49-F238E27FC236}">
                <a16:creationId xmlns:a16="http://schemas.microsoft.com/office/drawing/2014/main" id="{E1AE70F1-DD7C-4C63-B1E6-C0551B7901BB}"/>
              </a:ext>
            </a:extLst>
          </p:cNvPr>
          <p:cNvSpPr/>
          <p:nvPr/>
        </p:nvSpPr>
        <p:spPr>
          <a:xfrm>
            <a:off x="1073087" y="1921251"/>
            <a:ext cx="7391507" cy="400110"/>
          </a:xfrm>
          <a:prstGeom prst="rect">
            <a:avLst/>
          </a:prstGeom>
        </p:spPr>
        <p:txBody>
          <a:bodyPr wrap="square">
            <a:spAutoFit/>
          </a:bodyPr>
          <a:lstStyle/>
          <a:p>
            <a:pPr marL="342900" indent="-342900">
              <a:buFont typeface="Wingdings" panose="05000000000000000000" pitchFamily="2" charset="2"/>
              <a:buChar char="p"/>
            </a:pPr>
            <a:r>
              <a:rPr lang="en-US" altLang="zh-CN" sz="2000" dirty="0"/>
              <a:t>FP-growth</a:t>
            </a:r>
            <a:r>
              <a:rPr lang="zh-CN" altLang="en-US" sz="2000" dirty="0"/>
              <a:t>算法需要对原始训练集扫描两遍以构建</a:t>
            </a:r>
            <a:r>
              <a:rPr lang="en-US" altLang="zh-CN" sz="2000" dirty="0"/>
              <a:t>FP</a:t>
            </a:r>
            <a:r>
              <a:rPr lang="zh-CN" altLang="en-US" sz="2000" dirty="0"/>
              <a:t>树。</a:t>
            </a:r>
          </a:p>
        </p:txBody>
      </p:sp>
      <p:pic>
        <p:nvPicPr>
          <p:cNvPr id="9" name="图片 8">
            <a:extLst>
              <a:ext uri="{FF2B5EF4-FFF2-40B4-BE49-F238E27FC236}">
                <a16:creationId xmlns:a16="http://schemas.microsoft.com/office/drawing/2014/main" id="{D017838C-0C3F-43BC-87A8-491A34402D43}"/>
              </a:ext>
            </a:extLst>
          </p:cNvPr>
          <p:cNvPicPr>
            <a:picLocks noChangeAspect="1"/>
          </p:cNvPicPr>
          <p:nvPr/>
        </p:nvPicPr>
        <p:blipFill rotWithShape="1">
          <a:blip r:embed="rId4"/>
          <a:srcRect r="18379"/>
          <a:stretch/>
        </p:blipFill>
        <p:spPr>
          <a:xfrm>
            <a:off x="6869596" y="3755075"/>
            <a:ext cx="4789004" cy="1933575"/>
          </a:xfrm>
          <a:prstGeom prst="rect">
            <a:avLst/>
          </a:prstGeom>
        </p:spPr>
      </p:pic>
      <p:sp>
        <p:nvSpPr>
          <p:cNvPr id="11" name="箭头: 右 10">
            <a:extLst>
              <a:ext uri="{FF2B5EF4-FFF2-40B4-BE49-F238E27FC236}">
                <a16:creationId xmlns:a16="http://schemas.microsoft.com/office/drawing/2014/main" id="{2D819EE8-1D3F-4E3A-8DEF-A5786B0E2F32}"/>
              </a:ext>
            </a:extLst>
          </p:cNvPr>
          <p:cNvSpPr/>
          <p:nvPr/>
        </p:nvSpPr>
        <p:spPr>
          <a:xfrm>
            <a:off x="4993579" y="4505241"/>
            <a:ext cx="1810579" cy="464324"/>
          </a:xfrm>
          <a:prstGeom prst="rightArrow">
            <a:avLst/>
          </a:prstGeom>
          <a:solidFill>
            <a:srgbClr val="8DB4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13" name="矩形 12">
            <a:extLst>
              <a:ext uri="{FF2B5EF4-FFF2-40B4-BE49-F238E27FC236}">
                <a16:creationId xmlns:a16="http://schemas.microsoft.com/office/drawing/2014/main" id="{051101A6-D704-4260-8D2D-759FA2728E0C}"/>
              </a:ext>
            </a:extLst>
          </p:cNvPr>
          <p:cNvSpPr/>
          <p:nvPr/>
        </p:nvSpPr>
        <p:spPr>
          <a:xfrm>
            <a:off x="1446033" y="2424913"/>
            <a:ext cx="8900601" cy="646331"/>
          </a:xfrm>
          <a:prstGeom prst="rect">
            <a:avLst/>
          </a:prstGeom>
        </p:spPr>
        <p:txBody>
          <a:bodyPr wrap="square">
            <a:spAutoFit/>
          </a:bodyPr>
          <a:lstStyle/>
          <a:p>
            <a:pPr marL="285750" indent="-285750">
              <a:buFont typeface="Wingdings" panose="05000000000000000000" pitchFamily="2" charset="2"/>
              <a:buChar char="Ø"/>
            </a:pPr>
            <a:r>
              <a:rPr lang="zh-CN" altLang="en-US" dirty="0">
                <a:solidFill>
                  <a:srgbClr val="00449A"/>
                </a:solidFill>
              </a:rPr>
              <a:t>第一次扫描</a:t>
            </a:r>
            <a:r>
              <a:rPr lang="zh-CN" altLang="en-US" dirty="0"/>
              <a:t>：过滤掉所有不满足最小支持度的项；对于满足最小支持度的项，按照全局最小支持度排序</a:t>
            </a:r>
          </a:p>
        </p:txBody>
      </p:sp>
      <p:sp>
        <p:nvSpPr>
          <p:cNvPr id="14" name="矩形 13">
            <a:extLst>
              <a:ext uri="{FF2B5EF4-FFF2-40B4-BE49-F238E27FC236}">
                <a16:creationId xmlns:a16="http://schemas.microsoft.com/office/drawing/2014/main" id="{8050A96D-B0B7-45C8-84C3-B48739542A13}"/>
              </a:ext>
            </a:extLst>
          </p:cNvPr>
          <p:cNvSpPr/>
          <p:nvPr/>
        </p:nvSpPr>
        <p:spPr>
          <a:xfrm>
            <a:off x="5223191" y="4135909"/>
            <a:ext cx="1338828" cy="369332"/>
          </a:xfrm>
          <a:prstGeom prst="rect">
            <a:avLst/>
          </a:prstGeom>
        </p:spPr>
        <p:txBody>
          <a:bodyPr wrap="none">
            <a:spAutoFit/>
          </a:bodyPr>
          <a:lstStyle/>
          <a:p>
            <a:r>
              <a:rPr lang="zh-CN" altLang="en-US" dirty="0"/>
              <a:t>第一次扫描</a:t>
            </a:r>
          </a:p>
        </p:txBody>
      </p:sp>
    </p:spTree>
    <p:extLst>
      <p:ext uri="{BB962C8B-B14F-4D97-AF65-F5344CB8AC3E}">
        <p14:creationId xmlns:p14="http://schemas.microsoft.com/office/powerpoint/2010/main" val="3409224093"/>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4 </a:t>
            </a:r>
            <a:r>
              <a:rPr lang="zh-CN" altLang="en-US" dirty="0"/>
              <a:t>关联规则算法</a:t>
            </a:r>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4.2.2 FP-Growth </a:t>
            </a:r>
            <a:r>
              <a:rPr lang="zh-CN" altLang="en-US" dirty="0"/>
              <a:t>（</a:t>
            </a:r>
            <a:r>
              <a:rPr lang="en-US" altLang="zh-CN" dirty="0"/>
              <a:t>2/2</a:t>
            </a:r>
            <a:r>
              <a:rPr lang="zh-CN" altLang="en-US" dirty="0"/>
              <a:t>）</a:t>
            </a:r>
            <a:r>
              <a:rPr lang="en-US" altLang="zh-CN" dirty="0"/>
              <a:t>--- </a:t>
            </a:r>
            <a:r>
              <a:rPr lang="zh-CN" altLang="en-US" dirty="0"/>
              <a:t>算法实例</a:t>
            </a:r>
          </a:p>
        </p:txBody>
      </p:sp>
      <p:sp>
        <p:nvSpPr>
          <p:cNvPr id="13" name="矩形 12">
            <a:extLst>
              <a:ext uri="{FF2B5EF4-FFF2-40B4-BE49-F238E27FC236}">
                <a16:creationId xmlns:a16="http://schemas.microsoft.com/office/drawing/2014/main" id="{051101A6-D704-4260-8D2D-759FA2728E0C}"/>
              </a:ext>
            </a:extLst>
          </p:cNvPr>
          <p:cNvSpPr/>
          <p:nvPr/>
        </p:nvSpPr>
        <p:spPr>
          <a:xfrm>
            <a:off x="957148" y="1875554"/>
            <a:ext cx="9198776" cy="923330"/>
          </a:xfrm>
          <a:prstGeom prst="rect">
            <a:avLst/>
          </a:prstGeom>
        </p:spPr>
        <p:txBody>
          <a:bodyPr wrap="square">
            <a:spAutoFit/>
          </a:bodyPr>
          <a:lstStyle/>
          <a:p>
            <a:pPr marL="285750" indent="-285750">
              <a:buFont typeface="Wingdings" panose="05000000000000000000" pitchFamily="2" charset="2"/>
              <a:buChar char="Ø"/>
            </a:pPr>
            <a:r>
              <a:rPr lang="zh-CN" altLang="en-US" dirty="0">
                <a:solidFill>
                  <a:srgbClr val="00449A"/>
                </a:solidFill>
              </a:rPr>
              <a:t>第二次扫描</a:t>
            </a:r>
            <a:r>
              <a:rPr lang="zh-CN" altLang="en-US" dirty="0"/>
              <a:t>：构造</a:t>
            </a:r>
            <a:r>
              <a:rPr lang="en-US" altLang="zh-CN" dirty="0"/>
              <a:t>FP</a:t>
            </a:r>
            <a:r>
              <a:rPr lang="zh-CN" altLang="en-US" dirty="0"/>
              <a:t>树。参与扫描的是过滤后的数据，如果某个数据项是第一次遇到，则创建该节点，并在</a:t>
            </a:r>
            <a:r>
              <a:rPr lang="en-US" altLang="zh-CN" dirty="0" err="1"/>
              <a:t>headTable</a:t>
            </a:r>
            <a:r>
              <a:rPr lang="zh-CN" altLang="en-US" dirty="0"/>
              <a:t>中添加一个指向该节点的指针；否则按路径找到该项对应的节点，修改节点信息。</a:t>
            </a:r>
          </a:p>
        </p:txBody>
      </p:sp>
      <p:pic>
        <p:nvPicPr>
          <p:cNvPr id="4" name="图片 3">
            <a:extLst>
              <a:ext uri="{FF2B5EF4-FFF2-40B4-BE49-F238E27FC236}">
                <a16:creationId xmlns:a16="http://schemas.microsoft.com/office/drawing/2014/main" id="{9E0364D1-E2B8-4CF7-AA4D-F475F39D9644}"/>
              </a:ext>
            </a:extLst>
          </p:cNvPr>
          <p:cNvPicPr>
            <a:picLocks noChangeAspect="1"/>
          </p:cNvPicPr>
          <p:nvPr/>
        </p:nvPicPr>
        <p:blipFill>
          <a:blip r:embed="rId3"/>
          <a:stretch>
            <a:fillRect/>
          </a:stretch>
        </p:blipFill>
        <p:spPr>
          <a:xfrm>
            <a:off x="3381371" y="2881878"/>
            <a:ext cx="1815510" cy="3564000"/>
          </a:xfrm>
          <a:prstGeom prst="rect">
            <a:avLst/>
          </a:prstGeom>
        </p:spPr>
      </p:pic>
      <p:sp>
        <p:nvSpPr>
          <p:cNvPr id="5" name="矩形 4">
            <a:extLst>
              <a:ext uri="{FF2B5EF4-FFF2-40B4-BE49-F238E27FC236}">
                <a16:creationId xmlns:a16="http://schemas.microsoft.com/office/drawing/2014/main" id="{5EF24055-B39A-4F58-A5D3-EE1FCA9CC3DC}"/>
              </a:ext>
            </a:extLst>
          </p:cNvPr>
          <p:cNvSpPr/>
          <p:nvPr/>
        </p:nvSpPr>
        <p:spPr>
          <a:xfrm>
            <a:off x="1395896" y="4029113"/>
            <a:ext cx="1697901" cy="369332"/>
          </a:xfrm>
          <a:prstGeom prst="rect">
            <a:avLst/>
          </a:prstGeom>
        </p:spPr>
        <p:txBody>
          <a:bodyPr wrap="none">
            <a:spAutoFit/>
          </a:bodyPr>
          <a:lstStyle/>
          <a:p>
            <a:r>
              <a:rPr lang="zh-CN" altLang="en-US" dirty="0"/>
              <a:t>事务</a:t>
            </a:r>
            <a:r>
              <a:rPr lang="en-US" altLang="zh-CN" dirty="0"/>
              <a:t>001</a:t>
            </a:r>
            <a:r>
              <a:rPr lang="zh-CN" altLang="en-US" dirty="0"/>
              <a:t>，</a:t>
            </a:r>
            <a:r>
              <a:rPr lang="en-US" altLang="zh-CN" dirty="0"/>
              <a:t>{</a:t>
            </a:r>
            <a:r>
              <a:rPr lang="en-US" altLang="zh-CN" dirty="0" err="1"/>
              <a:t>z,x</a:t>
            </a:r>
            <a:r>
              <a:rPr lang="en-US" altLang="zh-CN" dirty="0"/>
              <a:t>}</a:t>
            </a:r>
            <a:endParaRPr lang="zh-CN" altLang="en-US" dirty="0"/>
          </a:p>
        </p:txBody>
      </p:sp>
      <p:pic>
        <p:nvPicPr>
          <p:cNvPr id="6" name="图片 5">
            <a:extLst>
              <a:ext uri="{FF2B5EF4-FFF2-40B4-BE49-F238E27FC236}">
                <a16:creationId xmlns:a16="http://schemas.microsoft.com/office/drawing/2014/main" id="{E7E34624-C8FA-489D-92E5-0FE78EFF55F1}"/>
              </a:ext>
            </a:extLst>
          </p:cNvPr>
          <p:cNvPicPr>
            <a:picLocks noChangeAspect="1"/>
          </p:cNvPicPr>
          <p:nvPr/>
        </p:nvPicPr>
        <p:blipFill rotWithShape="1">
          <a:blip r:embed="rId4"/>
          <a:srcRect t="2941" r="2345"/>
          <a:stretch/>
        </p:blipFill>
        <p:spPr>
          <a:xfrm>
            <a:off x="7641035" y="2858843"/>
            <a:ext cx="3065255" cy="3564000"/>
          </a:xfrm>
          <a:prstGeom prst="rect">
            <a:avLst/>
          </a:prstGeom>
        </p:spPr>
      </p:pic>
      <p:sp>
        <p:nvSpPr>
          <p:cNvPr id="10" name="箭头: 右 9">
            <a:extLst>
              <a:ext uri="{FF2B5EF4-FFF2-40B4-BE49-F238E27FC236}">
                <a16:creationId xmlns:a16="http://schemas.microsoft.com/office/drawing/2014/main" id="{6FDE5469-67DC-4D49-937E-0000AC2E810F}"/>
              </a:ext>
            </a:extLst>
          </p:cNvPr>
          <p:cNvSpPr/>
          <p:nvPr/>
        </p:nvSpPr>
        <p:spPr>
          <a:xfrm>
            <a:off x="1363727" y="4398445"/>
            <a:ext cx="1873857" cy="507831"/>
          </a:xfrm>
          <a:prstGeom prst="rightArrow">
            <a:avLst/>
          </a:prstGeom>
          <a:solidFill>
            <a:srgbClr val="73AE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15" name="箭头: 右 14">
            <a:extLst>
              <a:ext uri="{FF2B5EF4-FFF2-40B4-BE49-F238E27FC236}">
                <a16:creationId xmlns:a16="http://schemas.microsoft.com/office/drawing/2014/main" id="{33B40926-5EFB-4E09-89D6-02235DF44F29}"/>
              </a:ext>
            </a:extLst>
          </p:cNvPr>
          <p:cNvSpPr/>
          <p:nvPr/>
        </p:nvSpPr>
        <p:spPr>
          <a:xfrm>
            <a:off x="5556536" y="4386927"/>
            <a:ext cx="1873857" cy="507831"/>
          </a:xfrm>
          <a:prstGeom prst="rightArrow">
            <a:avLst/>
          </a:prstGeom>
          <a:solidFill>
            <a:srgbClr val="73AE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12" name="矩形 11">
            <a:extLst>
              <a:ext uri="{FF2B5EF4-FFF2-40B4-BE49-F238E27FC236}">
                <a16:creationId xmlns:a16="http://schemas.microsoft.com/office/drawing/2014/main" id="{856076ED-9963-48EC-B184-FE5FFE4B11B7}"/>
              </a:ext>
            </a:extLst>
          </p:cNvPr>
          <p:cNvSpPr/>
          <p:nvPr/>
        </p:nvSpPr>
        <p:spPr>
          <a:xfrm>
            <a:off x="5402460" y="3976123"/>
            <a:ext cx="2182008" cy="369332"/>
          </a:xfrm>
          <a:prstGeom prst="rect">
            <a:avLst/>
          </a:prstGeom>
        </p:spPr>
        <p:txBody>
          <a:bodyPr wrap="none">
            <a:spAutoFit/>
          </a:bodyPr>
          <a:lstStyle/>
          <a:p>
            <a:r>
              <a:rPr lang="zh-CN" altLang="en-US" dirty="0"/>
              <a:t>事务</a:t>
            </a:r>
            <a:r>
              <a:rPr lang="en-US" altLang="zh-CN" dirty="0"/>
              <a:t>002</a:t>
            </a:r>
            <a:r>
              <a:rPr lang="zh-CN" altLang="en-US" dirty="0"/>
              <a:t>，</a:t>
            </a:r>
            <a:r>
              <a:rPr lang="en-US" altLang="zh-CN" dirty="0"/>
              <a:t>{</a:t>
            </a:r>
            <a:r>
              <a:rPr lang="en-US" altLang="zh-CN" dirty="0" err="1"/>
              <a:t>z,x,y,t,s</a:t>
            </a:r>
            <a:r>
              <a:rPr lang="en-US" altLang="zh-CN" dirty="0"/>
              <a:t>}</a:t>
            </a:r>
            <a:endParaRPr lang="zh-CN" altLang="en-US" dirty="0"/>
          </a:p>
        </p:txBody>
      </p:sp>
    </p:spTree>
    <p:extLst>
      <p:ext uri="{BB962C8B-B14F-4D97-AF65-F5344CB8AC3E}">
        <p14:creationId xmlns:p14="http://schemas.microsoft.com/office/powerpoint/2010/main" val="4277674263"/>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4 </a:t>
            </a:r>
            <a:r>
              <a:rPr lang="zh-CN" altLang="en-US" dirty="0"/>
              <a:t>关联规则算法</a:t>
            </a:r>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4.2.2 FP-Growth </a:t>
            </a:r>
            <a:r>
              <a:rPr lang="zh-CN" altLang="en-US" dirty="0"/>
              <a:t>（</a:t>
            </a:r>
            <a:r>
              <a:rPr lang="en-US" altLang="zh-CN" dirty="0"/>
              <a:t>2/2</a:t>
            </a:r>
            <a:r>
              <a:rPr lang="zh-CN" altLang="en-US" dirty="0"/>
              <a:t>）</a:t>
            </a:r>
            <a:r>
              <a:rPr lang="en-US" altLang="zh-CN" dirty="0"/>
              <a:t>--- </a:t>
            </a:r>
            <a:r>
              <a:rPr lang="zh-CN" altLang="en-US" dirty="0"/>
              <a:t>算法实例</a:t>
            </a:r>
          </a:p>
        </p:txBody>
      </p:sp>
      <p:sp>
        <p:nvSpPr>
          <p:cNvPr id="13" name="矩形 12">
            <a:extLst>
              <a:ext uri="{FF2B5EF4-FFF2-40B4-BE49-F238E27FC236}">
                <a16:creationId xmlns:a16="http://schemas.microsoft.com/office/drawing/2014/main" id="{051101A6-D704-4260-8D2D-759FA2728E0C}"/>
              </a:ext>
            </a:extLst>
          </p:cNvPr>
          <p:cNvSpPr/>
          <p:nvPr/>
        </p:nvSpPr>
        <p:spPr>
          <a:xfrm>
            <a:off x="957148" y="1875554"/>
            <a:ext cx="9198776" cy="923330"/>
          </a:xfrm>
          <a:prstGeom prst="rect">
            <a:avLst/>
          </a:prstGeom>
        </p:spPr>
        <p:txBody>
          <a:bodyPr wrap="square">
            <a:spAutoFit/>
          </a:bodyPr>
          <a:lstStyle/>
          <a:p>
            <a:pPr marL="285750" indent="-285750">
              <a:buFont typeface="Wingdings" panose="05000000000000000000" pitchFamily="2" charset="2"/>
              <a:buChar char="Ø"/>
            </a:pPr>
            <a:r>
              <a:rPr lang="zh-CN" altLang="en-US" dirty="0">
                <a:solidFill>
                  <a:srgbClr val="00449A"/>
                </a:solidFill>
              </a:rPr>
              <a:t>第二次扫描</a:t>
            </a:r>
            <a:r>
              <a:rPr lang="zh-CN" altLang="en-US" dirty="0"/>
              <a:t>：构造</a:t>
            </a:r>
            <a:r>
              <a:rPr lang="en-US" altLang="zh-CN" dirty="0"/>
              <a:t>FP</a:t>
            </a:r>
            <a:r>
              <a:rPr lang="zh-CN" altLang="en-US" dirty="0"/>
              <a:t>树。参与扫描的是过滤后的数据，如果某个数据项是第一次遇到，则创建该节点，并在</a:t>
            </a:r>
            <a:r>
              <a:rPr lang="en-US" altLang="zh-CN" dirty="0" err="1"/>
              <a:t>headTable</a:t>
            </a:r>
            <a:r>
              <a:rPr lang="zh-CN" altLang="en-US" dirty="0"/>
              <a:t>中添加一个指向该节点的指针；否则按路径找到该项对应的节点，修改节点信息。</a:t>
            </a:r>
          </a:p>
        </p:txBody>
      </p:sp>
      <p:pic>
        <p:nvPicPr>
          <p:cNvPr id="6" name="图片 5">
            <a:extLst>
              <a:ext uri="{FF2B5EF4-FFF2-40B4-BE49-F238E27FC236}">
                <a16:creationId xmlns:a16="http://schemas.microsoft.com/office/drawing/2014/main" id="{E7E34624-C8FA-489D-92E5-0FE78EFF55F1}"/>
              </a:ext>
            </a:extLst>
          </p:cNvPr>
          <p:cNvPicPr>
            <a:picLocks noChangeAspect="1"/>
          </p:cNvPicPr>
          <p:nvPr/>
        </p:nvPicPr>
        <p:blipFill rotWithShape="1">
          <a:blip r:embed="rId3"/>
          <a:srcRect t="2941" r="2345"/>
          <a:stretch/>
        </p:blipFill>
        <p:spPr>
          <a:xfrm>
            <a:off x="2898975" y="2798884"/>
            <a:ext cx="3003331" cy="3492000"/>
          </a:xfrm>
          <a:prstGeom prst="rect">
            <a:avLst/>
          </a:prstGeom>
        </p:spPr>
      </p:pic>
      <p:sp>
        <p:nvSpPr>
          <p:cNvPr id="15" name="箭头: 右 14">
            <a:extLst>
              <a:ext uri="{FF2B5EF4-FFF2-40B4-BE49-F238E27FC236}">
                <a16:creationId xmlns:a16="http://schemas.microsoft.com/office/drawing/2014/main" id="{33B40926-5EFB-4E09-89D6-02235DF44F29}"/>
              </a:ext>
            </a:extLst>
          </p:cNvPr>
          <p:cNvSpPr/>
          <p:nvPr/>
        </p:nvSpPr>
        <p:spPr>
          <a:xfrm>
            <a:off x="814476" y="4386927"/>
            <a:ext cx="1873857" cy="507831"/>
          </a:xfrm>
          <a:prstGeom prst="rightArrow">
            <a:avLst/>
          </a:prstGeom>
          <a:solidFill>
            <a:srgbClr val="73AE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12" name="矩形 11">
            <a:extLst>
              <a:ext uri="{FF2B5EF4-FFF2-40B4-BE49-F238E27FC236}">
                <a16:creationId xmlns:a16="http://schemas.microsoft.com/office/drawing/2014/main" id="{856076ED-9963-48EC-B184-FE5FFE4B11B7}"/>
              </a:ext>
            </a:extLst>
          </p:cNvPr>
          <p:cNvSpPr/>
          <p:nvPr/>
        </p:nvSpPr>
        <p:spPr>
          <a:xfrm>
            <a:off x="660400" y="3976123"/>
            <a:ext cx="2182008" cy="369332"/>
          </a:xfrm>
          <a:prstGeom prst="rect">
            <a:avLst/>
          </a:prstGeom>
        </p:spPr>
        <p:txBody>
          <a:bodyPr wrap="none">
            <a:spAutoFit/>
          </a:bodyPr>
          <a:lstStyle/>
          <a:p>
            <a:r>
              <a:rPr lang="zh-CN" altLang="en-US" dirty="0"/>
              <a:t>事务</a:t>
            </a:r>
            <a:r>
              <a:rPr lang="en-US" altLang="zh-CN" dirty="0"/>
              <a:t>002</a:t>
            </a:r>
            <a:r>
              <a:rPr lang="zh-CN" altLang="en-US" dirty="0"/>
              <a:t>，</a:t>
            </a:r>
            <a:r>
              <a:rPr lang="en-US" altLang="zh-CN" dirty="0"/>
              <a:t>{</a:t>
            </a:r>
            <a:r>
              <a:rPr lang="en-US" altLang="zh-CN" dirty="0" err="1"/>
              <a:t>z,x,y,t,s</a:t>
            </a:r>
            <a:r>
              <a:rPr lang="en-US" altLang="zh-CN" dirty="0"/>
              <a:t>}</a:t>
            </a:r>
            <a:endParaRPr lang="zh-CN" altLang="en-US" dirty="0"/>
          </a:p>
        </p:txBody>
      </p:sp>
      <p:sp>
        <p:nvSpPr>
          <p:cNvPr id="11" name="箭头: 右 10">
            <a:extLst>
              <a:ext uri="{FF2B5EF4-FFF2-40B4-BE49-F238E27FC236}">
                <a16:creationId xmlns:a16="http://schemas.microsoft.com/office/drawing/2014/main" id="{5EF18AC9-CAD9-4457-BAA4-E1AD3771C275}"/>
              </a:ext>
            </a:extLst>
          </p:cNvPr>
          <p:cNvSpPr/>
          <p:nvPr/>
        </p:nvSpPr>
        <p:spPr>
          <a:xfrm>
            <a:off x="6174872" y="4345455"/>
            <a:ext cx="1873857" cy="507831"/>
          </a:xfrm>
          <a:prstGeom prst="rightArrow">
            <a:avLst/>
          </a:prstGeom>
          <a:solidFill>
            <a:srgbClr val="73AE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 name="矩形 6">
            <a:extLst>
              <a:ext uri="{FF2B5EF4-FFF2-40B4-BE49-F238E27FC236}">
                <a16:creationId xmlns:a16="http://schemas.microsoft.com/office/drawing/2014/main" id="{2DC66681-F2EC-4FE5-824E-010D3895C7CE}"/>
              </a:ext>
            </a:extLst>
          </p:cNvPr>
          <p:cNvSpPr/>
          <p:nvPr/>
        </p:nvSpPr>
        <p:spPr>
          <a:xfrm>
            <a:off x="6350213" y="3950483"/>
            <a:ext cx="1523174" cy="369332"/>
          </a:xfrm>
          <a:prstGeom prst="rect">
            <a:avLst/>
          </a:prstGeom>
        </p:spPr>
        <p:txBody>
          <a:bodyPr wrap="none">
            <a:spAutoFit/>
          </a:bodyPr>
          <a:lstStyle/>
          <a:p>
            <a:r>
              <a:rPr lang="zh-CN" altLang="en-US" dirty="0"/>
              <a:t>事务</a:t>
            </a:r>
            <a:r>
              <a:rPr lang="en-US" altLang="zh-CN" dirty="0"/>
              <a:t>003</a:t>
            </a:r>
            <a:r>
              <a:rPr lang="zh-CN" altLang="en-US" dirty="0"/>
              <a:t>，</a:t>
            </a:r>
            <a:r>
              <a:rPr lang="en-US" altLang="zh-CN" dirty="0"/>
              <a:t>{z}</a:t>
            </a:r>
            <a:endParaRPr lang="zh-CN" altLang="en-US" dirty="0"/>
          </a:p>
        </p:txBody>
      </p:sp>
      <p:pic>
        <p:nvPicPr>
          <p:cNvPr id="8" name="图片 7">
            <a:extLst>
              <a:ext uri="{FF2B5EF4-FFF2-40B4-BE49-F238E27FC236}">
                <a16:creationId xmlns:a16="http://schemas.microsoft.com/office/drawing/2014/main" id="{9E466062-5964-4956-9F53-7C1F8379DD73}"/>
              </a:ext>
            </a:extLst>
          </p:cNvPr>
          <p:cNvPicPr>
            <a:picLocks noChangeAspect="1"/>
          </p:cNvPicPr>
          <p:nvPr/>
        </p:nvPicPr>
        <p:blipFill>
          <a:blip r:embed="rId4"/>
          <a:stretch>
            <a:fillRect/>
          </a:stretch>
        </p:blipFill>
        <p:spPr>
          <a:xfrm>
            <a:off x="8048736" y="2700762"/>
            <a:ext cx="3014605" cy="3528000"/>
          </a:xfrm>
          <a:prstGeom prst="rect">
            <a:avLst/>
          </a:prstGeom>
        </p:spPr>
      </p:pic>
    </p:spTree>
    <p:extLst>
      <p:ext uri="{BB962C8B-B14F-4D97-AF65-F5344CB8AC3E}">
        <p14:creationId xmlns:p14="http://schemas.microsoft.com/office/powerpoint/2010/main" val="3420775135"/>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4 </a:t>
            </a:r>
            <a:r>
              <a:rPr lang="zh-CN" altLang="en-US" dirty="0"/>
              <a:t>关联规则算法</a:t>
            </a:r>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4.2.2 FP-Growth </a:t>
            </a:r>
            <a:r>
              <a:rPr lang="zh-CN" altLang="en-US" dirty="0"/>
              <a:t>（</a:t>
            </a:r>
            <a:r>
              <a:rPr lang="en-US" altLang="zh-CN" dirty="0"/>
              <a:t>2/2</a:t>
            </a:r>
            <a:r>
              <a:rPr lang="zh-CN" altLang="en-US" dirty="0"/>
              <a:t>）</a:t>
            </a:r>
            <a:r>
              <a:rPr lang="en-US" altLang="zh-CN" dirty="0"/>
              <a:t>--- </a:t>
            </a:r>
            <a:r>
              <a:rPr lang="zh-CN" altLang="en-US" dirty="0"/>
              <a:t>算法实例</a:t>
            </a:r>
          </a:p>
        </p:txBody>
      </p:sp>
      <p:sp>
        <p:nvSpPr>
          <p:cNvPr id="13" name="矩形 12">
            <a:extLst>
              <a:ext uri="{FF2B5EF4-FFF2-40B4-BE49-F238E27FC236}">
                <a16:creationId xmlns:a16="http://schemas.microsoft.com/office/drawing/2014/main" id="{051101A6-D704-4260-8D2D-759FA2728E0C}"/>
              </a:ext>
            </a:extLst>
          </p:cNvPr>
          <p:cNvSpPr/>
          <p:nvPr/>
        </p:nvSpPr>
        <p:spPr>
          <a:xfrm>
            <a:off x="957148" y="1875554"/>
            <a:ext cx="9198776" cy="923330"/>
          </a:xfrm>
          <a:prstGeom prst="rect">
            <a:avLst/>
          </a:prstGeom>
        </p:spPr>
        <p:txBody>
          <a:bodyPr wrap="square">
            <a:spAutoFit/>
          </a:bodyPr>
          <a:lstStyle/>
          <a:p>
            <a:pPr marL="285750" indent="-285750">
              <a:buFont typeface="Wingdings" panose="05000000000000000000" pitchFamily="2" charset="2"/>
              <a:buChar char="Ø"/>
            </a:pPr>
            <a:r>
              <a:rPr lang="zh-CN" altLang="en-US" dirty="0">
                <a:solidFill>
                  <a:srgbClr val="00449A"/>
                </a:solidFill>
              </a:rPr>
              <a:t>第二次扫描</a:t>
            </a:r>
            <a:r>
              <a:rPr lang="zh-CN" altLang="en-US" dirty="0"/>
              <a:t>：构造</a:t>
            </a:r>
            <a:r>
              <a:rPr lang="en-US" altLang="zh-CN" dirty="0"/>
              <a:t>FP</a:t>
            </a:r>
            <a:r>
              <a:rPr lang="zh-CN" altLang="en-US" dirty="0"/>
              <a:t>树。参与扫描的是过滤后的数据，如果某个数据项是第一次遇到，则创建该节点，并在</a:t>
            </a:r>
            <a:r>
              <a:rPr lang="en-US" altLang="zh-CN" dirty="0" err="1"/>
              <a:t>headTable</a:t>
            </a:r>
            <a:r>
              <a:rPr lang="zh-CN" altLang="en-US" dirty="0"/>
              <a:t>中添加一个指向该节点的指针；否则按路径找到该项对应的节点，修改节点信息。</a:t>
            </a:r>
          </a:p>
        </p:txBody>
      </p:sp>
      <p:sp>
        <p:nvSpPr>
          <p:cNvPr id="11" name="箭头: 右 10">
            <a:extLst>
              <a:ext uri="{FF2B5EF4-FFF2-40B4-BE49-F238E27FC236}">
                <a16:creationId xmlns:a16="http://schemas.microsoft.com/office/drawing/2014/main" id="{5EF18AC9-CAD9-4457-BAA4-E1AD3771C275}"/>
              </a:ext>
            </a:extLst>
          </p:cNvPr>
          <p:cNvSpPr/>
          <p:nvPr/>
        </p:nvSpPr>
        <p:spPr>
          <a:xfrm>
            <a:off x="370739" y="4345455"/>
            <a:ext cx="1523175" cy="507831"/>
          </a:xfrm>
          <a:prstGeom prst="rightArrow">
            <a:avLst/>
          </a:prstGeom>
          <a:solidFill>
            <a:srgbClr val="73AE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 name="矩形 6">
            <a:extLst>
              <a:ext uri="{FF2B5EF4-FFF2-40B4-BE49-F238E27FC236}">
                <a16:creationId xmlns:a16="http://schemas.microsoft.com/office/drawing/2014/main" id="{2DC66681-F2EC-4FE5-824E-010D3895C7CE}"/>
              </a:ext>
            </a:extLst>
          </p:cNvPr>
          <p:cNvSpPr/>
          <p:nvPr/>
        </p:nvSpPr>
        <p:spPr>
          <a:xfrm>
            <a:off x="340301" y="3995825"/>
            <a:ext cx="1523174" cy="369332"/>
          </a:xfrm>
          <a:prstGeom prst="rect">
            <a:avLst/>
          </a:prstGeom>
        </p:spPr>
        <p:txBody>
          <a:bodyPr wrap="none">
            <a:spAutoFit/>
          </a:bodyPr>
          <a:lstStyle/>
          <a:p>
            <a:r>
              <a:rPr lang="zh-CN" altLang="en-US" dirty="0"/>
              <a:t>事务</a:t>
            </a:r>
            <a:r>
              <a:rPr lang="en-US" altLang="zh-CN" dirty="0"/>
              <a:t>003</a:t>
            </a:r>
            <a:r>
              <a:rPr lang="zh-CN" altLang="en-US" dirty="0"/>
              <a:t>，</a:t>
            </a:r>
            <a:r>
              <a:rPr lang="en-US" altLang="zh-CN" dirty="0"/>
              <a:t>{z}</a:t>
            </a:r>
            <a:endParaRPr lang="zh-CN" altLang="en-US" dirty="0"/>
          </a:p>
        </p:txBody>
      </p:sp>
      <p:pic>
        <p:nvPicPr>
          <p:cNvPr id="8" name="图片 7">
            <a:extLst>
              <a:ext uri="{FF2B5EF4-FFF2-40B4-BE49-F238E27FC236}">
                <a16:creationId xmlns:a16="http://schemas.microsoft.com/office/drawing/2014/main" id="{9E466062-5964-4956-9F53-7C1F8379DD73}"/>
              </a:ext>
            </a:extLst>
          </p:cNvPr>
          <p:cNvPicPr>
            <a:picLocks noChangeAspect="1"/>
          </p:cNvPicPr>
          <p:nvPr/>
        </p:nvPicPr>
        <p:blipFill rotWithShape="1">
          <a:blip r:embed="rId3"/>
          <a:srcRect t="2726"/>
          <a:stretch/>
        </p:blipFill>
        <p:spPr>
          <a:xfrm>
            <a:off x="1877675" y="2798884"/>
            <a:ext cx="3076127" cy="3501878"/>
          </a:xfrm>
          <a:prstGeom prst="rect">
            <a:avLst/>
          </a:prstGeom>
        </p:spPr>
      </p:pic>
      <p:sp>
        <p:nvSpPr>
          <p:cNvPr id="14" name="箭头: 右 13">
            <a:extLst>
              <a:ext uri="{FF2B5EF4-FFF2-40B4-BE49-F238E27FC236}">
                <a16:creationId xmlns:a16="http://schemas.microsoft.com/office/drawing/2014/main" id="{2353B9DD-4910-4F46-AF5C-54F4458FA39A}"/>
              </a:ext>
            </a:extLst>
          </p:cNvPr>
          <p:cNvSpPr/>
          <p:nvPr/>
        </p:nvSpPr>
        <p:spPr>
          <a:xfrm>
            <a:off x="5001133" y="4301756"/>
            <a:ext cx="1651664" cy="507831"/>
          </a:xfrm>
          <a:prstGeom prst="rightArrow">
            <a:avLst/>
          </a:prstGeom>
          <a:solidFill>
            <a:srgbClr val="73AE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397AAE82-B686-4415-8C13-50D765718A94}"/>
              </a:ext>
            </a:extLst>
          </p:cNvPr>
          <p:cNvSpPr/>
          <p:nvPr/>
        </p:nvSpPr>
        <p:spPr>
          <a:xfrm>
            <a:off x="4891832" y="3956687"/>
            <a:ext cx="1822935" cy="369332"/>
          </a:xfrm>
          <a:prstGeom prst="rect">
            <a:avLst/>
          </a:prstGeom>
        </p:spPr>
        <p:txBody>
          <a:bodyPr wrap="none">
            <a:spAutoFit/>
          </a:bodyPr>
          <a:lstStyle/>
          <a:p>
            <a:r>
              <a:rPr lang="zh-CN" altLang="en-US" dirty="0"/>
              <a:t>事务</a:t>
            </a:r>
            <a:r>
              <a:rPr lang="en-US" altLang="zh-CN" dirty="0"/>
              <a:t>004</a:t>
            </a:r>
            <a:r>
              <a:rPr lang="zh-CN" altLang="en-US" dirty="0"/>
              <a:t>，</a:t>
            </a:r>
            <a:r>
              <a:rPr lang="en-US" altLang="zh-CN" dirty="0"/>
              <a:t>{</a:t>
            </a:r>
            <a:r>
              <a:rPr lang="en-US" altLang="zh-CN" dirty="0" err="1"/>
              <a:t>x,s,r</a:t>
            </a:r>
            <a:r>
              <a:rPr lang="en-US" altLang="zh-CN" dirty="0"/>
              <a:t>}</a:t>
            </a:r>
            <a:endParaRPr lang="zh-CN" altLang="en-US" dirty="0"/>
          </a:p>
        </p:txBody>
      </p:sp>
      <p:pic>
        <p:nvPicPr>
          <p:cNvPr id="5" name="图片 4">
            <a:extLst>
              <a:ext uri="{FF2B5EF4-FFF2-40B4-BE49-F238E27FC236}">
                <a16:creationId xmlns:a16="http://schemas.microsoft.com/office/drawing/2014/main" id="{8F4E6303-F144-46F1-ADB4-9A820AEE1F37}"/>
              </a:ext>
            </a:extLst>
          </p:cNvPr>
          <p:cNvPicPr>
            <a:picLocks noChangeAspect="1"/>
          </p:cNvPicPr>
          <p:nvPr/>
        </p:nvPicPr>
        <p:blipFill>
          <a:blip r:embed="rId4"/>
          <a:stretch>
            <a:fillRect/>
          </a:stretch>
        </p:blipFill>
        <p:spPr>
          <a:xfrm>
            <a:off x="6652797" y="2556762"/>
            <a:ext cx="5194195" cy="3744000"/>
          </a:xfrm>
          <a:prstGeom prst="rect">
            <a:avLst/>
          </a:prstGeom>
        </p:spPr>
      </p:pic>
    </p:spTree>
    <p:extLst>
      <p:ext uri="{BB962C8B-B14F-4D97-AF65-F5344CB8AC3E}">
        <p14:creationId xmlns:p14="http://schemas.microsoft.com/office/powerpoint/2010/main" val="1854699148"/>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4 </a:t>
            </a:r>
            <a:r>
              <a:rPr lang="zh-CN" altLang="en-US" dirty="0"/>
              <a:t>关联规则算法</a:t>
            </a:r>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4.2.2 FP-Growth </a:t>
            </a:r>
            <a:r>
              <a:rPr lang="zh-CN" altLang="en-US" dirty="0"/>
              <a:t>（</a:t>
            </a:r>
            <a:r>
              <a:rPr lang="en-US" altLang="zh-CN" dirty="0"/>
              <a:t>2/2</a:t>
            </a:r>
            <a:r>
              <a:rPr lang="zh-CN" altLang="en-US" dirty="0"/>
              <a:t>）</a:t>
            </a:r>
            <a:r>
              <a:rPr lang="en-US" altLang="zh-CN" dirty="0"/>
              <a:t>--- </a:t>
            </a:r>
            <a:r>
              <a:rPr lang="zh-CN" altLang="en-US" dirty="0"/>
              <a:t>算法实例</a:t>
            </a:r>
          </a:p>
        </p:txBody>
      </p:sp>
      <p:sp>
        <p:nvSpPr>
          <p:cNvPr id="13" name="矩形 12">
            <a:extLst>
              <a:ext uri="{FF2B5EF4-FFF2-40B4-BE49-F238E27FC236}">
                <a16:creationId xmlns:a16="http://schemas.microsoft.com/office/drawing/2014/main" id="{051101A6-D704-4260-8D2D-759FA2728E0C}"/>
              </a:ext>
            </a:extLst>
          </p:cNvPr>
          <p:cNvSpPr/>
          <p:nvPr/>
        </p:nvSpPr>
        <p:spPr>
          <a:xfrm>
            <a:off x="850900" y="1781013"/>
            <a:ext cx="9198776" cy="923330"/>
          </a:xfrm>
          <a:prstGeom prst="rect">
            <a:avLst/>
          </a:prstGeom>
        </p:spPr>
        <p:txBody>
          <a:bodyPr wrap="square">
            <a:spAutoFit/>
          </a:bodyPr>
          <a:lstStyle/>
          <a:p>
            <a:pPr marL="285750" indent="-285750">
              <a:buFont typeface="Wingdings" panose="05000000000000000000" pitchFamily="2" charset="2"/>
              <a:buChar char="Ø"/>
            </a:pPr>
            <a:r>
              <a:rPr lang="zh-CN" altLang="en-US" dirty="0">
                <a:solidFill>
                  <a:srgbClr val="00449A"/>
                </a:solidFill>
              </a:rPr>
              <a:t>第二次扫描</a:t>
            </a:r>
            <a:r>
              <a:rPr lang="zh-CN" altLang="en-US" dirty="0"/>
              <a:t>：构造</a:t>
            </a:r>
            <a:r>
              <a:rPr lang="en-US" altLang="zh-CN" dirty="0"/>
              <a:t>FP</a:t>
            </a:r>
            <a:r>
              <a:rPr lang="zh-CN" altLang="en-US" dirty="0"/>
              <a:t>树。参与扫描的是过滤后的数据，如果某个数据项是第一次遇到，则创建该节点，并在</a:t>
            </a:r>
            <a:r>
              <a:rPr lang="en-US" altLang="zh-CN" dirty="0" err="1"/>
              <a:t>headTable</a:t>
            </a:r>
            <a:r>
              <a:rPr lang="zh-CN" altLang="en-US" dirty="0"/>
              <a:t>中添加一个指向该节点的指针；否则按路径找到该项对应的节点，修改节点信息。</a:t>
            </a:r>
          </a:p>
        </p:txBody>
      </p:sp>
      <p:sp>
        <p:nvSpPr>
          <p:cNvPr id="14" name="箭头: 右 13">
            <a:extLst>
              <a:ext uri="{FF2B5EF4-FFF2-40B4-BE49-F238E27FC236}">
                <a16:creationId xmlns:a16="http://schemas.microsoft.com/office/drawing/2014/main" id="{2353B9DD-4910-4F46-AF5C-54F4458FA39A}"/>
              </a:ext>
            </a:extLst>
          </p:cNvPr>
          <p:cNvSpPr/>
          <p:nvPr/>
        </p:nvSpPr>
        <p:spPr>
          <a:xfrm>
            <a:off x="91632" y="4187388"/>
            <a:ext cx="1023759" cy="507831"/>
          </a:xfrm>
          <a:prstGeom prst="rightArrow">
            <a:avLst/>
          </a:prstGeom>
          <a:solidFill>
            <a:srgbClr val="73AE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397AAE82-B686-4415-8C13-50D765718A94}"/>
              </a:ext>
            </a:extLst>
          </p:cNvPr>
          <p:cNvSpPr/>
          <p:nvPr/>
        </p:nvSpPr>
        <p:spPr>
          <a:xfrm>
            <a:off x="51283" y="3768285"/>
            <a:ext cx="1563387" cy="1200329"/>
          </a:xfrm>
          <a:prstGeom prst="rect">
            <a:avLst/>
          </a:prstGeom>
        </p:spPr>
        <p:txBody>
          <a:bodyPr wrap="square">
            <a:spAutoFit/>
          </a:bodyPr>
          <a:lstStyle/>
          <a:p>
            <a:r>
              <a:rPr lang="zh-CN" altLang="en-US" dirty="0"/>
              <a:t>事务</a:t>
            </a:r>
            <a:r>
              <a:rPr lang="en-US" altLang="zh-CN" dirty="0"/>
              <a:t>004</a:t>
            </a:r>
          </a:p>
          <a:p>
            <a:endParaRPr lang="en-US" altLang="zh-CN" dirty="0"/>
          </a:p>
          <a:p>
            <a:endParaRPr lang="en-US" altLang="zh-CN" dirty="0"/>
          </a:p>
          <a:p>
            <a:r>
              <a:rPr lang="en-US" altLang="zh-CN" dirty="0"/>
              <a:t> {</a:t>
            </a:r>
            <a:r>
              <a:rPr lang="en-US" altLang="zh-CN" dirty="0" err="1"/>
              <a:t>x,s,r</a:t>
            </a:r>
            <a:r>
              <a:rPr lang="en-US" altLang="zh-CN" dirty="0"/>
              <a:t>}</a:t>
            </a:r>
            <a:endParaRPr lang="zh-CN" altLang="en-US" dirty="0"/>
          </a:p>
        </p:txBody>
      </p:sp>
      <p:pic>
        <p:nvPicPr>
          <p:cNvPr id="5" name="图片 4">
            <a:extLst>
              <a:ext uri="{FF2B5EF4-FFF2-40B4-BE49-F238E27FC236}">
                <a16:creationId xmlns:a16="http://schemas.microsoft.com/office/drawing/2014/main" id="{8F4E6303-F144-46F1-ADB4-9A820AEE1F37}"/>
              </a:ext>
            </a:extLst>
          </p:cNvPr>
          <p:cNvPicPr>
            <a:picLocks noChangeAspect="1"/>
          </p:cNvPicPr>
          <p:nvPr/>
        </p:nvPicPr>
        <p:blipFill>
          <a:blip r:embed="rId3"/>
          <a:stretch>
            <a:fillRect/>
          </a:stretch>
        </p:blipFill>
        <p:spPr>
          <a:xfrm>
            <a:off x="1133061" y="2715789"/>
            <a:ext cx="5044363" cy="3636000"/>
          </a:xfrm>
          <a:prstGeom prst="rect">
            <a:avLst/>
          </a:prstGeom>
        </p:spPr>
      </p:pic>
      <p:sp>
        <p:nvSpPr>
          <p:cNvPr id="12" name="箭头: 右 11">
            <a:extLst>
              <a:ext uri="{FF2B5EF4-FFF2-40B4-BE49-F238E27FC236}">
                <a16:creationId xmlns:a16="http://schemas.microsoft.com/office/drawing/2014/main" id="{29152492-4DFB-4083-8C76-BCBC33944D15}"/>
              </a:ext>
            </a:extLst>
          </p:cNvPr>
          <p:cNvSpPr/>
          <p:nvPr/>
        </p:nvSpPr>
        <p:spPr>
          <a:xfrm>
            <a:off x="6214206" y="4187389"/>
            <a:ext cx="988998" cy="507831"/>
          </a:xfrm>
          <a:prstGeom prst="rightArrow">
            <a:avLst/>
          </a:prstGeom>
          <a:solidFill>
            <a:srgbClr val="73AE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15" name="矩形 14">
            <a:extLst>
              <a:ext uri="{FF2B5EF4-FFF2-40B4-BE49-F238E27FC236}">
                <a16:creationId xmlns:a16="http://schemas.microsoft.com/office/drawing/2014/main" id="{92565542-6DB5-4769-8854-49BE5BAA66CB}"/>
              </a:ext>
            </a:extLst>
          </p:cNvPr>
          <p:cNvSpPr/>
          <p:nvPr/>
        </p:nvSpPr>
        <p:spPr>
          <a:xfrm>
            <a:off x="6178867" y="3875716"/>
            <a:ext cx="1024337" cy="1200329"/>
          </a:xfrm>
          <a:prstGeom prst="rect">
            <a:avLst/>
          </a:prstGeom>
        </p:spPr>
        <p:txBody>
          <a:bodyPr wrap="square">
            <a:spAutoFit/>
          </a:bodyPr>
          <a:lstStyle/>
          <a:p>
            <a:r>
              <a:rPr lang="zh-CN" altLang="en-US" dirty="0"/>
              <a:t>事务</a:t>
            </a:r>
            <a:r>
              <a:rPr lang="en-US" altLang="zh-CN" dirty="0"/>
              <a:t>005</a:t>
            </a:r>
          </a:p>
          <a:p>
            <a:endParaRPr lang="en-US" altLang="zh-CN" dirty="0"/>
          </a:p>
          <a:p>
            <a:r>
              <a:rPr lang="en-US" altLang="zh-CN" dirty="0"/>
              <a:t> </a:t>
            </a:r>
          </a:p>
          <a:p>
            <a:r>
              <a:rPr lang="fr-FR" altLang="zh-CN" dirty="0"/>
              <a:t>{z,x,y,t,r}</a:t>
            </a:r>
            <a:endParaRPr lang="zh-CN" altLang="en-US" dirty="0"/>
          </a:p>
        </p:txBody>
      </p:sp>
      <p:pic>
        <p:nvPicPr>
          <p:cNvPr id="6" name="图片 5">
            <a:extLst>
              <a:ext uri="{FF2B5EF4-FFF2-40B4-BE49-F238E27FC236}">
                <a16:creationId xmlns:a16="http://schemas.microsoft.com/office/drawing/2014/main" id="{0D6BD6A6-E6EA-4DD8-91B6-D474D4018151}"/>
              </a:ext>
            </a:extLst>
          </p:cNvPr>
          <p:cNvPicPr>
            <a:picLocks noChangeAspect="1"/>
          </p:cNvPicPr>
          <p:nvPr/>
        </p:nvPicPr>
        <p:blipFill>
          <a:blip r:embed="rId3"/>
          <a:stretch>
            <a:fillRect/>
          </a:stretch>
        </p:blipFill>
        <p:spPr>
          <a:xfrm>
            <a:off x="7196242" y="2704343"/>
            <a:ext cx="4944475" cy="3564000"/>
          </a:xfrm>
          <a:prstGeom prst="rect">
            <a:avLst/>
          </a:prstGeom>
        </p:spPr>
      </p:pic>
    </p:spTree>
    <p:extLst>
      <p:ext uri="{BB962C8B-B14F-4D97-AF65-F5344CB8AC3E}">
        <p14:creationId xmlns:p14="http://schemas.microsoft.com/office/powerpoint/2010/main" val="1740032312"/>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4 </a:t>
            </a:r>
            <a:r>
              <a:rPr lang="zh-CN" altLang="en-US" dirty="0"/>
              <a:t>关联规则算法</a:t>
            </a:r>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4.2.2 FP-Growth </a:t>
            </a:r>
            <a:r>
              <a:rPr lang="zh-CN" altLang="en-US" dirty="0"/>
              <a:t>（</a:t>
            </a:r>
            <a:r>
              <a:rPr lang="en-US" altLang="zh-CN" dirty="0"/>
              <a:t>2/2</a:t>
            </a:r>
            <a:r>
              <a:rPr lang="zh-CN" altLang="en-US" dirty="0"/>
              <a:t>）</a:t>
            </a:r>
            <a:r>
              <a:rPr lang="en-US" altLang="zh-CN" dirty="0"/>
              <a:t>--- </a:t>
            </a:r>
            <a:r>
              <a:rPr lang="zh-CN" altLang="en-US" dirty="0"/>
              <a:t>算法实例</a:t>
            </a:r>
          </a:p>
        </p:txBody>
      </p:sp>
      <p:sp>
        <p:nvSpPr>
          <p:cNvPr id="13" name="矩形 12">
            <a:extLst>
              <a:ext uri="{FF2B5EF4-FFF2-40B4-BE49-F238E27FC236}">
                <a16:creationId xmlns:a16="http://schemas.microsoft.com/office/drawing/2014/main" id="{051101A6-D704-4260-8D2D-759FA2728E0C}"/>
              </a:ext>
            </a:extLst>
          </p:cNvPr>
          <p:cNvSpPr/>
          <p:nvPr/>
        </p:nvSpPr>
        <p:spPr>
          <a:xfrm>
            <a:off x="850900" y="1781013"/>
            <a:ext cx="9198776" cy="923330"/>
          </a:xfrm>
          <a:prstGeom prst="rect">
            <a:avLst/>
          </a:prstGeom>
        </p:spPr>
        <p:txBody>
          <a:bodyPr wrap="square">
            <a:spAutoFit/>
          </a:bodyPr>
          <a:lstStyle/>
          <a:p>
            <a:pPr marL="285750" indent="-285750">
              <a:buFont typeface="Wingdings" panose="05000000000000000000" pitchFamily="2" charset="2"/>
              <a:buChar char="Ø"/>
            </a:pPr>
            <a:r>
              <a:rPr lang="zh-CN" altLang="en-US" dirty="0">
                <a:solidFill>
                  <a:srgbClr val="00449A"/>
                </a:solidFill>
              </a:rPr>
              <a:t>第二次扫描</a:t>
            </a:r>
            <a:r>
              <a:rPr lang="zh-CN" altLang="en-US" dirty="0"/>
              <a:t>：构造</a:t>
            </a:r>
            <a:r>
              <a:rPr lang="en-US" altLang="zh-CN" dirty="0"/>
              <a:t>FP</a:t>
            </a:r>
            <a:r>
              <a:rPr lang="zh-CN" altLang="en-US" dirty="0"/>
              <a:t>树。参与扫描的是过滤后的数据，如果某个数据项是第一次遇到，则创建该节点，并在</a:t>
            </a:r>
            <a:r>
              <a:rPr lang="en-US" altLang="zh-CN" dirty="0" err="1"/>
              <a:t>headTable</a:t>
            </a:r>
            <a:r>
              <a:rPr lang="zh-CN" altLang="en-US" dirty="0"/>
              <a:t>中添加一个指向该节点的指针；否则按路径找到该项对应的节点，修改节点信息。</a:t>
            </a:r>
          </a:p>
        </p:txBody>
      </p:sp>
      <p:sp>
        <p:nvSpPr>
          <p:cNvPr id="12" name="箭头: 右 11">
            <a:extLst>
              <a:ext uri="{FF2B5EF4-FFF2-40B4-BE49-F238E27FC236}">
                <a16:creationId xmlns:a16="http://schemas.microsoft.com/office/drawing/2014/main" id="{29152492-4DFB-4083-8C76-BCBC33944D15}"/>
              </a:ext>
            </a:extLst>
          </p:cNvPr>
          <p:cNvSpPr/>
          <p:nvPr/>
        </p:nvSpPr>
        <p:spPr>
          <a:xfrm>
            <a:off x="169489" y="4293768"/>
            <a:ext cx="988998" cy="507831"/>
          </a:xfrm>
          <a:prstGeom prst="rightArrow">
            <a:avLst/>
          </a:prstGeom>
          <a:solidFill>
            <a:srgbClr val="73AE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15" name="矩形 14">
            <a:extLst>
              <a:ext uri="{FF2B5EF4-FFF2-40B4-BE49-F238E27FC236}">
                <a16:creationId xmlns:a16="http://schemas.microsoft.com/office/drawing/2014/main" id="{92565542-6DB5-4769-8854-49BE5BAA66CB}"/>
              </a:ext>
            </a:extLst>
          </p:cNvPr>
          <p:cNvSpPr/>
          <p:nvPr/>
        </p:nvSpPr>
        <p:spPr>
          <a:xfrm>
            <a:off x="99914" y="3920974"/>
            <a:ext cx="1024337" cy="1200329"/>
          </a:xfrm>
          <a:prstGeom prst="rect">
            <a:avLst/>
          </a:prstGeom>
        </p:spPr>
        <p:txBody>
          <a:bodyPr wrap="square">
            <a:spAutoFit/>
          </a:bodyPr>
          <a:lstStyle/>
          <a:p>
            <a:r>
              <a:rPr lang="zh-CN" altLang="en-US" dirty="0"/>
              <a:t>事务</a:t>
            </a:r>
            <a:r>
              <a:rPr lang="en-US" altLang="zh-CN" dirty="0"/>
              <a:t>005</a:t>
            </a:r>
          </a:p>
          <a:p>
            <a:endParaRPr lang="en-US" altLang="zh-CN" dirty="0"/>
          </a:p>
          <a:p>
            <a:r>
              <a:rPr lang="en-US" altLang="zh-CN" dirty="0"/>
              <a:t> </a:t>
            </a:r>
          </a:p>
          <a:p>
            <a:r>
              <a:rPr lang="fr-FR" altLang="zh-CN" dirty="0"/>
              <a:t>{z,x,y,t,r}</a:t>
            </a:r>
            <a:endParaRPr lang="zh-CN" altLang="en-US" dirty="0"/>
          </a:p>
        </p:txBody>
      </p:sp>
      <p:pic>
        <p:nvPicPr>
          <p:cNvPr id="6" name="图片 5">
            <a:extLst>
              <a:ext uri="{FF2B5EF4-FFF2-40B4-BE49-F238E27FC236}">
                <a16:creationId xmlns:a16="http://schemas.microsoft.com/office/drawing/2014/main" id="{0D6BD6A6-E6EA-4DD8-91B6-D474D4018151}"/>
              </a:ext>
            </a:extLst>
          </p:cNvPr>
          <p:cNvPicPr>
            <a:picLocks noChangeAspect="1"/>
          </p:cNvPicPr>
          <p:nvPr/>
        </p:nvPicPr>
        <p:blipFill>
          <a:blip r:embed="rId3"/>
          <a:stretch>
            <a:fillRect/>
          </a:stretch>
        </p:blipFill>
        <p:spPr>
          <a:xfrm>
            <a:off x="1151525" y="2810722"/>
            <a:ext cx="4944475" cy="3564000"/>
          </a:xfrm>
          <a:prstGeom prst="rect">
            <a:avLst/>
          </a:prstGeom>
        </p:spPr>
      </p:pic>
      <p:sp>
        <p:nvSpPr>
          <p:cNvPr id="11" name="矩形 10">
            <a:extLst>
              <a:ext uri="{FF2B5EF4-FFF2-40B4-BE49-F238E27FC236}">
                <a16:creationId xmlns:a16="http://schemas.microsoft.com/office/drawing/2014/main" id="{8817DF6F-F649-4AF0-B0A4-A6823378360F}"/>
              </a:ext>
            </a:extLst>
          </p:cNvPr>
          <p:cNvSpPr/>
          <p:nvPr/>
        </p:nvSpPr>
        <p:spPr>
          <a:xfrm>
            <a:off x="6096000" y="3959140"/>
            <a:ext cx="1024337" cy="1200329"/>
          </a:xfrm>
          <a:prstGeom prst="rect">
            <a:avLst/>
          </a:prstGeom>
        </p:spPr>
        <p:txBody>
          <a:bodyPr wrap="square">
            <a:spAutoFit/>
          </a:bodyPr>
          <a:lstStyle/>
          <a:p>
            <a:r>
              <a:rPr lang="zh-CN" altLang="en-US" dirty="0"/>
              <a:t>事务</a:t>
            </a:r>
            <a:r>
              <a:rPr lang="en-US" altLang="zh-CN" dirty="0"/>
              <a:t>006</a:t>
            </a:r>
          </a:p>
          <a:p>
            <a:endParaRPr lang="en-US" altLang="zh-CN" dirty="0"/>
          </a:p>
          <a:p>
            <a:r>
              <a:rPr lang="en-US" altLang="zh-CN" dirty="0"/>
              <a:t> </a:t>
            </a:r>
          </a:p>
          <a:p>
            <a:r>
              <a:rPr lang="fr-FR" altLang="zh-CN" dirty="0"/>
              <a:t>{z,x,y,t,s}</a:t>
            </a:r>
            <a:endParaRPr lang="zh-CN" altLang="en-US" dirty="0"/>
          </a:p>
        </p:txBody>
      </p:sp>
      <p:sp>
        <p:nvSpPr>
          <p:cNvPr id="16" name="箭头: 右 15">
            <a:extLst>
              <a:ext uri="{FF2B5EF4-FFF2-40B4-BE49-F238E27FC236}">
                <a16:creationId xmlns:a16="http://schemas.microsoft.com/office/drawing/2014/main" id="{A9DBEC8E-3C4B-4484-9088-1C4993F1AB20}"/>
              </a:ext>
            </a:extLst>
          </p:cNvPr>
          <p:cNvSpPr/>
          <p:nvPr/>
        </p:nvSpPr>
        <p:spPr>
          <a:xfrm>
            <a:off x="6200914" y="4305388"/>
            <a:ext cx="988998" cy="507831"/>
          </a:xfrm>
          <a:prstGeom prst="rightArrow">
            <a:avLst/>
          </a:prstGeom>
          <a:solidFill>
            <a:srgbClr val="73AE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pic>
        <p:nvPicPr>
          <p:cNvPr id="7" name="图片 6">
            <a:extLst>
              <a:ext uri="{FF2B5EF4-FFF2-40B4-BE49-F238E27FC236}">
                <a16:creationId xmlns:a16="http://schemas.microsoft.com/office/drawing/2014/main" id="{1FFE305C-D1ED-4350-9D58-CE5BEAA17669}"/>
              </a:ext>
            </a:extLst>
          </p:cNvPr>
          <p:cNvPicPr>
            <a:picLocks noChangeAspect="1"/>
          </p:cNvPicPr>
          <p:nvPr/>
        </p:nvPicPr>
        <p:blipFill>
          <a:blip r:embed="rId4"/>
          <a:stretch>
            <a:fillRect/>
          </a:stretch>
        </p:blipFill>
        <p:spPr>
          <a:xfrm>
            <a:off x="7174672" y="2783683"/>
            <a:ext cx="4960222" cy="3528000"/>
          </a:xfrm>
          <a:prstGeom prst="rect">
            <a:avLst/>
          </a:prstGeom>
        </p:spPr>
      </p:pic>
    </p:spTree>
    <p:extLst>
      <p:ext uri="{BB962C8B-B14F-4D97-AF65-F5344CB8AC3E}">
        <p14:creationId xmlns:p14="http://schemas.microsoft.com/office/powerpoint/2010/main" val="1519305701"/>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图片 20">
            <a:extLst>
              <a:ext uri="{FF2B5EF4-FFF2-40B4-BE49-F238E27FC236}">
                <a16:creationId xmlns:a16="http://schemas.microsoft.com/office/drawing/2014/main" id="{00A886C5-35BC-46AB-9D2D-F85F1D6E630E}"/>
              </a:ext>
            </a:extLst>
          </p:cNvPr>
          <p:cNvPicPr>
            <a:picLocks noChangeAspect="1"/>
          </p:cNvPicPr>
          <p:nvPr/>
        </p:nvPicPr>
        <p:blipFill rotWithShape="1">
          <a:blip r:embed="rId3"/>
          <a:srcRect r="2248" b="3499"/>
          <a:stretch/>
        </p:blipFill>
        <p:spPr>
          <a:xfrm>
            <a:off x="2604556" y="2423677"/>
            <a:ext cx="6682218" cy="4068000"/>
          </a:xfrm>
          <a:prstGeom prst="rect">
            <a:avLst/>
          </a:prstGeom>
        </p:spPr>
      </p:pic>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1 </a:t>
            </a:r>
            <a:r>
              <a:rPr lang="zh-CN" altLang="en-US" dirty="0"/>
              <a:t>大数据挖掘算法概述</a:t>
            </a:r>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1.3  </a:t>
            </a:r>
            <a:r>
              <a:rPr lang="zh-CN" altLang="en-US" dirty="0"/>
              <a:t>数据挖掘算法应用场景</a:t>
            </a:r>
          </a:p>
        </p:txBody>
      </p:sp>
      <p:sp>
        <p:nvSpPr>
          <p:cNvPr id="8" name="矩形 7">
            <a:extLst>
              <a:ext uri="{FF2B5EF4-FFF2-40B4-BE49-F238E27FC236}">
                <a16:creationId xmlns:a16="http://schemas.microsoft.com/office/drawing/2014/main" id="{C6282782-1AC9-4FDA-99F5-32AFA8D16BBC}"/>
              </a:ext>
            </a:extLst>
          </p:cNvPr>
          <p:cNvSpPr/>
          <p:nvPr/>
        </p:nvSpPr>
        <p:spPr>
          <a:xfrm>
            <a:off x="915751" y="1834470"/>
            <a:ext cx="9672449" cy="923330"/>
          </a:xfrm>
          <a:prstGeom prst="rect">
            <a:avLst/>
          </a:prstGeom>
        </p:spPr>
        <p:txBody>
          <a:bodyPr wrap="square">
            <a:spAutoFit/>
          </a:bodyPr>
          <a:lstStyle/>
          <a:p>
            <a:pPr marL="285750" indent="-285750">
              <a:buFont typeface="Wingdings" panose="05000000000000000000" pitchFamily="2" charset="2"/>
              <a:buChar char="n"/>
            </a:pPr>
            <a:r>
              <a:rPr lang="zh-CN" altLang="zh-CN" dirty="0"/>
              <a:t>按照数据挖掘的应用场景分类，数据挖掘的应用主要涉及通信、股票、金融、银行、交通、商品零售、生物医学、精确营销、地震预测、工业产品设计等领域，在这些领域众多数据挖掘方法均被广泛采用且衍生出各自独特的算法</a:t>
            </a:r>
            <a:endParaRPr lang="zh-CN" altLang="en-US" dirty="0"/>
          </a:p>
        </p:txBody>
      </p:sp>
    </p:spTree>
    <p:extLst>
      <p:ext uri="{BB962C8B-B14F-4D97-AF65-F5344CB8AC3E}">
        <p14:creationId xmlns:p14="http://schemas.microsoft.com/office/powerpoint/2010/main" val="2436732294"/>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4 </a:t>
            </a:r>
            <a:r>
              <a:rPr lang="zh-CN" altLang="en-US" dirty="0"/>
              <a:t>关联规则算法</a:t>
            </a:r>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4.2.2 Apriori </a:t>
            </a:r>
            <a:r>
              <a:rPr lang="zh-CN" altLang="en-US" dirty="0"/>
              <a:t>与 </a:t>
            </a:r>
            <a:r>
              <a:rPr lang="en-US" altLang="zh-CN" dirty="0"/>
              <a:t>FP-Growth </a:t>
            </a:r>
            <a:r>
              <a:rPr lang="zh-CN" altLang="en-US" dirty="0"/>
              <a:t>算法对比</a:t>
            </a:r>
          </a:p>
        </p:txBody>
      </p:sp>
      <p:pic>
        <p:nvPicPr>
          <p:cNvPr id="8" name="图片 7">
            <a:extLst>
              <a:ext uri="{FF2B5EF4-FFF2-40B4-BE49-F238E27FC236}">
                <a16:creationId xmlns:a16="http://schemas.microsoft.com/office/drawing/2014/main" id="{C2A4DE1C-CD1C-415E-B502-C9B688BA5883}"/>
              </a:ext>
            </a:extLst>
          </p:cNvPr>
          <p:cNvPicPr>
            <a:picLocks noChangeAspect="1"/>
          </p:cNvPicPr>
          <p:nvPr/>
        </p:nvPicPr>
        <p:blipFill>
          <a:blip r:embed="rId3"/>
          <a:stretch>
            <a:fillRect/>
          </a:stretch>
        </p:blipFill>
        <p:spPr>
          <a:xfrm>
            <a:off x="2576595" y="1694512"/>
            <a:ext cx="7038810" cy="4320000"/>
          </a:xfrm>
          <a:prstGeom prst="rect">
            <a:avLst/>
          </a:prstGeom>
        </p:spPr>
      </p:pic>
    </p:spTree>
    <p:extLst>
      <p:ext uri="{BB962C8B-B14F-4D97-AF65-F5344CB8AC3E}">
        <p14:creationId xmlns:p14="http://schemas.microsoft.com/office/powerpoint/2010/main" val="4101407586"/>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4 </a:t>
            </a:r>
            <a:r>
              <a:rPr lang="zh-CN" altLang="en-US" dirty="0"/>
              <a:t>关联规则算法</a:t>
            </a:r>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4.3 </a:t>
            </a:r>
            <a:r>
              <a:rPr lang="zh-CN" altLang="en-US" dirty="0"/>
              <a:t>分类技术</a:t>
            </a:r>
          </a:p>
        </p:txBody>
      </p:sp>
      <p:sp>
        <p:nvSpPr>
          <p:cNvPr id="4" name="矩形 3">
            <a:extLst>
              <a:ext uri="{FF2B5EF4-FFF2-40B4-BE49-F238E27FC236}">
                <a16:creationId xmlns:a16="http://schemas.microsoft.com/office/drawing/2014/main" id="{14A905C8-EC95-40D3-8B82-AF0D990357EA}"/>
              </a:ext>
            </a:extLst>
          </p:cNvPr>
          <p:cNvSpPr/>
          <p:nvPr/>
        </p:nvSpPr>
        <p:spPr>
          <a:xfrm>
            <a:off x="1193369" y="1882453"/>
            <a:ext cx="9236989" cy="1248547"/>
          </a:xfrm>
          <a:prstGeom prst="rect">
            <a:avLst/>
          </a:prstGeom>
        </p:spPr>
        <p:txBody>
          <a:bodyPr wrap="square">
            <a:spAutoFit/>
          </a:bodyPr>
          <a:lstStyle/>
          <a:p>
            <a:pPr marL="285750" indent="-285750">
              <a:lnSpc>
                <a:spcPct val="150000"/>
              </a:lnSpc>
              <a:buFont typeface="Wingdings" panose="05000000000000000000" pitchFamily="2" charset="2"/>
              <a:buChar char="n"/>
            </a:pPr>
            <a:r>
              <a:rPr lang="zh-CN" altLang="zh-CN" sz="2000" dirty="0"/>
              <a:t>分类技术</a:t>
            </a:r>
            <a:endParaRPr lang="en-US" altLang="zh-CN" sz="2000" dirty="0"/>
          </a:p>
          <a:p>
            <a:pPr marL="742939" lvl="1" indent="-285750">
              <a:lnSpc>
                <a:spcPct val="150000"/>
              </a:lnSpc>
              <a:buFont typeface="Wingdings" panose="05000000000000000000" pitchFamily="2" charset="2"/>
              <a:buChar char="p"/>
            </a:pPr>
            <a:r>
              <a:rPr lang="zh-CN" altLang="zh-CN" sz="1600" dirty="0"/>
              <a:t>或</a:t>
            </a:r>
            <a:r>
              <a:rPr lang="zh-CN" altLang="en-US" sz="1600" dirty="0"/>
              <a:t>称作</a:t>
            </a:r>
            <a:r>
              <a:rPr lang="zh-CN" altLang="zh-CN" sz="1600" dirty="0"/>
              <a:t>分类法（</a:t>
            </a:r>
            <a:r>
              <a:rPr lang="en-US" altLang="zh-CN" sz="1600" dirty="0"/>
              <a:t>Classification</a:t>
            </a:r>
            <a:r>
              <a:rPr lang="zh-CN" altLang="zh-CN" sz="1600" dirty="0"/>
              <a:t>）是一种根据输入样本集建立类别模型，并按照类别模型对未知样本类标号进行标记的方法</a:t>
            </a:r>
            <a:endParaRPr lang="zh-CN" altLang="en-US" sz="1600" dirty="0"/>
          </a:p>
        </p:txBody>
      </p:sp>
      <p:pic>
        <p:nvPicPr>
          <p:cNvPr id="6" name="图片 5">
            <a:extLst>
              <a:ext uri="{FF2B5EF4-FFF2-40B4-BE49-F238E27FC236}">
                <a16:creationId xmlns:a16="http://schemas.microsoft.com/office/drawing/2014/main" id="{12AC2797-4FD7-4AA7-8858-1B005A2131F9}"/>
              </a:ext>
            </a:extLst>
          </p:cNvPr>
          <p:cNvPicPr>
            <a:picLocks noChangeAspect="1"/>
          </p:cNvPicPr>
          <p:nvPr/>
        </p:nvPicPr>
        <p:blipFill>
          <a:blip r:embed="rId3"/>
          <a:stretch>
            <a:fillRect/>
          </a:stretch>
        </p:blipFill>
        <p:spPr>
          <a:xfrm>
            <a:off x="2181268" y="3429000"/>
            <a:ext cx="7554877" cy="2448000"/>
          </a:xfrm>
          <a:prstGeom prst="rect">
            <a:avLst/>
          </a:prstGeom>
        </p:spPr>
      </p:pic>
    </p:spTree>
    <p:extLst>
      <p:ext uri="{BB962C8B-B14F-4D97-AF65-F5344CB8AC3E}">
        <p14:creationId xmlns:p14="http://schemas.microsoft.com/office/powerpoint/2010/main" val="3137875234"/>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4 </a:t>
            </a:r>
            <a:r>
              <a:rPr lang="zh-CN" altLang="en-US" dirty="0"/>
              <a:t>关联规则算法</a:t>
            </a:r>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4.3.1 </a:t>
            </a:r>
            <a:r>
              <a:rPr lang="zh-CN" altLang="en-US" dirty="0"/>
              <a:t>决策树</a:t>
            </a:r>
          </a:p>
        </p:txBody>
      </p:sp>
      <p:sp>
        <p:nvSpPr>
          <p:cNvPr id="4" name="矩形 3">
            <a:extLst>
              <a:ext uri="{FF2B5EF4-FFF2-40B4-BE49-F238E27FC236}">
                <a16:creationId xmlns:a16="http://schemas.microsoft.com/office/drawing/2014/main" id="{A9F40AE2-4541-44A8-A0BB-6FEACC596A56}"/>
              </a:ext>
            </a:extLst>
          </p:cNvPr>
          <p:cNvSpPr/>
          <p:nvPr/>
        </p:nvSpPr>
        <p:spPr>
          <a:xfrm>
            <a:off x="1108737" y="1971021"/>
            <a:ext cx="4987263" cy="919867"/>
          </a:xfrm>
          <a:prstGeom prst="rect">
            <a:avLst/>
          </a:prstGeom>
        </p:spPr>
        <p:txBody>
          <a:bodyPr wrap="none">
            <a:spAutoFit/>
          </a:bodyPr>
          <a:lstStyle/>
          <a:p>
            <a:pPr marL="285750" indent="-285750">
              <a:lnSpc>
                <a:spcPct val="150000"/>
              </a:lnSpc>
              <a:buFont typeface="Wingdings" panose="05000000000000000000" pitchFamily="2" charset="2"/>
              <a:buChar char="n"/>
            </a:pPr>
            <a:r>
              <a:rPr lang="zh-CN" altLang="zh-CN" sz="2000" dirty="0"/>
              <a:t>决策树</a:t>
            </a:r>
            <a:endParaRPr lang="en-US" altLang="zh-CN" sz="2000" dirty="0"/>
          </a:p>
          <a:p>
            <a:pPr marL="742939" lvl="1" indent="-285750">
              <a:lnSpc>
                <a:spcPct val="150000"/>
              </a:lnSpc>
              <a:buFont typeface="Wingdings" panose="05000000000000000000" pitchFamily="2" charset="2"/>
              <a:buChar char="p"/>
            </a:pPr>
            <a:r>
              <a:rPr lang="en-US" altLang="zh-CN" dirty="0"/>
              <a:t>  </a:t>
            </a:r>
            <a:r>
              <a:rPr lang="zh-CN" altLang="zh-CN" dirty="0"/>
              <a:t>通过一系列规则对数据进行分类的过程</a:t>
            </a:r>
            <a:endParaRPr lang="zh-CN" altLang="en-US" dirty="0"/>
          </a:p>
        </p:txBody>
      </p:sp>
      <p:sp>
        <p:nvSpPr>
          <p:cNvPr id="5" name="矩形 4">
            <a:extLst>
              <a:ext uri="{FF2B5EF4-FFF2-40B4-BE49-F238E27FC236}">
                <a16:creationId xmlns:a16="http://schemas.microsoft.com/office/drawing/2014/main" id="{19CF51E6-7584-4F92-B883-C12DB83D50FC}"/>
              </a:ext>
            </a:extLst>
          </p:cNvPr>
          <p:cNvSpPr/>
          <p:nvPr/>
        </p:nvSpPr>
        <p:spPr>
          <a:xfrm>
            <a:off x="1108737" y="3089949"/>
            <a:ext cx="6096000" cy="1335366"/>
          </a:xfrm>
          <a:prstGeom prst="rect">
            <a:avLst/>
          </a:prstGeom>
        </p:spPr>
        <p:txBody>
          <a:bodyPr>
            <a:spAutoFit/>
          </a:bodyPr>
          <a:lstStyle/>
          <a:p>
            <a:pPr marL="285750" indent="-285750">
              <a:lnSpc>
                <a:spcPct val="150000"/>
              </a:lnSpc>
              <a:buFont typeface="Wingdings" panose="05000000000000000000" pitchFamily="2" charset="2"/>
              <a:buChar char="n"/>
            </a:pPr>
            <a:r>
              <a:rPr lang="zh-CN" altLang="zh-CN" sz="2000" dirty="0"/>
              <a:t>决策树分类步骤</a:t>
            </a:r>
            <a:endParaRPr lang="en-US" altLang="zh-CN" sz="2000" dirty="0"/>
          </a:p>
          <a:p>
            <a:pPr marL="742939" lvl="1" indent="-285750">
              <a:lnSpc>
                <a:spcPct val="150000"/>
              </a:lnSpc>
              <a:buFont typeface="Wingdings" panose="05000000000000000000" pitchFamily="2" charset="2"/>
              <a:buChar char="p"/>
            </a:pPr>
            <a:r>
              <a:rPr lang="zh-CN" altLang="zh-CN" dirty="0"/>
              <a:t>构造决策树</a:t>
            </a:r>
            <a:endParaRPr lang="en-US" altLang="zh-CN" dirty="0"/>
          </a:p>
          <a:p>
            <a:pPr marL="742939" lvl="1" indent="-285750">
              <a:lnSpc>
                <a:spcPct val="150000"/>
              </a:lnSpc>
              <a:buFont typeface="Wingdings" panose="05000000000000000000" pitchFamily="2" charset="2"/>
              <a:buChar char="p"/>
            </a:pPr>
            <a:r>
              <a:rPr lang="zh-CN" altLang="zh-CN" dirty="0"/>
              <a:t>修剪决策树</a:t>
            </a:r>
            <a:endParaRPr lang="zh-CN" altLang="en-US" dirty="0"/>
          </a:p>
        </p:txBody>
      </p:sp>
      <p:pic>
        <p:nvPicPr>
          <p:cNvPr id="7" name="图片 6">
            <a:extLst>
              <a:ext uri="{FF2B5EF4-FFF2-40B4-BE49-F238E27FC236}">
                <a16:creationId xmlns:a16="http://schemas.microsoft.com/office/drawing/2014/main" id="{59A11E68-2EFF-40A5-9963-C53CD1F637E5}"/>
              </a:ext>
            </a:extLst>
          </p:cNvPr>
          <p:cNvPicPr>
            <a:picLocks noChangeAspect="1"/>
          </p:cNvPicPr>
          <p:nvPr/>
        </p:nvPicPr>
        <p:blipFill rotWithShape="1">
          <a:blip r:embed="rId3"/>
          <a:srcRect l="9181" t="11657" r="9040" b="23258"/>
          <a:stretch/>
        </p:blipFill>
        <p:spPr>
          <a:xfrm>
            <a:off x="4156736" y="2890888"/>
            <a:ext cx="7237552" cy="3240000"/>
          </a:xfrm>
          <a:prstGeom prst="rect">
            <a:avLst/>
          </a:prstGeom>
        </p:spPr>
      </p:pic>
    </p:spTree>
    <p:extLst>
      <p:ext uri="{BB962C8B-B14F-4D97-AF65-F5344CB8AC3E}">
        <p14:creationId xmlns:p14="http://schemas.microsoft.com/office/powerpoint/2010/main" val="4089593601"/>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4 </a:t>
            </a:r>
            <a:r>
              <a:rPr lang="zh-CN" altLang="en-US" dirty="0"/>
              <a:t>关联规则算法</a:t>
            </a:r>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4.3.1 </a:t>
            </a:r>
            <a:r>
              <a:rPr lang="zh-CN" altLang="en-US" dirty="0"/>
              <a:t>决策树（</a:t>
            </a:r>
            <a:r>
              <a:rPr lang="en-US" altLang="zh-CN" dirty="0"/>
              <a:t>1/2</a:t>
            </a:r>
            <a:r>
              <a:rPr lang="zh-CN" altLang="en-US" dirty="0"/>
              <a:t>）</a:t>
            </a:r>
          </a:p>
        </p:txBody>
      </p:sp>
      <p:sp>
        <p:nvSpPr>
          <p:cNvPr id="4" name="矩形 3">
            <a:extLst>
              <a:ext uri="{FF2B5EF4-FFF2-40B4-BE49-F238E27FC236}">
                <a16:creationId xmlns:a16="http://schemas.microsoft.com/office/drawing/2014/main" id="{A9F40AE2-4541-44A8-A0BB-6FEACC596A56}"/>
              </a:ext>
            </a:extLst>
          </p:cNvPr>
          <p:cNvSpPr/>
          <p:nvPr/>
        </p:nvSpPr>
        <p:spPr>
          <a:xfrm>
            <a:off x="850900" y="1901097"/>
            <a:ext cx="2268570" cy="498791"/>
          </a:xfrm>
          <a:prstGeom prst="rect">
            <a:avLst/>
          </a:prstGeom>
        </p:spPr>
        <p:txBody>
          <a:bodyPr wrap="none">
            <a:spAutoFit/>
          </a:bodyPr>
          <a:lstStyle/>
          <a:p>
            <a:pPr marL="285750" indent="-285750">
              <a:lnSpc>
                <a:spcPct val="150000"/>
              </a:lnSpc>
              <a:buFont typeface="Wingdings" panose="05000000000000000000" pitchFamily="2" charset="2"/>
              <a:buChar char="n"/>
            </a:pPr>
            <a:r>
              <a:rPr lang="zh-CN" altLang="en-US" sz="2000" dirty="0"/>
              <a:t>构建决策树过程</a:t>
            </a:r>
          </a:p>
        </p:txBody>
      </p:sp>
      <p:pic>
        <p:nvPicPr>
          <p:cNvPr id="8" name="图片 7">
            <a:extLst>
              <a:ext uri="{FF2B5EF4-FFF2-40B4-BE49-F238E27FC236}">
                <a16:creationId xmlns:a16="http://schemas.microsoft.com/office/drawing/2014/main" id="{A7CBF386-408A-4AFF-BA67-16A2AB89260C}"/>
              </a:ext>
            </a:extLst>
          </p:cNvPr>
          <p:cNvPicPr>
            <a:picLocks noChangeAspect="1"/>
          </p:cNvPicPr>
          <p:nvPr/>
        </p:nvPicPr>
        <p:blipFill>
          <a:blip r:embed="rId3"/>
          <a:stretch>
            <a:fillRect/>
          </a:stretch>
        </p:blipFill>
        <p:spPr>
          <a:xfrm>
            <a:off x="5088685" y="2469812"/>
            <a:ext cx="6855201" cy="3492000"/>
          </a:xfrm>
          <a:prstGeom prst="rect">
            <a:avLst/>
          </a:prstGeom>
        </p:spPr>
      </p:pic>
      <p:sp>
        <p:nvSpPr>
          <p:cNvPr id="6" name="矩形 5">
            <a:extLst>
              <a:ext uri="{FF2B5EF4-FFF2-40B4-BE49-F238E27FC236}">
                <a16:creationId xmlns:a16="http://schemas.microsoft.com/office/drawing/2014/main" id="{63892C76-2812-4AF2-B6EC-CA5E6FA05BA9}"/>
              </a:ext>
            </a:extLst>
          </p:cNvPr>
          <p:cNvSpPr/>
          <p:nvPr/>
        </p:nvSpPr>
        <p:spPr>
          <a:xfrm>
            <a:off x="1108737" y="2541656"/>
            <a:ext cx="3725910" cy="4001095"/>
          </a:xfrm>
          <a:prstGeom prst="rect">
            <a:avLst/>
          </a:prstGeom>
        </p:spPr>
        <p:txBody>
          <a:bodyPr wrap="square">
            <a:spAutoFit/>
          </a:bodyPr>
          <a:lstStyle/>
          <a:p>
            <a:pPr marL="342900" indent="-342900">
              <a:buFont typeface="+mj-lt"/>
              <a:buAutoNum type="arabicPeriod"/>
            </a:pPr>
            <a:r>
              <a:rPr lang="zh-CN" altLang="zh-CN" sz="1600" dirty="0"/>
              <a:t>根据实际需求选择类别标识属性和决策树的决策属性集</a:t>
            </a:r>
            <a:endParaRPr lang="en-US" altLang="zh-CN" sz="1600" dirty="0"/>
          </a:p>
          <a:p>
            <a:pPr marL="342900" indent="-342900">
              <a:buFont typeface="+mj-lt"/>
              <a:buAutoNum type="arabicPeriod"/>
            </a:pPr>
            <a:endParaRPr lang="en-US" altLang="zh-CN" sz="1600" dirty="0"/>
          </a:p>
          <a:p>
            <a:pPr marL="342900" indent="-342900">
              <a:buFont typeface="+mj-lt"/>
              <a:buAutoNum type="arabicPeriod"/>
            </a:pPr>
            <a:r>
              <a:rPr lang="zh-CN" altLang="en-US" sz="1600" dirty="0"/>
              <a:t>在决策属性集中选择最有分类标识能力的属性作为决策树的当前决策节点</a:t>
            </a:r>
          </a:p>
          <a:p>
            <a:pPr marL="342900" indent="-342900">
              <a:buFont typeface="+mj-lt"/>
              <a:buAutoNum type="arabicPeriod"/>
            </a:pPr>
            <a:endParaRPr lang="en-US" altLang="zh-CN" sz="1600" dirty="0"/>
          </a:p>
          <a:p>
            <a:pPr marL="342900" indent="-342900">
              <a:buFont typeface="+mj-lt"/>
              <a:buAutoNum type="arabicPeriod"/>
            </a:pPr>
            <a:r>
              <a:rPr lang="zh-CN" altLang="en-US" sz="1600" dirty="0"/>
              <a:t>根据当前决策节点属性取值的不同，将训练样本数据集划分为若干子集</a:t>
            </a:r>
          </a:p>
          <a:p>
            <a:pPr marL="342900" indent="-342900">
              <a:buFont typeface="+mj-lt"/>
              <a:buAutoNum type="arabicPeriod"/>
            </a:pPr>
            <a:endParaRPr lang="en-US" altLang="zh-CN" sz="1600" dirty="0"/>
          </a:p>
          <a:p>
            <a:pPr marL="342900" indent="-342900">
              <a:buFont typeface="+mj-lt"/>
              <a:buAutoNum type="arabicPeriod"/>
            </a:pPr>
            <a:r>
              <a:rPr lang="zh-CN" altLang="en-US" sz="1600" dirty="0"/>
              <a:t>针对上一步中得到的每一个子集，重复进行以上两个步骤，直到最后的子集符合约束的</a:t>
            </a:r>
            <a:r>
              <a:rPr lang="en-US" altLang="zh-CN" sz="1600" dirty="0"/>
              <a:t>3</a:t>
            </a:r>
            <a:r>
              <a:rPr lang="zh-CN" altLang="en-US" sz="1600" dirty="0"/>
              <a:t>个条件</a:t>
            </a:r>
            <a:endParaRPr lang="en-US" altLang="zh-CN" sz="1600" dirty="0"/>
          </a:p>
          <a:p>
            <a:pPr marL="342900" indent="-342900">
              <a:buFont typeface="+mj-lt"/>
              <a:buAutoNum type="arabicPeriod"/>
            </a:pPr>
            <a:endParaRPr lang="en-US" altLang="zh-CN" sz="1600" dirty="0"/>
          </a:p>
          <a:p>
            <a:pPr marL="342900" indent="-342900">
              <a:buFont typeface="+mj-lt"/>
              <a:buAutoNum type="arabicPeriod"/>
            </a:pPr>
            <a:r>
              <a:rPr lang="zh-CN" altLang="en-US" sz="1600" dirty="0"/>
              <a:t>根据符合条件不同生成叶子节点</a:t>
            </a:r>
          </a:p>
          <a:p>
            <a:endParaRPr lang="zh-CN" altLang="en-US" sz="1400" dirty="0"/>
          </a:p>
        </p:txBody>
      </p:sp>
    </p:spTree>
    <p:extLst>
      <p:ext uri="{BB962C8B-B14F-4D97-AF65-F5344CB8AC3E}">
        <p14:creationId xmlns:p14="http://schemas.microsoft.com/office/powerpoint/2010/main" val="1304197932"/>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4 </a:t>
            </a:r>
            <a:r>
              <a:rPr lang="zh-CN" altLang="en-US" dirty="0"/>
              <a:t>关联规则算法</a:t>
            </a:r>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4.3.1 </a:t>
            </a:r>
            <a:r>
              <a:rPr lang="zh-CN" altLang="en-US" dirty="0"/>
              <a:t>决策树（</a:t>
            </a:r>
            <a:r>
              <a:rPr lang="en-US" altLang="zh-CN" dirty="0"/>
              <a:t>2/2</a:t>
            </a:r>
            <a:r>
              <a:rPr lang="zh-CN" altLang="en-US" dirty="0"/>
              <a:t>）</a:t>
            </a:r>
          </a:p>
        </p:txBody>
      </p:sp>
      <p:sp>
        <p:nvSpPr>
          <p:cNvPr id="4" name="矩形 3">
            <a:extLst>
              <a:ext uri="{FF2B5EF4-FFF2-40B4-BE49-F238E27FC236}">
                <a16:creationId xmlns:a16="http://schemas.microsoft.com/office/drawing/2014/main" id="{A9F40AE2-4541-44A8-A0BB-6FEACC596A56}"/>
              </a:ext>
            </a:extLst>
          </p:cNvPr>
          <p:cNvSpPr/>
          <p:nvPr/>
        </p:nvSpPr>
        <p:spPr>
          <a:xfrm>
            <a:off x="1108737" y="1844008"/>
            <a:ext cx="1755609" cy="498791"/>
          </a:xfrm>
          <a:prstGeom prst="rect">
            <a:avLst/>
          </a:prstGeom>
        </p:spPr>
        <p:txBody>
          <a:bodyPr wrap="none">
            <a:spAutoFit/>
          </a:bodyPr>
          <a:lstStyle/>
          <a:p>
            <a:pPr marL="285750" indent="-285750">
              <a:lnSpc>
                <a:spcPct val="150000"/>
              </a:lnSpc>
              <a:buFont typeface="Wingdings" panose="05000000000000000000" pitchFamily="2" charset="2"/>
              <a:buChar char="n"/>
            </a:pPr>
            <a:r>
              <a:rPr lang="zh-CN" altLang="en-US" sz="2000" dirty="0"/>
              <a:t>修剪决策树</a:t>
            </a:r>
          </a:p>
        </p:txBody>
      </p:sp>
      <p:sp>
        <p:nvSpPr>
          <p:cNvPr id="5" name="矩形 4">
            <a:extLst>
              <a:ext uri="{FF2B5EF4-FFF2-40B4-BE49-F238E27FC236}">
                <a16:creationId xmlns:a16="http://schemas.microsoft.com/office/drawing/2014/main" id="{E4C78F13-69D5-4D8C-9908-039B1A0C947A}"/>
              </a:ext>
            </a:extLst>
          </p:cNvPr>
          <p:cNvSpPr/>
          <p:nvPr/>
        </p:nvSpPr>
        <p:spPr>
          <a:xfrm>
            <a:off x="1413384" y="2512173"/>
            <a:ext cx="7915442" cy="369332"/>
          </a:xfrm>
          <a:prstGeom prst="rect">
            <a:avLst/>
          </a:prstGeom>
        </p:spPr>
        <p:txBody>
          <a:bodyPr wrap="square">
            <a:spAutoFit/>
          </a:bodyPr>
          <a:lstStyle/>
          <a:p>
            <a:pPr marL="285750" indent="-285750">
              <a:buFont typeface="Wingdings" panose="05000000000000000000" pitchFamily="2" charset="2"/>
              <a:buChar char="p"/>
            </a:pPr>
            <a:r>
              <a:rPr lang="zh-CN" altLang="zh-CN" dirty="0"/>
              <a:t>对决策树进行修剪，除去不必要的分枝，同时也能使决策树得到简化</a:t>
            </a:r>
            <a:endParaRPr lang="zh-CN" altLang="en-US" dirty="0"/>
          </a:p>
        </p:txBody>
      </p:sp>
      <p:sp>
        <p:nvSpPr>
          <p:cNvPr id="7" name="矩形 6">
            <a:extLst>
              <a:ext uri="{FF2B5EF4-FFF2-40B4-BE49-F238E27FC236}">
                <a16:creationId xmlns:a16="http://schemas.microsoft.com/office/drawing/2014/main" id="{A6B128FB-2F77-4532-8067-CB41E2F42278}"/>
              </a:ext>
            </a:extLst>
          </p:cNvPr>
          <p:cNvSpPr/>
          <p:nvPr/>
        </p:nvSpPr>
        <p:spPr>
          <a:xfrm>
            <a:off x="981924" y="3118987"/>
            <a:ext cx="3506088" cy="1892826"/>
          </a:xfrm>
          <a:prstGeom prst="rect">
            <a:avLst/>
          </a:prstGeom>
        </p:spPr>
        <p:txBody>
          <a:bodyPr wrap="none">
            <a:spAutoFit/>
          </a:bodyPr>
          <a:lstStyle/>
          <a:p>
            <a:pPr marL="742939" lvl="1" indent="-285750">
              <a:lnSpc>
                <a:spcPct val="150000"/>
              </a:lnSpc>
              <a:buFont typeface="Wingdings" panose="05000000000000000000" pitchFamily="2" charset="2"/>
              <a:buChar char="p"/>
            </a:pPr>
            <a:r>
              <a:rPr lang="zh-CN" altLang="zh-CN" dirty="0"/>
              <a:t>修剪策略</a:t>
            </a:r>
            <a:endParaRPr lang="en-US" altLang="zh-CN" dirty="0"/>
          </a:p>
          <a:p>
            <a:pPr marL="1257277" lvl="2" indent="-342900">
              <a:lnSpc>
                <a:spcPct val="150000"/>
              </a:lnSpc>
              <a:buFont typeface="Century Gothic" panose="020B0502020202020204" pitchFamily="34" charset="0"/>
              <a:buChar char="―"/>
            </a:pPr>
            <a:r>
              <a:rPr lang="zh-CN" altLang="zh-CN" sz="1600" dirty="0"/>
              <a:t>基于代价复杂度的修剪</a:t>
            </a:r>
            <a:endParaRPr lang="zh-CN" altLang="en-US" sz="1600" dirty="0"/>
          </a:p>
          <a:p>
            <a:pPr marL="1257277" lvl="2" indent="-342900">
              <a:lnSpc>
                <a:spcPct val="150000"/>
              </a:lnSpc>
              <a:buFont typeface="Century Gothic" panose="020B0502020202020204" pitchFamily="34" charset="0"/>
              <a:buChar char="―"/>
            </a:pPr>
            <a:r>
              <a:rPr lang="zh-CN" altLang="zh-CN" sz="1600" dirty="0"/>
              <a:t>悲观修剪</a:t>
            </a:r>
            <a:endParaRPr lang="zh-CN" altLang="en-US" sz="1600" dirty="0"/>
          </a:p>
          <a:p>
            <a:pPr marL="1257277" lvl="2" indent="-342900">
              <a:lnSpc>
                <a:spcPct val="150000"/>
              </a:lnSpc>
              <a:buFont typeface="Century Gothic" panose="020B0502020202020204" pitchFamily="34" charset="0"/>
              <a:buChar char="―"/>
            </a:pPr>
            <a:r>
              <a:rPr lang="zh-CN" altLang="zh-CN" sz="1600" dirty="0"/>
              <a:t>最小描述长度</a:t>
            </a:r>
            <a:r>
              <a:rPr lang="zh-CN" altLang="en-US" sz="1600" dirty="0"/>
              <a:t>修剪</a:t>
            </a:r>
          </a:p>
          <a:p>
            <a:endParaRPr lang="zh-CN" altLang="en-US" dirty="0"/>
          </a:p>
        </p:txBody>
      </p:sp>
      <p:sp>
        <p:nvSpPr>
          <p:cNvPr id="9" name="矩形 8">
            <a:extLst>
              <a:ext uri="{FF2B5EF4-FFF2-40B4-BE49-F238E27FC236}">
                <a16:creationId xmlns:a16="http://schemas.microsoft.com/office/drawing/2014/main" id="{6D62CF65-7C0A-48DA-ACCD-F047C5DCE4F2}"/>
              </a:ext>
            </a:extLst>
          </p:cNvPr>
          <p:cNvSpPr/>
          <p:nvPr/>
        </p:nvSpPr>
        <p:spPr>
          <a:xfrm>
            <a:off x="981924" y="4796750"/>
            <a:ext cx="6096000" cy="1202380"/>
          </a:xfrm>
          <a:prstGeom prst="rect">
            <a:avLst/>
          </a:prstGeom>
        </p:spPr>
        <p:txBody>
          <a:bodyPr>
            <a:spAutoFit/>
          </a:bodyPr>
          <a:lstStyle/>
          <a:p>
            <a:pPr marL="742939" lvl="1" indent="-285750">
              <a:lnSpc>
                <a:spcPct val="150000"/>
              </a:lnSpc>
              <a:buFont typeface="Wingdings" panose="05000000000000000000" pitchFamily="2" charset="2"/>
              <a:buChar char="p"/>
            </a:pPr>
            <a:r>
              <a:rPr lang="zh-CN" altLang="zh-CN" dirty="0"/>
              <a:t>修剪</a:t>
            </a:r>
            <a:r>
              <a:rPr lang="zh-CN" altLang="en-US" dirty="0"/>
              <a:t>顺序</a:t>
            </a:r>
            <a:endParaRPr lang="en-US" altLang="zh-CN" dirty="0"/>
          </a:p>
          <a:p>
            <a:pPr marL="1200127" lvl="2" indent="-285750">
              <a:lnSpc>
                <a:spcPct val="150000"/>
              </a:lnSpc>
              <a:buFont typeface="Century Gothic" panose="020B0502020202020204" pitchFamily="34" charset="0"/>
              <a:buChar char="―"/>
            </a:pPr>
            <a:r>
              <a:rPr lang="zh-CN" altLang="en-US" sz="1600" dirty="0"/>
              <a:t>先剪枝（</a:t>
            </a:r>
            <a:r>
              <a:rPr lang="en-US" altLang="zh-CN" sz="1600" dirty="0"/>
              <a:t>Pre-pruning</a:t>
            </a:r>
            <a:r>
              <a:rPr lang="zh-CN" altLang="en-US" sz="1600" dirty="0"/>
              <a:t>）</a:t>
            </a:r>
          </a:p>
          <a:p>
            <a:pPr marL="1200127" lvl="2" indent="-285750">
              <a:lnSpc>
                <a:spcPct val="150000"/>
              </a:lnSpc>
              <a:buFont typeface="Century Gothic" panose="020B0502020202020204" pitchFamily="34" charset="0"/>
              <a:buChar char="―"/>
            </a:pPr>
            <a:r>
              <a:rPr lang="zh-CN" altLang="en-US" sz="1600" dirty="0"/>
              <a:t>后剪枝（</a:t>
            </a:r>
            <a:r>
              <a:rPr lang="en-US" altLang="zh-CN" sz="1600" dirty="0"/>
              <a:t>Post-pruning</a:t>
            </a:r>
            <a:r>
              <a:rPr lang="zh-CN" altLang="en-US" sz="1600" dirty="0"/>
              <a:t>）</a:t>
            </a:r>
          </a:p>
        </p:txBody>
      </p:sp>
    </p:spTree>
    <p:extLst>
      <p:ext uri="{BB962C8B-B14F-4D97-AF65-F5344CB8AC3E}">
        <p14:creationId xmlns:p14="http://schemas.microsoft.com/office/powerpoint/2010/main" val="2504045835"/>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4 </a:t>
            </a:r>
            <a:r>
              <a:rPr lang="zh-CN" altLang="en-US" dirty="0"/>
              <a:t>关联规则算法</a:t>
            </a:r>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4.3.2 k-</a:t>
            </a:r>
            <a:r>
              <a:rPr lang="zh-CN" altLang="en-US" dirty="0"/>
              <a:t>最近邻（</a:t>
            </a:r>
            <a:r>
              <a:rPr lang="en-US" altLang="zh-CN" dirty="0"/>
              <a:t>1/3</a:t>
            </a:r>
            <a:r>
              <a:rPr lang="zh-CN" altLang="en-US" dirty="0"/>
              <a:t>）</a:t>
            </a:r>
            <a:r>
              <a:rPr lang="en-US" altLang="zh-CN" dirty="0"/>
              <a:t>--</a:t>
            </a:r>
            <a:r>
              <a:rPr lang="zh-CN" altLang="en-US" dirty="0"/>
              <a:t>算法思想和原理</a:t>
            </a:r>
          </a:p>
        </p:txBody>
      </p:sp>
      <p:sp>
        <p:nvSpPr>
          <p:cNvPr id="6" name="矩形 5">
            <a:extLst>
              <a:ext uri="{FF2B5EF4-FFF2-40B4-BE49-F238E27FC236}">
                <a16:creationId xmlns:a16="http://schemas.microsoft.com/office/drawing/2014/main" id="{0B274D5D-90DA-49DC-AA5F-EFACB1B9B176}"/>
              </a:ext>
            </a:extLst>
          </p:cNvPr>
          <p:cNvSpPr/>
          <p:nvPr/>
        </p:nvSpPr>
        <p:spPr>
          <a:xfrm>
            <a:off x="1202477" y="1904792"/>
            <a:ext cx="1499128" cy="400110"/>
          </a:xfrm>
          <a:prstGeom prst="rect">
            <a:avLst/>
          </a:prstGeom>
        </p:spPr>
        <p:txBody>
          <a:bodyPr wrap="none">
            <a:spAutoFit/>
          </a:bodyPr>
          <a:lstStyle/>
          <a:p>
            <a:pPr marL="285750" indent="-285750">
              <a:buFont typeface="Wingdings" panose="05000000000000000000" pitchFamily="2" charset="2"/>
              <a:buChar char="n"/>
            </a:pPr>
            <a:r>
              <a:rPr lang="zh-CN" altLang="en-US" sz="2000" dirty="0"/>
              <a:t>算法思想</a:t>
            </a:r>
            <a:endParaRPr lang="zh-CN" altLang="en-US" dirty="0"/>
          </a:p>
        </p:txBody>
      </p:sp>
      <p:sp>
        <p:nvSpPr>
          <p:cNvPr id="7" name="矩形 6">
            <a:extLst>
              <a:ext uri="{FF2B5EF4-FFF2-40B4-BE49-F238E27FC236}">
                <a16:creationId xmlns:a16="http://schemas.microsoft.com/office/drawing/2014/main" id="{65CB3F53-861D-4A00-BA4C-BF8A87AEAEBF}"/>
              </a:ext>
            </a:extLst>
          </p:cNvPr>
          <p:cNvSpPr/>
          <p:nvPr/>
        </p:nvSpPr>
        <p:spPr>
          <a:xfrm>
            <a:off x="1560162" y="2366250"/>
            <a:ext cx="8265763" cy="787523"/>
          </a:xfrm>
          <a:prstGeom prst="rect">
            <a:avLst/>
          </a:prstGeom>
        </p:spPr>
        <p:txBody>
          <a:bodyPr wrap="square">
            <a:spAutoFit/>
          </a:bodyPr>
          <a:lstStyle/>
          <a:p>
            <a:pPr marL="285750" indent="-285750">
              <a:lnSpc>
                <a:spcPct val="150000"/>
              </a:lnSpc>
              <a:buFont typeface="Wingdings" panose="05000000000000000000" pitchFamily="2" charset="2"/>
              <a:buChar char="p"/>
            </a:pPr>
            <a:r>
              <a:rPr lang="zh-CN" altLang="zh-CN" sz="1600" dirty="0"/>
              <a:t>最临近分类基于类比学习，是一种基于实例的学习，它使用具体的训练实例进行预测，而不必维护源自数据的抽象（或模型</a:t>
            </a:r>
            <a:r>
              <a:rPr lang="zh-CN" altLang="zh-CN" sz="1400" dirty="0"/>
              <a:t>）</a:t>
            </a:r>
            <a:endParaRPr lang="zh-CN" altLang="en-US" sz="1400" dirty="0"/>
          </a:p>
        </p:txBody>
      </p:sp>
      <p:sp>
        <p:nvSpPr>
          <p:cNvPr id="8" name="矩形 7">
            <a:extLst>
              <a:ext uri="{FF2B5EF4-FFF2-40B4-BE49-F238E27FC236}">
                <a16:creationId xmlns:a16="http://schemas.microsoft.com/office/drawing/2014/main" id="{951492D6-0F08-488E-970D-39D58D53C5C9}"/>
              </a:ext>
            </a:extLst>
          </p:cNvPr>
          <p:cNvSpPr/>
          <p:nvPr/>
        </p:nvSpPr>
        <p:spPr>
          <a:xfrm>
            <a:off x="1202477" y="3285255"/>
            <a:ext cx="1499128" cy="400110"/>
          </a:xfrm>
          <a:prstGeom prst="rect">
            <a:avLst/>
          </a:prstGeom>
        </p:spPr>
        <p:txBody>
          <a:bodyPr wrap="none">
            <a:spAutoFit/>
          </a:bodyPr>
          <a:lstStyle/>
          <a:p>
            <a:pPr marL="285750" indent="-285750">
              <a:buFont typeface="Wingdings" panose="05000000000000000000" pitchFamily="2" charset="2"/>
              <a:buChar char="n"/>
            </a:pPr>
            <a:r>
              <a:rPr lang="zh-CN" altLang="en-US" sz="2000" dirty="0"/>
              <a:t>算法原理</a:t>
            </a:r>
          </a:p>
        </p:txBody>
      </p:sp>
      <p:sp>
        <p:nvSpPr>
          <p:cNvPr id="9" name="矩形 8">
            <a:extLst>
              <a:ext uri="{FF2B5EF4-FFF2-40B4-BE49-F238E27FC236}">
                <a16:creationId xmlns:a16="http://schemas.microsoft.com/office/drawing/2014/main" id="{4F86097C-B2C8-46BE-B854-CD014F123965}"/>
              </a:ext>
            </a:extLst>
          </p:cNvPr>
          <p:cNvSpPr/>
          <p:nvPr/>
        </p:nvSpPr>
        <p:spPr>
          <a:xfrm>
            <a:off x="1560162" y="3745380"/>
            <a:ext cx="9519642" cy="1156214"/>
          </a:xfrm>
          <a:prstGeom prst="rect">
            <a:avLst/>
          </a:prstGeom>
        </p:spPr>
        <p:txBody>
          <a:bodyPr wrap="square">
            <a:spAutoFit/>
          </a:bodyPr>
          <a:lstStyle/>
          <a:p>
            <a:pPr marL="285750" indent="-285750">
              <a:lnSpc>
                <a:spcPct val="150000"/>
              </a:lnSpc>
              <a:buFont typeface="Wingdings" panose="05000000000000000000" pitchFamily="2" charset="2"/>
              <a:buChar char="p"/>
            </a:pPr>
            <a:r>
              <a:rPr lang="zh-CN" altLang="en-US" sz="1600" dirty="0"/>
              <a:t>采用</a:t>
            </a:r>
            <a:r>
              <a:rPr lang="en-US" altLang="zh-CN" sz="1600" dirty="0"/>
              <a:t>n </a:t>
            </a:r>
            <a:r>
              <a:rPr lang="zh-CN" altLang="en-US" sz="1600" dirty="0"/>
              <a:t>维数值属性描述训练样本，每个样本代表</a:t>
            </a:r>
            <a:r>
              <a:rPr lang="en-US" altLang="zh-CN" sz="1600" dirty="0"/>
              <a:t>n </a:t>
            </a:r>
            <a:r>
              <a:rPr lang="zh-CN" altLang="en-US" sz="1600" dirty="0"/>
              <a:t>维空间的一个点，即所有的训练样本都存放在</a:t>
            </a:r>
            <a:r>
              <a:rPr lang="en-US" altLang="zh-CN" sz="1600" dirty="0"/>
              <a:t>n </a:t>
            </a:r>
            <a:r>
              <a:rPr lang="zh-CN" altLang="en-US" sz="1600" dirty="0"/>
              <a:t>维空间中。若给定一个未知样本，</a:t>
            </a:r>
            <a:r>
              <a:rPr lang="en-US" altLang="zh-CN" sz="1600" dirty="0"/>
              <a:t>k-</a:t>
            </a:r>
            <a:r>
              <a:rPr lang="zh-CN" altLang="en-US" sz="1600" dirty="0"/>
              <a:t>最近邻分类法搜索模式空间，计算该测试样本与训练集中其他样本的邻近度，找出最接近未知样本的</a:t>
            </a:r>
            <a:r>
              <a:rPr lang="en-US" altLang="zh-CN" sz="1600" dirty="0"/>
              <a:t>k </a:t>
            </a:r>
            <a:r>
              <a:rPr lang="zh-CN" altLang="en-US" sz="1600" dirty="0"/>
              <a:t>个训练样本，这</a:t>
            </a:r>
            <a:r>
              <a:rPr lang="en-US" altLang="zh-CN" sz="1600" dirty="0"/>
              <a:t>k </a:t>
            </a:r>
            <a:r>
              <a:rPr lang="zh-CN" altLang="en-US" sz="1600" dirty="0"/>
              <a:t>个训练样本就是未知样本的</a:t>
            </a:r>
            <a:r>
              <a:rPr lang="en-US" altLang="zh-CN" sz="1600" dirty="0"/>
              <a:t>k </a:t>
            </a:r>
            <a:r>
              <a:rPr lang="zh-CN" altLang="en-US" sz="1600" dirty="0"/>
              <a:t>个“近邻”</a:t>
            </a:r>
          </a:p>
        </p:txBody>
      </p:sp>
      <p:sp>
        <p:nvSpPr>
          <p:cNvPr id="10" name="矩形 9">
            <a:extLst>
              <a:ext uri="{FF2B5EF4-FFF2-40B4-BE49-F238E27FC236}">
                <a16:creationId xmlns:a16="http://schemas.microsoft.com/office/drawing/2014/main" id="{00A36877-324C-4438-9C93-3CD929D86991}"/>
              </a:ext>
            </a:extLst>
          </p:cNvPr>
          <p:cNvSpPr/>
          <p:nvPr/>
        </p:nvSpPr>
        <p:spPr>
          <a:xfrm>
            <a:off x="1560161" y="5039199"/>
            <a:ext cx="8653221" cy="417550"/>
          </a:xfrm>
          <a:prstGeom prst="rect">
            <a:avLst/>
          </a:prstGeom>
        </p:spPr>
        <p:txBody>
          <a:bodyPr wrap="square">
            <a:spAutoFit/>
          </a:bodyPr>
          <a:lstStyle/>
          <a:p>
            <a:pPr marL="285750" indent="-285750">
              <a:lnSpc>
                <a:spcPct val="150000"/>
              </a:lnSpc>
              <a:buFont typeface="Wingdings" panose="05000000000000000000" pitchFamily="2" charset="2"/>
              <a:buChar char="p"/>
            </a:pPr>
            <a:r>
              <a:rPr lang="zh-CN" altLang="en-US" sz="1600" dirty="0"/>
              <a:t>其中的“邻近度”一般采用欧几里得距离定义</a:t>
            </a:r>
          </a:p>
        </p:txBody>
      </p:sp>
      <p:graphicFrame>
        <p:nvGraphicFramePr>
          <p:cNvPr id="11" name="对象 10">
            <a:extLst>
              <a:ext uri="{FF2B5EF4-FFF2-40B4-BE49-F238E27FC236}">
                <a16:creationId xmlns:a16="http://schemas.microsoft.com/office/drawing/2014/main" id="{4AA66EE6-D327-4282-A556-03184997A96D}"/>
              </a:ext>
            </a:extLst>
          </p:cNvPr>
          <p:cNvGraphicFramePr>
            <a:graphicFrameLocks noChangeAspect="1"/>
          </p:cNvGraphicFramePr>
          <p:nvPr>
            <p:extLst>
              <p:ext uri="{D42A27DB-BD31-4B8C-83A1-F6EECF244321}">
                <p14:modId xmlns:p14="http://schemas.microsoft.com/office/powerpoint/2010/main" val="1128900836"/>
              </p:ext>
            </p:extLst>
          </p:nvPr>
        </p:nvGraphicFramePr>
        <p:xfrm>
          <a:off x="4645990" y="5553867"/>
          <a:ext cx="3209140" cy="576000"/>
        </p:xfrm>
        <a:graphic>
          <a:graphicData uri="http://schemas.openxmlformats.org/presentationml/2006/ole">
            <mc:AlternateContent xmlns:mc="http://schemas.openxmlformats.org/markup-compatibility/2006">
              <mc:Choice xmlns:v="urn:schemas-microsoft-com:vml" Requires="v">
                <p:oleObj spid="_x0000_s7189" r:id="rId4" imgW="1485265" imgH="266700" progId="Equation.DSMT4">
                  <p:embed/>
                </p:oleObj>
              </mc:Choice>
              <mc:Fallback>
                <p:oleObj r:id="rId4" imgW="1485265" imgH="266700" progId="Equation.DSMT4">
                  <p:embed/>
                  <p:pic>
                    <p:nvPicPr>
                      <p:cNvPr id="11264" name="对象 1126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45990" y="5553867"/>
                        <a:ext cx="3209140" cy="576000"/>
                      </a:xfrm>
                      <a:prstGeom prst="rect">
                        <a:avLst/>
                      </a:prstGeom>
                      <a:noFill/>
                    </p:spPr>
                  </p:pic>
                </p:oleObj>
              </mc:Fallback>
            </mc:AlternateContent>
          </a:graphicData>
        </a:graphic>
      </p:graphicFrame>
    </p:spTree>
    <p:extLst>
      <p:ext uri="{BB962C8B-B14F-4D97-AF65-F5344CB8AC3E}">
        <p14:creationId xmlns:p14="http://schemas.microsoft.com/office/powerpoint/2010/main" val="1683818282"/>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4 </a:t>
            </a:r>
            <a:r>
              <a:rPr lang="zh-CN" altLang="en-US" dirty="0"/>
              <a:t>关联规则算法</a:t>
            </a:r>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4.3.2 k-</a:t>
            </a:r>
            <a:r>
              <a:rPr lang="zh-CN" altLang="en-US" dirty="0"/>
              <a:t>最近邻（</a:t>
            </a:r>
            <a:r>
              <a:rPr lang="en-US" altLang="zh-CN" dirty="0"/>
              <a:t>2/3</a:t>
            </a:r>
            <a:r>
              <a:rPr lang="zh-CN" altLang="en-US" dirty="0"/>
              <a:t>）</a:t>
            </a:r>
            <a:r>
              <a:rPr lang="en-US" altLang="zh-CN" dirty="0"/>
              <a:t>--</a:t>
            </a:r>
            <a:r>
              <a:rPr lang="zh-CN" altLang="en-US" dirty="0"/>
              <a:t>算法流程</a:t>
            </a:r>
          </a:p>
        </p:txBody>
      </p:sp>
      <p:sp>
        <p:nvSpPr>
          <p:cNvPr id="6" name="矩形 5">
            <a:extLst>
              <a:ext uri="{FF2B5EF4-FFF2-40B4-BE49-F238E27FC236}">
                <a16:creationId xmlns:a16="http://schemas.microsoft.com/office/drawing/2014/main" id="{0B274D5D-90DA-49DC-AA5F-EFACB1B9B176}"/>
              </a:ext>
            </a:extLst>
          </p:cNvPr>
          <p:cNvSpPr/>
          <p:nvPr/>
        </p:nvSpPr>
        <p:spPr>
          <a:xfrm>
            <a:off x="1202477" y="1904792"/>
            <a:ext cx="1499128" cy="400110"/>
          </a:xfrm>
          <a:prstGeom prst="rect">
            <a:avLst/>
          </a:prstGeom>
        </p:spPr>
        <p:txBody>
          <a:bodyPr wrap="none">
            <a:spAutoFit/>
          </a:bodyPr>
          <a:lstStyle/>
          <a:p>
            <a:pPr marL="285750" indent="-285750">
              <a:buFont typeface="Wingdings" panose="05000000000000000000" pitchFamily="2" charset="2"/>
              <a:buChar char="n"/>
            </a:pPr>
            <a:r>
              <a:rPr lang="zh-CN" altLang="en-US" sz="2000" dirty="0"/>
              <a:t>算法流程</a:t>
            </a:r>
            <a:endParaRPr lang="zh-CN" altLang="en-US" dirty="0"/>
          </a:p>
        </p:txBody>
      </p:sp>
      <p:pic>
        <p:nvPicPr>
          <p:cNvPr id="13" name="图片 12">
            <a:extLst>
              <a:ext uri="{FF2B5EF4-FFF2-40B4-BE49-F238E27FC236}">
                <a16:creationId xmlns:a16="http://schemas.microsoft.com/office/drawing/2014/main" id="{51C62B86-55AF-474E-BB1D-0C81448C73CD}"/>
              </a:ext>
            </a:extLst>
          </p:cNvPr>
          <p:cNvPicPr>
            <a:picLocks noChangeAspect="1"/>
          </p:cNvPicPr>
          <p:nvPr/>
        </p:nvPicPr>
        <p:blipFill>
          <a:blip r:embed="rId3"/>
          <a:stretch>
            <a:fillRect/>
          </a:stretch>
        </p:blipFill>
        <p:spPr>
          <a:xfrm>
            <a:off x="1775055" y="2613991"/>
            <a:ext cx="5804133" cy="3024000"/>
          </a:xfrm>
          <a:prstGeom prst="rect">
            <a:avLst/>
          </a:prstGeom>
        </p:spPr>
      </p:pic>
    </p:spTree>
    <p:extLst>
      <p:ext uri="{BB962C8B-B14F-4D97-AF65-F5344CB8AC3E}">
        <p14:creationId xmlns:p14="http://schemas.microsoft.com/office/powerpoint/2010/main" val="203662860"/>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4 </a:t>
            </a:r>
            <a:r>
              <a:rPr lang="zh-CN" altLang="en-US" dirty="0"/>
              <a:t>关联规则算法</a:t>
            </a:r>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4.3.2 k-</a:t>
            </a:r>
            <a:r>
              <a:rPr lang="zh-CN" altLang="en-US" dirty="0"/>
              <a:t>最近邻（</a:t>
            </a:r>
            <a:r>
              <a:rPr lang="en-US" altLang="zh-CN" dirty="0"/>
              <a:t>3/3</a:t>
            </a:r>
            <a:r>
              <a:rPr lang="zh-CN" altLang="en-US" dirty="0"/>
              <a:t>）</a:t>
            </a:r>
            <a:r>
              <a:rPr lang="en-US" altLang="zh-CN" dirty="0"/>
              <a:t>--</a:t>
            </a:r>
            <a:r>
              <a:rPr lang="zh-CN" altLang="en-US" dirty="0"/>
              <a:t>算法实例</a:t>
            </a:r>
          </a:p>
        </p:txBody>
      </p:sp>
      <p:sp>
        <p:nvSpPr>
          <p:cNvPr id="6" name="矩形 5">
            <a:extLst>
              <a:ext uri="{FF2B5EF4-FFF2-40B4-BE49-F238E27FC236}">
                <a16:creationId xmlns:a16="http://schemas.microsoft.com/office/drawing/2014/main" id="{0B274D5D-90DA-49DC-AA5F-EFACB1B9B176}"/>
              </a:ext>
            </a:extLst>
          </p:cNvPr>
          <p:cNvSpPr/>
          <p:nvPr/>
        </p:nvSpPr>
        <p:spPr>
          <a:xfrm>
            <a:off x="1095473" y="1884751"/>
            <a:ext cx="1968809" cy="400110"/>
          </a:xfrm>
          <a:prstGeom prst="rect">
            <a:avLst/>
          </a:prstGeom>
        </p:spPr>
        <p:txBody>
          <a:bodyPr wrap="none">
            <a:spAutoFit/>
          </a:bodyPr>
          <a:lstStyle/>
          <a:p>
            <a:pPr marL="285750" indent="-285750">
              <a:buFont typeface="Wingdings" panose="05000000000000000000" pitchFamily="2" charset="2"/>
              <a:buChar char="n"/>
            </a:pPr>
            <a:r>
              <a:rPr lang="en-US" altLang="zh-CN" sz="2000" dirty="0"/>
              <a:t>k-</a:t>
            </a:r>
            <a:r>
              <a:rPr lang="zh-CN" altLang="zh-CN" sz="2000" dirty="0"/>
              <a:t>最近邻</a:t>
            </a:r>
            <a:r>
              <a:rPr lang="zh-CN" altLang="en-US" sz="2000" dirty="0"/>
              <a:t>实例</a:t>
            </a:r>
          </a:p>
        </p:txBody>
      </p:sp>
      <p:sp>
        <p:nvSpPr>
          <p:cNvPr id="7" name="矩形 6">
            <a:extLst>
              <a:ext uri="{FF2B5EF4-FFF2-40B4-BE49-F238E27FC236}">
                <a16:creationId xmlns:a16="http://schemas.microsoft.com/office/drawing/2014/main" id="{65CB3F53-861D-4A00-BA4C-BF8A87AEAEBF}"/>
              </a:ext>
            </a:extLst>
          </p:cNvPr>
          <p:cNvSpPr/>
          <p:nvPr/>
        </p:nvSpPr>
        <p:spPr>
          <a:xfrm>
            <a:off x="1560162" y="2442814"/>
            <a:ext cx="8265763" cy="458202"/>
          </a:xfrm>
          <a:prstGeom prst="rect">
            <a:avLst/>
          </a:prstGeom>
        </p:spPr>
        <p:txBody>
          <a:bodyPr wrap="square">
            <a:spAutoFit/>
          </a:bodyPr>
          <a:lstStyle/>
          <a:p>
            <a:pPr marL="285750" indent="-285750">
              <a:lnSpc>
                <a:spcPct val="150000"/>
              </a:lnSpc>
              <a:buFont typeface="Wingdings" panose="05000000000000000000" pitchFamily="2" charset="2"/>
              <a:buChar char="p"/>
            </a:pPr>
            <a:r>
              <a:rPr lang="zh-CN" altLang="en-US" dirty="0"/>
              <a:t>在</a:t>
            </a:r>
            <a:r>
              <a:rPr lang="en-US" altLang="zh-CN" dirty="0"/>
              <a:t>k=3</a:t>
            </a:r>
            <a:r>
              <a:rPr lang="zh-CN" altLang="en-US" dirty="0"/>
              <a:t>和</a:t>
            </a:r>
            <a:r>
              <a:rPr lang="en-US" altLang="zh-CN" dirty="0"/>
              <a:t>k=6</a:t>
            </a:r>
            <a:r>
              <a:rPr lang="zh-CN" altLang="en-US" dirty="0"/>
              <a:t>时，红色星星应该被分为哪个类别？</a:t>
            </a:r>
          </a:p>
        </p:txBody>
      </p:sp>
      <p:pic>
        <p:nvPicPr>
          <p:cNvPr id="13" name="图片 12">
            <a:extLst>
              <a:ext uri="{FF2B5EF4-FFF2-40B4-BE49-F238E27FC236}">
                <a16:creationId xmlns:a16="http://schemas.microsoft.com/office/drawing/2014/main" id="{9601DB0C-C68E-4D69-B805-40DF2C5ECDCC}"/>
              </a:ext>
            </a:extLst>
          </p:cNvPr>
          <p:cNvPicPr>
            <a:picLocks noChangeAspect="1"/>
          </p:cNvPicPr>
          <p:nvPr/>
        </p:nvPicPr>
        <p:blipFill rotWithShape="1">
          <a:blip r:embed="rId3"/>
          <a:srcRect t="4718" r="2182" b="2730"/>
          <a:stretch/>
        </p:blipFill>
        <p:spPr>
          <a:xfrm>
            <a:off x="3877574" y="3058969"/>
            <a:ext cx="4436851" cy="3240000"/>
          </a:xfrm>
          <a:prstGeom prst="rect">
            <a:avLst/>
          </a:prstGeom>
        </p:spPr>
      </p:pic>
    </p:spTree>
    <p:extLst>
      <p:ext uri="{BB962C8B-B14F-4D97-AF65-F5344CB8AC3E}">
        <p14:creationId xmlns:p14="http://schemas.microsoft.com/office/powerpoint/2010/main" val="457488674"/>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4 </a:t>
            </a:r>
            <a:r>
              <a:rPr lang="zh-CN" altLang="en-US" dirty="0"/>
              <a:t>关联规则算法</a:t>
            </a:r>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4.4 </a:t>
            </a:r>
            <a:r>
              <a:rPr lang="zh-CN" altLang="en-US" dirty="0"/>
              <a:t>关联规则算法应用：保险客户风险分析</a:t>
            </a:r>
          </a:p>
        </p:txBody>
      </p:sp>
      <p:sp>
        <p:nvSpPr>
          <p:cNvPr id="4" name="矩形 3">
            <a:extLst>
              <a:ext uri="{FF2B5EF4-FFF2-40B4-BE49-F238E27FC236}">
                <a16:creationId xmlns:a16="http://schemas.microsoft.com/office/drawing/2014/main" id="{02BD46C3-F2D7-4F00-AEC9-EBF1847C9273}"/>
              </a:ext>
            </a:extLst>
          </p:cNvPr>
          <p:cNvSpPr/>
          <p:nvPr/>
        </p:nvSpPr>
        <p:spPr>
          <a:xfrm>
            <a:off x="1279366" y="1757642"/>
            <a:ext cx="9956082" cy="4770537"/>
          </a:xfrm>
          <a:prstGeom prst="rect">
            <a:avLst/>
          </a:prstGeom>
        </p:spPr>
        <p:txBody>
          <a:bodyPr wrap="square">
            <a:spAutoFit/>
          </a:bodyPr>
          <a:lstStyle/>
          <a:p>
            <a:pPr marL="285750" indent="-285750">
              <a:lnSpc>
                <a:spcPct val="150000"/>
              </a:lnSpc>
              <a:buFont typeface="Wingdings" panose="05000000000000000000" pitchFamily="2" charset="2"/>
              <a:buChar char="n"/>
            </a:pPr>
            <a:r>
              <a:rPr lang="zh-CN" altLang="zh-CN" sz="2000" dirty="0"/>
              <a:t>挖掘目标</a:t>
            </a:r>
            <a:endParaRPr lang="en-US" altLang="zh-CN" sz="2000" dirty="0"/>
          </a:p>
          <a:p>
            <a:pPr marL="285750" indent="-285750">
              <a:lnSpc>
                <a:spcPts val="1180"/>
              </a:lnSpc>
              <a:buFont typeface="Wingdings" panose="05000000000000000000" pitchFamily="2" charset="2"/>
              <a:buChar char="n"/>
            </a:pPr>
            <a:endParaRPr lang="en-US" altLang="zh-CN" sz="1400" b="1" dirty="0"/>
          </a:p>
          <a:p>
            <a:pPr marL="742939" lvl="1" indent="-285750">
              <a:lnSpc>
                <a:spcPct val="150000"/>
              </a:lnSpc>
              <a:buFont typeface="Wingdings" panose="05000000000000000000" pitchFamily="2" charset="2"/>
              <a:buChar char="p"/>
            </a:pPr>
            <a:r>
              <a:rPr lang="zh-CN" altLang="zh-CN" sz="1600" dirty="0"/>
              <a:t>由过去大量的经验数据发现机动车辆事故率与驾驶者及所驾驶的车辆有着密切的关系，影响安全驾驶因素有年龄、性别等。因此，客户风险分析挖掘目标就是上述各因素与客户风险之间关系</a:t>
            </a:r>
            <a:endParaRPr lang="en-US" altLang="zh-CN" sz="1600" dirty="0"/>
          </a:p>
          <a:p>
            <a:pPr marL="285750" indent="-285750">
              <a:lnSpc>
                <a:spcPts val="580"/>
              </a:lnSpc>
              <a:buFont typeface="Wingdings" panose="05000000000000000000" pitchFamily="2" charset="2"/>
              <a:buChar char="n"/>
            </a:pPr>
            <a:endParaRPr lang="en-US" altLang="zh-CN" sz="1400" b="1" dirty="0"/>
          </a:p>
          <a:p>
            <a:pPr marL="285750" indent="-285750">
              <a:lnSpc>
                <a:spcPct val="150000"/>
              </a:lnSpc>
              <a:buFont typeface="Wingdings" panose="05000000000000000000" pitchFamily="2" charset="2"/>
              <a:buChar char="n"/>
            </a:pPr>
            <a:r>
              <a:rPr lang="zh-CN" altLang="zh-CN" sz="2000" dirty="0"/>
              <a:t>数据预处理</a:t>
            </a:r>
            <a:endParaRPr lang="en-US" altLang="zh-CN" sz="2000" dirty="0"/>
          </a:p>
          <a:p>
            <a:pPr marL="285750" indent="-285750">
              <a:lnSpc>
                <a:spcPts val="580"/>
              </a:lnSpc>
              <a:buFont typeface="Wingdings" panose="05000000000000000000" pitchFamily="2" charset="2"/>
              <a:buChar char="n"/>
            </a:pPr>
            <a:endParaRPr lang="en-US" altLang="zh-CN" sz="1400" b="1" dirty="0"/>
          </a:p>
          <a:p>
            <a:pPr marL="742939" lvl="1" indent="-285750">
              <a:lnSpc>
                <a:spcPct val="150000"/>
              </a:lnSpc>
              <a:buFont typeface="Wingdings" panose="05000000000000000000" pitchFamily="2" charset="2"/>
              <a:buChar char="p"/>
            </a:pPr>
            <a:r>
              <a:rPr lang="zh-CN" altLang="zh-CN" dirty="0"/>
              <a:t>数据清洗</a:t>
            </a:r>
            <a:endParaRPr lang="zh-CN" altLang="en-US" dirty="0"/>
          </a:p>
          <a:p>
            <a:pPr marL="1200127" lvl="2" indent="-285750">
              <a:lnSpc>
                <a:spcPct val="150000"/>
              </a:lnSpc>
              <a:buFont typeface="Century Gothic" panose="020B0502020202020204" pitchFamily="34" charset="0"/>
              <a:buChar char="―"/>
            </a:pPr>
            <a:r>
              <a:rPr lang="zh-CN" altLang="zh-CN" sz="1600" dirty="0"/>
              <a:t>去除数据集之中的噪声数据和无关数据，处理遗漏数据和清洗“脏”数据等</a:t>
            </a:r>
            <a:r>
              <a:rPr lang="zh-CN" altLang="en-US" sz="1600" dirty="0"/>
              <a:t>。</a:t>
            </a:r>
            <a:r>
              <a:rPr lang="zh-CN" altLang="zh-CN" sz="1600" dirty="0"/>
              <a:t>数据清洗处理通常包括处理噪声数据、填补遗漏数据值</a:t>
            </a:r>
            <a:r>
              <a:rPr lang="en-US" altLang="zh-CN" sz="1600" dirty="0"/>
              <a:t>/</a:t>
            </a:r>
            <a:r>
              <a:rPr lang="zh-CN" altLang="zh-CN" sz="1600" dirty="0"/>
              <a:t>除去异常值、纠正数据不一致的问题，等等</a:t>
            </a:r>
            <a:endParaRPr lang="zh-CN" altLang="en-US" sz="1600" dirty="0"/>
          </a:p>
          <a:p>
            <a:pPr marL="742939" lvl="1" indent="-285750">
              <a:lnSpc>
                <a:spcPct val="150000"/>
              </a:lnSpc>
              <a:buFont typeface="Wingdings" panose="05000000000000000000" pitchFamily="2" charset="2"/>
              <a:buChar char="p"/>
            </a:pPr>
            <a:r>
              <a:rPr lang="zh-CN" altLang="zh-CN" dirty="0"/>
              <a:t>数据转化</a:t>
            </a:r>
            <a:endParaRPr lang="zh-CN" altLang="en-US" dirty="0"/>
          </a:p>
          <a:p>
            <a:pPr marL="1200127" lvl="2" indent="-285750">
              <a:buFont typeface="Century Gothic" panose="020B0502020202020204" pitchFamily="34" charset="0"/>
              <a:buChar char="―"/>
            </a:pPr>
            <a:r>
              <a:rPr lang="zh-CN" altLang="zh-CN" sz="1600" dirty="0"/>
              <a:t>在处理完噪声数据后，就可以对数据进行转化，主要的方法有</a:t>
            </a:r>
            <a:r>
              <a:rPr lang="zh-CN" altLang="en-US" sz="1600" dirty="0"/>
              <a:t>：</a:t>
            </a:r>
            <a:endParaRPr lang="en-US" altLang="zh-CN" sz="1600" dirty="0"/>
          </a:p>
          <a:p>
            <a:pPr marL="1657316" lvl="3" indent="-285750">
              <a:buFont typeface="Wingdings" panose="05000000000000000000" pitchFamily="2" charset="2"/>
              <a:buChar char="Ø"/>
            </a:pPr>
            <a:r>
              <a:rPr lang="en-US" altLang="zh-CN" sz="1600" dirty="0"/>
              <a:t> </a:t>
            </a:r>
            <a:r>
              <a:rPr lang="zh-CN" altLang="zh-CN" sz="1600" dirty="0"/>
              <a:t>聚集</a:t>
            </a:r>
            <a:endParaRPr lang="en-US" altLang="zh-CN" sz="1600" dirty="0"/>
          </a:p>
          <a:p>
            <a:pPr marL="1657316" lvl="3" indent="-285750">
              <a:buFont typeface="Wingdings" panose="05000000000000000000" pitchFamily="2" charset="2"/>
              <a:buChar char="Ø"/>
            </a:pPr>
            <a:r>
              <a:rPr lang="en-US" altLang="zh-CN" sz="1600" dirty="0"/>
              <a:t> </a:t>
            </a:r>
            <a:r>
              <a:rPr lang="zh-CN" altLang="zh-CN" sz="1600" dirty="0"/>
              <a:t>忽略无关属性</a:t>
            </a:r>
            <a:endParaRPr lang="en-US" altLang="zh-CN" sz="1600" dirty="0"/>
          </a:p>
          <a:p>
            <a:pPr marL="1657316" lvl="3" indent="-285750">
              <a:buFont typeface="Wingdings" panose="05000000000000000000" pitchFamily="2" charset="2"/>
              <a:buChar char="Ø"/>
            </a:pPr>
            <a:r>
              <a:rPr lang="en-US" altLang="zh-CN" sz="1600" dirty="0"/>
              <a:t> </a:t>
            </a:r>
            <a:r>
              <a:rPr lang="zh-CN" altLang="zh-CN" sz="1600" dirty="0"/>
              <a:t>连续型属性离散化等</a:t>
            </a:r>
            <a:endParaRPr lang="zh-CN" altLang="zh-CN" sz="1600" b="1" dirty="0"/>
          </a:p>
        </p:txBody>
      </p:sp>
    </p:spTree>
    <p:extLst>
      <p:ext uri="{BB962C8B-B14F-4D97-AF65-F5344CB8AC3E}">
        <p14:creationId xmlns:p14="http://schemas.microsoft.com/office/powerpoint/2010/main" val="1844385623"/>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4 </a:t>
            </a:r>
            <a:r>
              <a:rPr lang="zh-CN" altLang="en-US" dirty="0"/>
              <a:t>关联规则算法</a:t>
            </a:r>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4.4 </a:t>
            </a:r>
            <a:r>
              <a:rPr lang="zh-CN" altLang="en-US" dirty="0"/>
              <a:t>关联规则算法应用：保险客户风险分析</a:t>
            </a:r>
          </a:p>
        </p:txBody>
      </p:sp>
      <p:grpSp>
        <p:nvGrpSpPr>
          <p:cNvPr id="5" name="组合 4">
            <a:extLst>
              <a:ext uri="{FF2B5EF4-FFF2-40B4-BE49-F238E27FC236}">
                <a16:creationId xmlns:a16="http://schemas.microsoft.com/office/drawing/2014/main" id="{9AC9286F-873D-4330-94D8-3B5F192C5D36}"/>
              </a:ext>
            </a:extLst>
          </p:cNvPr>
          <p:cNvGrpSpPr/>
          <p:nvPr/>
        </p:nvGrpSpPr>
        <p:grpSpPr>
          <a:xfrm>
            <a:off x="760150" y="2014258"/>
            <a:ext cx="2391612" cy="4060264"/>
            <a:chOff x="508933" y="1850270"/>
            <a:chExt cx="3059801" cy="4060264"/>
          </a:xfrm>
          <a:solidFill>
            <a:schemeClr val="accent5">
              <a:lumMod val="20000"/>
              <a:lumOff val="80000"/>
            </a:schemeClr>
          </a:solidFill>
        </p:grpSpPr>
        <p:sp>
          <p:nvSpPr>
            <p:cNvPr id="6" name="矩形 5">
              <a:extLst>
                <a:ext uri="{FF2B5EF4-FFF2-40B4-BE49-F238E27FC236}">
                  <a16:creationId xmlns:a16="http://schemas.microsoft.com/office/drawing/2014/main" id="{183FF697-DDE6-478A-BB35-7A236F6FEDD4}"/>
                </a:ext>
              </a:extLst>
            </p:cNvPr>
            <p:cNvSpPr/>
            <p:nvPr/>
          </p:nvSpPr>
          <p:spPr>
            <a:xfrm>
              <a:off x="508933" y="1850270"/>
              <a:ext cx="2194974" cy="369332"/>
            </a:xfrm>
            <a:prstGeom prst="rect">
              <a:avLst/>
            </a:prstGeom>
            <a:grpFill/>
            <a:ln>
              <a:noFill/>
            </a:ln>
          </p:spPr>
          <p:txBody>
            <a:bodyPr wrap="none">
              <a:spAutoFit/>
            </a:bodyPr>
            <a:lstStyle/>
            <a:p>
              <a:r>
                <a:rPr lang="zh-CN" altLang="zh-CN" dirty="0"/>
                <a:t>安全驾驶因素</a:t>
              </a:r>
              <a:endParaRPr lang="zh-CN" altLang="en-US" dirty="0"/>
            </a:p>
          </p:txBody>
        </p:sp>
        <p:sp>
          <p:nvSpPr>
            <p:cNvPr id="7" name="矩形 6">
              <a:extLst>
                <a:ext uri="{FF2B5EF4-FFF2-40B4-BE49-F238E27FC236}">
                  <a16:creationId xmlns:a16="http://schemas.microsoft.com/office/drawing/2014/main" id="{09ED5D64-09AD-44AA-920C-81FCBFC344A9}"/>
                </a:ext>
              </a:extLst>
            </p:cNvPr>
            <p:cNvSpPr/>
            <p:nvPr/>
          </p:nvSpPr>
          <p:spPr>
            <a:xfrm>
              <a:off x="2322144" y="2377033"/>
              <a:ext cx="1246590" cy="307777"/>
            </a:xfrm>
            <a:prstGeom prst="rect">
              <a:avLst/>
            </a:prstGeom>
            <a:grpFill/>
            <a:ln>
              <a:noFill/>
            </a:ln>
          </p:spPr>
          <p:txBody>
            <a:bodyPr wrap="square">
              <a:spAutoFit/>
            </a:bodyPr>
            <a:lstStyle/>
            <a:p>
              <a:pPr algn="ctr"/>
              <a:r>
                <a:rPr lang="zh-CN" altLang="zh-CN" sz="1400" dirty="0"/>
                <a:t>年龄</a:t>
              </a:r>
              <a:endParaRPr lang="zh-CN" altLang="en-US" sz="1400" dirty="0"/>
            </a:p>
          </p:txBody>
        </p:sp>
        <p:sp>
          <p:nvSpPr>
            <p:cNvPr id="8" name="矩形 7">
              <a:extLst>
                <a:ext uri="{FF2B5EF4-FFF2-40B4-BE49-F238E27FC236}">
                  <a16:creationId xmlns:a16="http://schemas.microsoft.com/office/drawing/2014/main" id="{F2B7738E-CE61-43C9-9A92-1AF08CA66DCF}"/>
                </a:ext>
              </a:extLst>
            </p:cNvPr>
            <p:cNvSpPr/>
            <p:nvPr/>
          </p:nvSpPr>
          <p:spPr>
            <a:xfrm>
              <a:off x="2322144" y="2780248"/>
              <a:ext cx="1246590" cy="307777"/>
            </a:xfrm>
            <a:prstGeom prst="rect">
              <a:avLst/>
            </a:prstGeom>
            <a:grpFill/>
            <a:ln>
              <a:noFill/>
            </a:ln>
          </p:spPr>
          <p:txBody>
            <a:bodyPr wrap="square">
              <a:spAutoFit/>
            </a:bodyPr>
            <a:lstStyle/>
            <a:p>
              <a:pPr algn="ctr"/>
              <a:r>
                <a:rPr lang="zh-CN" altLang="zh-CN" sz="1400" dirty="0"/>
                <a:t>性别</a:t>
              </a:r>
              <a:endParaRPr lang="zh-CN" altLang="en-US" sz="1400" dirty="0"/>
            </a:p>
          </p:txBody>
        </p:sp>
        <p:sp>
          <p:nvSpPr>
            <p:cNvPr id="9" name="矩形 8">
              <a:extLst>
                <a:ext uri="{FF2B5EF4-FFF2-40B4-BE49-F238E27FC236}">
                  <a16:creationId xmlns:a16="http://schemas.microsoft.com/office/drawing/2014/main" id="{BB51C8D8-1780-4AB8-A385-3EC4747BF342}"/>
                </a:ext>
              </a:extLst>
            </p:cNvPr>
            <p:cNvSpPr/>
            <p:nvPr/>
          </p:nvSpPr>
          <p:spPr>
            <a:xfrm>
              <a:off x="2322144" y="3183463"/>
              <a:ext cx="1246590" cy="307777"/>
            </a:xfrm>
            <a:prstGeom prst="rect">
              <a:avLst/>
            </a:prstGeom>
            <a:grpFill/>
            <a:ln>
              <a:noFill/>
            </a:ln>
          </p:spPr>
          <p:txBody>
            <a:bodyPr wrap="square">
              <a:spAutoFit/>
            </a:bodyPr>
            <a:lstStyle/>
            <a:p>
              <a:pPr algn="ctr"/>
              <a:r>
                <a:rPr lang="zh-CN" altLang="zh-CN" sz="1400" dirty="0"/>
                <a:t>驾龄</a:t>
              </a:r>
              <a:endParaRPr lang="zh-CN" altLang="en-US" sz="1400" dirty="0"/>
            </a:p>
          </p:txBody>
        </p:sp>
        <p:sp>
          <p:nvSpPr>
            <p:cNvPr id="10" name="矩形 9">
              <a:extLst>
                <a:ext uri="{FF2B5EF4-FFF2-40B4-BE49-F238E27FC236}">
                  <a16:creationId xmlns:a16="http://schemas.microsoft.com/office/drawing/2014/main" id="{B35DE6D7-A09F-4080-A1A1-DFFB2C39BEEE}"/>
                </a:ext>
              </a:extLst>
            </p:cNvPr>
            <p:cNvSpPr/>
            <p:nvPr/>
          </p:nvSpPr>
          <p:spPr>
            <a:xfrm>
              <a:off x="2322144" y="3586679"/>
              <a:ext cx="1246590" cy="307777"/>
            </a:xfrm>
            <a:prstGeom prst="rect">
              <a:avLst/>
            </a:prstGeom>
            <a:grpFill/>
            <a:ln>
              <a:noFill/>
            </a:ln>
          </p:spPr>
          <p:txBody>
            <a:bodyPr wrap="square">
              <a:spAutoFit/>
            </a:bodyPr>
            <a:lstStyle/>
            <a:p>
              <a:pPr algn="ctr"/>
              <a:r>
                <a:rPr lang="zh-CN" altLang="zh-CN" sz="1400" dirty="0"/>
                <a:t>职业</a:t>
              </a:r>
              <a:endParaRPr lang="zh-CN" altLang="en-US" sz="1400" dirty="0"/>
            </a:p>
          </p:txBody>
        </p:sp>
        <p:sp>
          <p:nvSpPr>
            <p:cNvPr id="11" name="矩形 10">
              <a:extLst>
                <a:ext uri="{FF2B5EF4-FFF2-40B4-BE49-F238E27FC236}">
                  <a16:creationId xmlns:a16="http://schemas.microsoft.com/office/drawing/2014/main" id="{BCC2798C-13F8-4ECF-BD81-C6D613292152}"/>
                </a:ext>
              </a:extLst>
            </p:cNvPr>
            <p:cNvSpPr/>
            <p:nvPr/>
          </p:nvSpPr>
          <p:spPr>
            <a:xfrm>
              <a:off x="2322144" y="3989894"/>
              <a:ext cx="1246590" cy="523220"/>
            </a:xfrm>
            <a:prstGeom prst="rect">
              <a:avLst/>
            </a:prstGeom>
            <a:grpFill/>
            <a:ln>
              <a:noFill/>
            </a:ln>
          </p:spPr>
          <p:txBody>
            <a:bodyPr wrap="square">
              <a:spAutoFit/>
            </a:bodyPr>
            <a:lstStyle/>
            <a:p>
              <a:pPr algn="ctr"/>
              <a:r>
                <a:rPr lang="zh-CN" altLang="zh-CN" sz="1400" dirty="0"/>
                <a:t>婚姻状况</a:t>
              </a:r>
              <a:endParaRPr lang="zh-CN" altLang="en-US" sz="1400" dirty="0"/>
            </a:p>
          </p:txBody>
        </p:sp>
        <p:sp>
          <p:nvSpPr>
            <p:cNvPr id="12" name="矩形 11">
              <a:extLst>
                <a:ext uri="{FF2B5EF4-FFF2-40B4-BE49-F238E27FC236}">
                  <a16:creationId xmlns:a16="http://schemas.microsoft.com/office/drawing/2014/main" id="{511E2D4D-EFD0-45F3-B4B7-9E37BBDB579B}"/>
                </a:ext>
              </a:extLst>
            </p:cNvPr>
            <p:cNvSpPr/>
            <p:nvPr/>
          </p:nvSpPr>
          <p:spPr>
            <a:xfrm>
              <a:off x="2322141" y="4393109"/>
              <a:ext cx="1246593" cy="523220"/>
            </a:xfrm>
            <a:prstGeom prst="rect">
              <a:avLst/>
            </a:prstGeom>
            <a:grpFill/>
            <a:ln>
              <a:noFill/>
            </a:ln>
          </p:spPr>
          <p:txBody>
            <a:bodyPr wrap="square">
              <a:spAutoFit/>
            </a:bodyPr>
            <a:lstStyle/>
            <a:p>
              <a:pPr algn="ctr"/>
              <a:r>
                <a:rPr lang="zh-CN" altLang="zh-CN" sz="1400" dirty="0"/>
                <a:t>车辆车型</a:t>
              </a:r>
              <a:endParaRPr lang="zh-CN" altLang="en-US" sz="1400" dirty="0"/>
            </a:p>
          </p:txBody>
        </p:sp>
        <p:sp>
          <p:nvSpPr>
            <p:cNvPr id="13" name="矩形 12">
              <a:extLst>
                <a:ext uri="{FF2B5EF4-FFF2-40B4-BE49-F238E27FC236}">
                  <a16:creationId xmlns:a16="http://schemas.microsoft.com/office/drawing/2014/main" id="{F59470F2-95B4-477B-8F1E-2DBD72D1F2CB}"/>
                </a:ext>
              </a:extLst>
            </p:cNvPr>
            <p:cNvSpPr/>
            <p:nvPr/>
          </p:nvSpPr>
          <p:spPr>
            <a:xfrm>
              <a:off x="2322144" y="4796324"/>
              <a:ext cx="1246590" cy="523220"/>
            </a:xfrm>
            <a:prstGeom prst="rect">
              <a:avLst/>
            </a:prstGeom>
            <a:grpFill/>
            <a:ln>
              <a:noFill/>
            </a:ln>
          </p:spPr>
          <p:txBody>
            <a:bodyPr wrap="square">
              <a:spAutoFit/>
            </a:bodyPr>
            <a:lstStyle/>
            <a:p>
              <a:pPr algn="ctr"/>
              <a:r>
                <a:rPr lang="zh-CN" altLang="zh-CN" sz="1400" dirty="0"/>
                <a:t>车辆用途</a:t>
              </a:r>
              <a:endParaRPr lang="zh-CN" altLang="en-US" sz="1400" dirty="0"/>
            </a:p>
          </p:txBody>
        </p:sp>
        <p:sp>
          <p:nvSpPr>
            <p:cNvPr id="14" name="矩形 13">
              <a:extLst>
                <a:ext uri="{FF2B5EF4-FFF2-40B4-BE49-F238E27FC236}">
                  <a16:creationId xmlns:a16="http://schemas.microsoft.com/office/drawing/2014/main" id="{1CD54457-5C90-42EF-8155-51EEA2A8DA91}"/>
                </a:ext>
              </a:extLst>
            </p:cNvPr>
            <p:cNvSpPr/>
            <p:nvPr/>
          </p:nvSpPr>
          <p:spPr>
            <a:xfrm>
              <a:off x="2322144" y="5199539"/>
              <a:ext cx="1246590" cy="307777"/>
            </a:xfrm>
            <a:prstGeom prst="rect">
              <a:avLst/>
            </a:prstGeom>
            <a:grpFill/>
            <a:ln>
              <a:noFill/>
            </a:ln>
          </p:spPr>
          <p:txBody>
            <a:bodyPr wrap="square">
              <a:spAutoFit/>
            </a:bodyPr>
            <a:lstStyle/>
            <a:p>
              <a:pPr algn="ctr"/>
              <a:r>
                <a:rPr lang="zh-CN" altLang="zh-CN" sz="1400" dirty="0"/>
                <a:t>车龄</a:t>
              </a:r>
              <a:endParaRPr lang="zh-CN" altLang="en-US" sz="1400" dirty="0"/>
            </a:p>
          </p:txBody>
        </p:sp>
        <p:sp>
          <p:nvSpPr>
            <p:cNvPr id="15" name="矩形 14">
              <a:extLst>
                <a:ext uri="{FF2B5EF4-FFF2-40B4-BE49-F238E27FC236}">
                  <a16:creationId xmlns:a16="http://schemas.microsoft.com/office/drawing/2014/main" id="{FF32F74C-153F-48FD-B21D-9B76805DD9B0}"/>
                </a:ext>
              </a:extLst>
            </p:cNvPr>
            <p:cNvSpPr/>
            <p:nvPr/>
          </p:nvSpPr>
          <p:spPr>
            <a:xfrm>
              <a:off x="2322144" y="5602757"/>
              <a:ext cx="1246590" cy="307777"/>
            </a:xfrm>
            <a:prstGeom prst="rect">
              <a:avLst/>
            </a:prstGeom>
            <a:grpFill/>
            <a:ln>
              <a:noFill/>
            </a:ln>
          </p:spPr>
          <p:txBody>
            <a:bodyPr wrap="square">
              <a:spAutoFit/>
            </a:bodyPr>
            <a:lstStyle/>
            <a:p>
              <a:pPr algn="ctr"/>
              <a:r>
                <a:rPr lang="zh-CN" altLang="en-US" sz="1400" dirty="0"/>
                <a:t>其他</a:t>
              </a:r>
            </a:p>
          </p:txBody>
        </p:sp>
        <p:grpSp>
          <p:nvGrpSpPr>
            <p:cNvPr id="16" name="组合 15">
              <a:extLst>
                <a:ext uri="{FF2B5EF4-FFF2-40B4-BE49-F238E27FC236}">
                  <a16:creationId xmlns:a16="http://schemas.microsoft.com/office/drawing/2014/main" id="{F88B49D0-6940-4F07-A594-C6BCB10E0185}"/>
                </a:ext>
              </a:extLst>
            </p:cNvPr>
            <p:cNvGrpSpPr/>
            <p:nvPr/>
          </p:nvGrpSpPr>
          <p:grpSpPr>
            <a:xfrm>
              <a:off x="1606421" y="2219600"/>
              <a:ext cx="715745" cy="3537045"/>
              <a:chOff x="2348627" y="2087622"/>
              <a:chExt cx="58070" cy="3537045"/>
            </a:xfrm>
            <a:grpFill/>
          </p:grpSpPr>
          <p:cxnSp>
            <p:nvCxnSpPr>
              <p:cNvPr id="18" name="肘形连接符 56">
                <a:extLst>
                  <a:ext uri="{FF2B5EF4-FFF2-40B4-BE49-F238E27FC236}">
                    <a16:creationId xmlns:a16="http://schemas.microsoft.com/office/drawing/2014/main" id="{712DEE9B-39EB-4256-989E-39D6E7DA035F}"/>
                  </a:ext>
                </a:extLst>
              </p:cNvPr>
              <p:cNvCxnSpPr>
                <a:stCxn id="6" idx="2"/>
                <a:endCxn id="7" idx="1"/>
              </p:cNvCxnSpPr>
              <p:nvPr/>
            </p:nvCxnSpPr>
            <p:spPr>
              <a:xfrm rot="16200000" flipH="1">
                <a:off x="2222001" y="2214249"/>
                <a:ext cx="311320" cy="58068"/>
              </a:xfrm>
              <a:prstGeom prst="bentConnector2">
                <a:avLst/>
              </a:prstGeom>
              <a:grpFill/>
              <a:ln w="19050">
                <a:tailEnd type="arrow"/>
              </a:ln>
            </p:spPr>
            <p:style>
              <a:lnRef idx="1">
                <a:schemeClr val="accent1"/>
              </a:lnRef>
              <a:fillRef idx="0">
                <a:schemeClr val="accent1"/>
              </a:fillRef>
              <a:effectRef idx="0">
                <a:schemeClr val="accent1"/>
              </a:effectRef>
              <a:fontRef idx="minor">
                <a:schemeClr val="tx1"/>
              </a:fontRef>
            </p:style>
          </p:cxnSp>
          <p:cxnSp>
            <p:nvCxnSpPr>
              <p:cNvPr id="19" name="肘形连接符 63">
                <a:extLst>
                  <a:ext uri="{FF2B5EF4-FFF2-40B4-BE49-F238E27FC236}">
                    <a16:creationId xmlns:a16="http://schemas.microsoft.com/office/drawing/2014/main" id="{E5EC3809-EA54-42B2-ABB4-E2CDDFB6FB43}"/>
                  </a:ext>
                </a:extLst>
              </p:cNvPr>
              <p:cNvCxnSpPr>
                <a:stCxn id="6" idx="2"/>
                <a:endCxn id="8" idx="1"/>
              </p:cNvCxnSpPr>
              <p:nvPr/>
            </p:nvCxnSpPr>
            <p:spPr>
              <a:xfrm rot="16200000" flipH="1">
                <a:off x="2020395" y="2415856"/>
                <a:ext cx="714535" cy="58068"/>
              </a:xfrm>
              <a:prstGeom prst="bentConnector2">
                <a:avLst/>
              </a:prstGeom>
              <a:grpFill/>
              <a:ln w="19050">
                <a:tailEnd type="arrow"/>
              </a:ln>
            </p:spPr>
            <p:style>
              <a:lnRef idx="1">
                <a:schemeClr val="accent1"/>
              </a:lnRef>
              <a:fillRef idx="0">
                <a:schemeClr val="accent1"/>
              </a:fillRef>
              <a:effectRef idx="0">
                <a:schemeClr val="accent1"/>
              </a:effectRef>
              <a:fontRef idx="minor">
                <a:schemeClr val="tx1"/>
              </a:fontRef>
            </p:style>
          </p:cxnSp>
          <p:cxnSp>
            <p:nvCxnSpPr>
              <p:cNvPr id="20" name="肘形连接符 66">
                <a:extLst>
                  <a:ext uri="{FF2B5EF4-FFF2-40B4-BE49-F238E27FC236}">
                    <a16:creationId xmlns:a16="http://schemas.microsoft.com/office/drawing/2014/main" id="{46D0E979-3F7A-4A9A-9525-613794EBCED7}"/>
                  </a:ext>
                </a:extLst>
              </p:cNvPr>
              <p:cNvCxnSpPr>
                <a:stCxn id="6" idx="2"/>
                <a:endCxn id="9" idx="1"/>
              </p:cNvCxnSpPr>
              <p:nvPr/>
            </p:nvCxnSpPr>
            <p:spPr>
              <a:xfrm rot="16200000" flipH="1">
                <a:off x="1818787" y="2617464"/>
                <a:ext cx="1117750" cy="58068"/>
              </a:xfrm>
              <a:prstGeom prst="bentConnector2">
                <a:avLst/>
              </a:prstGeom>
              <a:grpFill/>
              <a:ln w="19050">
                <a:tailEnd type="arrow"/>
              </a:ln>
            </p:spPr>
            <p:style>
              <a:lnRef idx="1">
                <a:schemeClr val="accent1"/>
              </a:lnRef>
              <a:fillRef idx="0">
                <a:schemeClr val="accent1"/>
              </a:fillRef>
              <a:effectRef idx="0">
                <a:schemeClr val="accent1"/>
              </a:effectRef>
              <a:fontRef idx="minor">
                <a:schemeClr val="tx1"/>
              </a:fontRef>
            </p:style>
          </p:cxnSp>
          <p:cxnSp>
            <p:nvCxnSpPr>
              <p:cNvPr id="21" name="肘形连接符 70">
                <a:extLst>
                  <a:ext uri="{FF2B5EF4-FFF2-40B4-BE49-F238E27FC236}">
                    <a16:creationId xmlns:a16="http://schemas.microsoft.com/office/drawing/2014/main" id="{15FD3B5E-A40B-497F-813A-DE7A8FBB5667}"/>
                  </a:ext>
                </a:extLst>
              </p:cNvPr>
              <p:cNvCxnSpPr>
                <a:stCxn id="6" idx="2"/>
                <a:endCxn id="10" idx="1"/>
              </p:cNvCxnSpPr>
              <p:nvPr/>
            </p:nvCxnSpPr>
            <p:spPr>
              <a:xfrm rot="16200000" flipH="1">
                <a:off x="1617179" y="2819072"/>
                <a:ext cx="1520966" cy="58068"/>
              </a:xfrm>
              <a:prstGeom prst="bentConnector2">
                <a:avLst/>
              </a:prstGeom>
              <a:grpFill/>
              <a:ln w="19050">
                <a:tailEnd type="arrow"/>
              </a:ln>
            </p:spPr>
            <p:style>
              <a:lnRef idx="1">
                <a:schemeClr val="accent1"/>
              </a:lnRef>
              <a:fillRef idx="0">
                <a:schemeClr val="accent1"/>
              </a:fillRef>
              <a:effectRef idx="0">
                <a:schemeClr val="accent1"/>
              </a:effectRef>
              <a:fontRef idx="minor">
                <a:schemeClr val="tx1"/>
              </a:fontRef>
            </p:style>
          </p:cxnSp>
          <p:cxnSp>
            <p:nvCxnSpPr>
              <p:cNvPr id="22" name="肘形连接符 73">
                <a:extLst>
                  <a:ext uri="{FF2B5EF4-FFF2-40B4-BE49-F238E27FC236}">
                    <a16:creationId xmlns:a16="http://schemas.microsoft.com/office/drawing/2014/main" id="{908C2753-8807-422C-AE4E-D4FDE7FE0B4A}"/>
                  </a:ext>
                </a:extLst>
              </p:cNvPr>
              <p:cNvCxnSpPr>
                <a:stCxn id="6" idx="2"/>
                <a:endCxn id="11" idx="1"/>
              </p:cNvCxnSpPr>
              <p:nvPr/>
            </p:nvCxnSpPr>
            <p:spPr>
              <a:xfrm rot="16200000" flipH="1">
                <a:off x="1361710" y="3074540"/>
                <a:ext cx="2031902" cy="58068"/>
              </a:xfrm>
              <a:prstGeom prst="bentConnector2">
                <a:avLst/>
              </a:prstGeom>
              <a:grpFill/>
              <a:ln w="19050">
                <a:tailEnd type="arrow"/>
              </a:ln>
            </p:spPr>
            <p:style>
              <a:lnRef idx="1">
                <a:schemeClr val="accent1"/>
              </a:lnRef>
              <a:fillRef idx="0">
                <a:schemeClr val="accent1"/>
              </a:fillRef>
              <a:effectRef idx="0">
                <a:schemeClr val="accent1"/>
              </a:effectRef>
              <a:fontRef idx="minor">
                <a:schemeClr val="tx1"/>
              </a:fontRef>
            </p:style>
          </p:cxnSp>
          <p:cxnSp>
            <p:nvCxnSpPr>
              <p:cNvPr id="23" name="肘形连接符 87">
                <a:extLst>
                  <a:ext uri="{FF2B5EF4-FFF2-40B4-BE49-F238E27FC236}">
                    <a16:creationId xmlns:a16="http://schemas.microsoft.com/office/drawing/2014/main" id="{E32E83DF-7259-4F90-834C-A462C26CFE17}"/>
                  </a:ext>
                </a:extLst>
              </p:cNvPr>
              <p:cNvCxnSpPr>
                <a:stCxn id="6" idx="2"/>
                <a:endCxn id="12" idx="1"/>
              </p:cNvCxnSpPr>
              <p:nvPr/>
            </p:nvCxnSpPr>
            <p:spPr>
              <a:xfrm rot="16200000" flipH="1">
                <a:off x="1160102" y="3276147"/>
                <a:ext cx="2435117" cy="58068"/>
              </a:xfrm>
              <a:prstGeom prst="bentConnector2">
                <a:avLst/>
              </a:prstGeom>
              <a:grpFill/>
              <a:ln w="19050">
                <a:tailEnd type="arrow"/>
              </a:ln>
            </p:spPr>
            <p:style>
              <a:lnRef idx="1">
                <a:schemeClr val="accent1"/>
              </a:lnRef>
              <a:fillRef idx="0">
                <a:schemeClr val="accent1"/>
              </a:fillRef>
              <a:effectRef idx="0">
                <a:schemeClr val="accent1"/>
              </a:effectRef>
              <a:fontRef idx="minor">
                <a:schemeClr val="tx1"/>
              </a:fontRef>
            </p:style>
          </p:cxnSp>
          <p:cxnSp>
            <p:nvCxnSpPr>
              <p:cNvPr id="24" name="肘形连接符 93">
                <a:extLst>
                  <a:ext uri="{FF2B5EF4-FFF2-40B4-BE49-F238E27FC236}">
                    <a16:creationId xmlns:a16="http://schemas.microsoft.com/office/drawing/2014/main" id="{049969F2-A355-4129-BAC6-78594B192100}"/>
                  </a:ext>
                </a:extLst>
              </p:cNvPr>
              <p:cNvCxnSpPr>
                <a:stCxn id="6" idx="2"/>
                <a:endCxn id="14" idx="1"/>
              </p:cNvCxnSpPr>
              <p:nvPr/>
            </p:nvCxnSpPr>
            <p:spPr>
              <a:xfrm rot="16200000" flipH="1">
                <a:off x="810748" y="3625502"/>
                <a:ext cx="3133826" cy="58068"/>
              </a:xfrm>
              <a:prstGeom prst="bentConnector2">
                <a:avLst/>
              </a:prstGeom>
              <a:grpFill/>
              <a:ln w="19050">
                <a:tailEnd type="arrow"/>
              </a:ln>
            </p:spPr>
            <p:style>
              <a:lnRef idx="1">
                <a:schemeClr val="accent1"/>
              </a:lnRef>
              <a:fillRef idx="0">
                <a:schemeClr val="accent1"/>
              </a:fillRef>
              <a:effectRef idx="0">
                <a:schemeClr val="accent1"/>
              </a:effectRef>
              <a:fontRef idx="minor">
                <a:schemeClr val="tx1"/>
              </a:fontRef>
            </p:style>
          </p:cxnSp>
          <p:cxnSp>
            <p:nvCxnSpPr>
              <p:cNvPr id="25" name="肘形连接符 11269">
                <a:extLst>
                  <a:ext uri="{FF2B5EF4-FFF2-40B4-BE49-F238E27FC236}">
                    <a16:creationId xmlns:a16="http://schemas.microsoft.com/office/drawing/2014/main" id="{D5D39B8D-3F5F-4939-84FC-9E5942C1C92D}"/>
                  </a:ext>
                </a:extLst>
              </p:cNvPr>
              <p:cNvCxnSpPr>
                <a:stCxn id="6" idx="2"/>
                <a:endCxn id="13" idx="1"/>
              </p:cNvCxnSpPr>
              <p:nvPr/>
            </p:nvCxnSpPr>
            <p:spPr>
              <a:xfrm rot="16200000" flipH="1">
                <a:off x="958495" y="3477755"/>
                <a:ext cx="2838332" cy="58068"/>
              </a:xfrm>
              <a:prstGeom prst="bentConnector2">
                <a:avLst/>
              </a:prstGeom>
              <a:grpFill/>
              <a:ln w="19050">
                <a:tailEnd type="arrow"/>
              </a:ln>
            </p:spPr>
            <p:style>
              <a:lnRef idx="1">
                <a:schemeClr val="accent1"/>
              </a:lnRef>
              <a:fillRef idx="0">
                <a:schemeClr val="accent1"/>
              </a:fillRef>
              <a:effectRef idx="0">
                <a:schemeClr val="accent1"/>
              </a:effectRef>
              <a:fontRef idx="minor">
                <a:schemeClr val="tx1"/>
              </a:fontRef>
            </p:style>
          </p:cxnSp>
          <p:cxnSp>
            <p:nvCxnSpPr>
              <p:cNvPr id="26" name="肘形连接符 11272">
                <a:extLst>
                  <a:ext uri="{FF2B5EF4-FFF2-40B4-BE49-F238E27FC236}">
                    <a16:creationId xmlns:a16="http://schemas.microsoft.com/office/drawing/2014/main" id="{56C65EF6-47D0-448A-8C26-D0A3F9F92E4A}"/>
                  </a:ext>
                </a:extLst>
              </p:cNvPr>
              <p:cNvCxnSpPr>
                <a:stCxn id="6" idx="2"/>
                <a:endCxn id="15" idx="1"/>
              </p:cNvCxnSpPr>
              <p:nvPr/>
            </p:nvCxnSpPr>
            <p:spPr>
              <a:xfrm rot="16200000" flipH="1">
                <a:off x="609139" y="3827111"/>
                <a:ext cx="3537044" cy="58068"/>
              </a:xfrm>
              <a:prstGeom prst="bentConnector2">
                <a:avLst/>
              </a:prstGeom>
              <a:grpFill/>
              <a:ln w="19050">
                <a:tailEnd type="arrow"/>
              </a:ln>
            </p:spPr>
            <p:style>
              <a:lnRef idx="1">
                <a:schemeClr val="accent1"/>
              </a:lnRef>
              <a:fillRef idx="0">
                <a:schemeClr val="accent1"/>
              </a:fillRef>
              <a:effectRef idx="0">
                <a:schemeClr val="accent1"/>
              </a:effectRef>
              <a:fontRef idx="minor">
                <a:schemeClr val="tx1"/>
              </a:fontRef>
            </p:style>
          </p:cxnSp>
        </p:grpSp>
      </p:grpSp>
      <p:graphicFrame>
        <p:nvGraphicFramePr>
          <p:cNvPr id="27" name="表格 26">
            <a:extLst>
              <a:ext uri="{FF2B5EF4-FFF2-40B4-BE49-F238E27FC236}">
                <a16:creationId xmlns:a16="http://schemas.microsoft.com/office/drawing/2014/main" id="{4DEBD0B7-1D96-4A2E-953F-4C61C75A06A7}"/>
              </a:ext>
            </a:extLst>
          </p:cNvPr>
          <p:cNvGraphicFramePr>
            <a:graphicFrameLocks noGrp="1"/>
          </p:cNvGraphicFramePr>
          <p:nvPr>
            <p:extLst>
              <p:ext uri="{D42A27DB-BD31-4B8C-83A1-F6EECF244321}">
                <p14:modId xmlns:p14="http://schemas.microsoft.com/office/powerpoint/2010/main" val="610391773"/>
              </p:ext>
            </p:extLst>
          </p:nvPr>
        </p:nvGraphicFramePr>
        <p:xfrm>
          <a:off x="3355523" y="2014258"/>
          <a:ext cx="7998505" cy="4116011"/>
        </p:xfrm>
        <a:graphic>
          <a:graphicData uri="http://schemas.openxmlformats.org/drawingml/2006/table">
            <a:tbl>
              <a:tblPr firstRow="1" firstCol="1" bandRow="1">
                <a:tableStyleId>{93296810-A885-4BE3-A3E7-6D5BEEA58F35}</a:tableStyleId>
              </a:tblPr>
              <a:tblGrid>
                <a:gridCol w="711382">
                  <a:extLst>
                    <a:ext uri="{9D8B030D-6E8A-4147-A177-3AD203B41FA5}">
                      <a16:colId xmlns:a16="http://schemas.microsoft.com/office/drawing/2014/main" val="20000"/>
                    </a:ext>
                  </a:extLst>
                </a:gridCol>
                <a:gridCol w="5535877">
                  <a:extLst>
                    <a:ext uri="{9D8B030D-6E8A-4147-A177-3AD203B41FA5}">
                      <a16:colId xmlns:a16="http://schemas.microsoft.com/office/drawing/2014/main" val="20001"/>
                    </a:ext>
                  </a:extLst>
                </a:gridCol>
                <a:gridCol w="875623">
                  <a:extLst>
                    <a:ext uri="{9D8B030D-6E8A-4147-A177-3AD203B41FA5}">
                      <a16:colId xmlns:a16="http://schemas.microsoft.com/office/drawing/2014/main" val="20002"/>
                    </a:ext>
                  </a:extLst>
                </a:gridCol>
                <a:gridCol w="875623">
                  <a:extLst>
                    <a:ext uri="{9D8B030D-6E8A-4147-A177-3AD203B41FA5}">
                      <a16:colId xmlns:a16="http://schemas.microsoft.com/office/drawing/2014/main" val="20003"/>
                    </a:ext>
                  </a:extLst>
                </a:gridCol>
              </a:tblGrid>
              <a:tr h="366971">
                <a:tc>
                  <a:txBody>
                    <a:bodyPr/>
                    <a:lstStyle/>
                    <a:p>
                      <a:pPr indent="0" algn="ctr" fontAlgn="ctr">
                        <a:lnSpc>
                          <a:spcPts val="1200"/>
                        </a:lnSpc>
                        <a:spcAft>
                          <a:spcPts val="0"/>
                        </a:spcAft>
                        <a:tabLst>
                          <a:tab pos="2628265" algn="ctr"/>
                          <a:tab pos="5292725" algn="r"/>
                        </a:tabLst>
                      </a:pPr>
                      <a:r>
                        <a:rPr lang="zh-CN" sz="1400" kern="500" dirty="0">
                          <a:effectLst/>
                        </a:rPr>
                        <a:t>序号</a:t>
                      </a:r>
                      <a:endParaRPr lang="zh-CN" sz="1400" kern="500" dirty="0">
                        <a:solidFill>
                          <a:srgbClr val="000000"/>
                        </a:solidFill>
                        <a:effectLst/>
                        <a:latin typeface="Times New Roman" panose="02020603050405020304"/>
                        <a:ea typeface="宋体" panose="02010600030101010101" pitchFamily="2" charset="-122"/>
                      </a:endParaRPr>
                    </a:p>
                  </a:txBody>
                  <a:tcPr marL="68580" marR="68580" marT="0" marB="0" anchor="ctr"/>
                </a:tc>
                <a:tc>
                  <a:txBody>
                    <a:bodyPr/>
                    <a:lstStyle/>
                    <a:p>
                      <a:pPr indent="0" algn="ctr" fontAlgn="ctr">
                        <a:lnSpc>
                          <a:spcPts val="1200"/>
                        </a:lnSpc>
                        <a:spcAft>
                          <a:spcPts val="0"/>
                        </a:spcAft>
                        <a:tabLst>
                          <a:tab pos="2628265" algn="ctr"/>
                          <a:tab pos="5292725" algn="r"/>
                        </a:tabLst>
                      </a:pPr>
                      <a:r>
                        <a:rPr lang="zh-CN" sz="1400" kern="500" dirty="0">
                          <a:effectLst/>
                        </a:rPr>
                        <a:t>关联规则</a:t>
                      </a:r>
                      <a:endParaRPr lang="zh-CN" sz="1400" kern="500" dirty="0">
                        <a:solidFill>
                          <a:srgbClr val="000000"/>
                        </a:solidFill>
                        <a:effectLst/>
                        <a:latin typeface="Times New Roman" panose="02020603050405020304"/>
                        <a:ea typeface="宋体" panose="02010600030101010101" pitchFamily="2" charset="-122"/>
                      </a:endParaRPr>
                    </a:p>
                  </a:txBody>
                  <a:tcPr marL="68580" marR="68580" marT="0" marB="0" anchor="ctr"/>
                </a:tc>
                <a:tc>
                  <a:txBody>
                    <a:bodyPr/>
                    <a:lstStyle/>
                    <a:p>
                      <a:pPr indent="0" algn="ctr" fontAlgn="ctr">
                        <a:lnSpc>
                          <a:spcPts val="1200"/>
                        </a:lnSpc>
                        <a:spcAft>
                          <a:spcPts val="0"/>
                        </a:spcAft>
                        <a:tabLst>
                          <a:tab pos="2628265" algn="ctr"/>
                          <a:tab pos="5292725" algn="r"/>
                        </a:tabLst>
                      </a:pPr>
                      <a:r>
                        <a:rPr lang="zh-CN" sz="1400" kern="500" dirty="0">
                          <a:effectLst/>
                        </a:rPr>
                        <a:t>支持度</a:t>
                      </a:r>
                      <a:endParaRPr lang="zh-CN" sz="1400" kern="500" dirty="0">
                        <a:solidFill>
                          <a:srgbClr val="000000"/>
                        </a:solidFill>
                        <a:effectLst/>
                        <a:latin typeface="Times New Roman" panose="02020603050405020304"/>
                        <a:ea typeface="宋体" panose="02010600030101010101" pitchFamily="2" charset="-122"/>
                      </a:endParaRPr>
                    </a:p>
                  </a:txBody>
                  <a:tcPr marL="68580" marR="68580" marT="0" marB="0" anchor="ctr"/>
                </a:tc>
                <a:tc>
                  <a:txBody>
                    <a:bodyPr/>
                    <a:lstStyle/>
                    <a:p>
                      <a:pPr indent="0" algn="ctr" fontAlgn="ctr">
                        <a:lnSpc>
                          <a:spcPts val="1200"/>
                        </a:lnSpc>
                        <a:spcAft>
                          <a:spcPts val="0"/>
                        </a:spcAft>
                        <a:tabLst>
                          <a:tab pos="2628265" algn="ctr"/>
                          <a:tab pos="5292725" algn="r"/>
                        </a:tabLst>
                      </a:pPr>
                      <a:r>
                        <a:rPr lang="zh-CN" sz="1400" kern="500" dirty="0">
                          <a:effectLst/>
                        </a:rPr>
                        <a:t>置信度</a:t>
                      </a:r>
                      <a:endParaRPr lang="zh-CN" sz="1400" kern="500" dirty="0">
                        <a:solidFill>
                          <a:srgbClr val="000000"/>
                        </a:solidFill>
                        <a:effectLst/>
                        <a:latin typeface="Times New Roman" panose="02020603050405020304"/>
                        <a:ea typeface="宋体" panose="02010600030101010101" pitchFamily="2" charset="-122"/>
                      </a:endParaRPr>
                    </a:p>
                  </a:txBody>
                  <a:tcPr marL="68580" marR="68580" marT="0" marB="0" anchor="ctr"/>
                </a:tc>
                <a:extLst>
                  <a:ext uri="{0D108BD9-81ED-4DB2-BD59-A6C34878D82A}">
                    <a16:rowId xmlns:a16="http://schemas.microsoft.com/office/drawing/2014/main" val="10000"/>
                  </a:ext>
                </a:extLst>
              </a:tr>
              <a:tr h="0">
                <a:tc>
                  <a:txBody>
                    <a:bodyPr/>
                    <a:lstStyle/>
                    <a:p>
                      <a:pPr indent="0" algn="ctr" fontAlgn="ctr">
                        <a:lnSpc>
                          <a:spcPts val="1200"/>
                        </a:lnSpc>
                        <a:spcAft>
                          <a:spcPts val="0"/>
                        </a:spcAft>
                        <a:tabLst>
                          <a:tab pos="2628265" algn="ctr"/>
                          <a:tab pos="5292725" algn="r"/>
                        </a:tabLst>
                      </a:pPr>
                      <a:r>
                        <a:rPr lang="en-US" sz="1400" kern="500" dirty="0">
                          <a:effectLst/>
                        </a:rPr>
                        <a:t>1</a:t>
                      </a:r>
                      <a:endParaRPr lang="zh-CN" sz="1400" kern="500" dirty="0">
                        <a:solidFill>
                          <a:srgbClr val="000000"/>
                        </a:solidFill>
                        <a:effectLst/>
                        <a:latin typeface="Times New Roman" panose="02020603050405020304"/>
                        <a:ea typeface="宋体" panose="02010600030101010101" pitchFamily="2" charset="-122"/>
                      </a:endParaRPr>
                    </a:p>
                  </a:txBody>
                  <a:tcPr marL="68580" marR="68580" marT="0" marB="0" anchor="ctr"/>
                </a:tc>
                <a:tc>
                  <a:txBody>
                    <a:bodyPr/>
                    <a:lstStyle/>
                    <a:p>
                      <a:pPr indent="0" algn="ctr" fontAlgn="ctr">
                        <a:lnSpc>
                          <a:spcPts val="1200"/>
                        </a:lnSpc>
                        <a:spcAft>
                          <a:spcPts val="0"/>
                        </a:spcAft>
                        <a:tabLst>
                          <a:tab pos="2628265" algn="ctr"/>
                          <a:tab pos="5292725" algn="r"/>
                        </a:tabLst>
                      </a:pPr>
                      <a:r>
                        <a:rPr lang="zh-CN" sz="1200" kern="500" dirty="0">
                          <a:effectLst/>
                        </a:rPr>
                        <a:t>驾龄（</a:t>
                      </a:r>
                      <a:r>
                        <a:rPr lang="en-US" sz="1200" kern="500" dirty="0">
                          <a:effectLst/>
                        </a:rPr>
                        <a:t>X</a:t>
                      </a:r>
                      <a:r>
                        <a:rPr lang="zh-CN" sz="1200" kern="500" dirty="0">
                          <a:effectLst/>
                        </a:rPr>
                        <a:t>，</a:t>
                      </a:r>
                      <a:r>
                        <a:rPr lang="en-US" sz="1200" kern="500" dirty="0">
                          <a:effectLst/>
                        </a:rPr>
                        <a:t>A</a:t>
                      </a:r>
                      <a:r>
                        <a:rPr lang="zh-CN" sz="1200" kern="500" dirty="0">
                          <a:effectLst/>
                        </a:rPr>
                        <a:t>）∧被保车辆的价值（</a:t>
                      </a:r>
                      <a:r>
                        <a:rPr lang="en-US" sz="1200" kern="500" dirty="0">
                          <a:effectLst/>
                        </a:rPr>
                        <a:t>X</a:t>
                      </a:r>
                      <a:r>
                        <a:rPr lang="zh-CN" sz="1200" kern="500" dirty="0">
                          <a:effectLst/>
                        </a:rPr>
                        <a:t>，</a:t>
                      </a:r>
                      <a:r>
                        <a:rPr lang="en-US" sz="1200" kern="500" dirty="0">
                          <a:effectLst/>
                        </a:rPr>
                        <a:t>A</a:t>
                      </a:r>
                      <a:r>
                        <a:rPr lang="zh-CN" sz="1200" kern="500" dirty="0">
                          <a:effectLst/>
                        </a:rPr>
                        <a:t>）</a:t>
                      </a:r>
                    </a:p>
                    <a:p>
                      <a:pPr indent="0" algn="ctr" fontAlgn="ctr">
                        <a:lnSpc>
                          <a:spcPts val="1200"/>
                        </a:lnSpc>
                        <a:spcAft>
                          <a:spcPts val="0"/>
                        </a:spcAft>
                        <a:tabLst>
                          <a:tab pos="2628265" algn="ctr"/>
                          <a:tab pos="5292725" algn="r"/>
                        </a:tabLst>
                      </a:pPr>
                      <a:r>
                        <a:rPr lang="zh-CN" sz="1200" kern="500" dirty="0">
                          <a:effectLst/>
                        </a:rPr>
                        <a:t>年赔付金额（</a:t>
                      </a:r>
                      <a:r>
                        <a:rPr lang="en-US" sz="1200" kern="500" dirty="0">
                          <a:effectLst/>
                        </a:rPr>
                        <a:t>X</a:t>
                      </a:r>
                      <a:r>
                        <a:rPr lang="zh-CN" sz="1200" kern="500" dirty="0">
                          <a:effectLst/>
                        </a:rPr>
                        <a:t>，</a:t>
                      </a:r>
                      <a:r>
                        <a:rPr lang="en-US" sz="1200" kern="500" dirty="0">
                          <a:effectLst/>
                        </a:rPr>
                        <a:t>B</a:t>
                      </a:r>
                      <a:r>
                        <a:rPr lang="zh-CN" sz="1200" kern="500" dirty="0">
                          <a:effectLst/>
                        </a:rPr>
                        <a:t>）</a:t>
                      </a:r>
                      <a:endParaRPr lang="zh-CN" sz="1200" kern="500" dirty="0">
                        <a:solidFill>
                          <a:srgbClr val="000000"/>
                        </a:solidFill>
                        <a:effectLst/>
                        <a:latin typeface="Times New Roman" panose="02020603050405020304"/>
                        <a:ea typeface="宋体" panose="02010600030101010101" pitchFamily="2" charset="-122"/>
                      </a:endParaRPr>
                    </a:p>
                  </a:txBody>
                  <a:tcPr marL="68580" marR="68580" marT="0" marB="0" anchor="ctr"/>
                </a:tc>
                <a:tc>
                  <a:txBody>
                    <a:bodyPr/>
                    <a:lstStyle/>
                    <a:p>
                      <a:pPr indent="0" algn="ctr" fontAlgn="ctr">
                        <a:lnSpc>
                          <a:spcPts val="1200"/>
                        </a:lnSpc>
                        <a:spcAft>
                          <a:spcPts val="0"/>
                        </a:spcAft>
                        <a:tabLst>
                          <a:tab pos="2628265" algn="ctr"/>
                          <a:tab pos="5292725" algn="r"/>
                        </a:tabLst>
                      </a:pPr>
                      <a:r>
                        <a:rPr lang="en-US" sz="1400" kern="500" dirty="0">
                          <a:effectLst/>
                        </a:rPr>
                        <a:t>0.1825</a:t>
                      </a:r>
                      <a:endParaRPr lang="zh-CN" sz="1400" kern="500" dirty="0">
                        <a:solidFill>
                          <a:srgbClr val="000000"/>
                        </a:solidFill>
                        <a:effectLst/>
                        <a:latin typeface="Times New Roman" panose="02020603050405020304"/>
                        <a:ea typeface="宋体" panose="02010600030101010101" pitchFamily="2" charset="-122"/>
                      </a:endParaRPr>
                    </a:p>
                  </a:txBody>
                  <a:tcPr marL="68580" marR="68580" marT="0" marB="0" anchor="ctr"/>
                </a:tc>
                <a:tc>
                  <a:txBody>
                    <a:bodyPr/>
                    <a:lstStyle/>
                    <a:p>
                      <a:pPr indent="0" algn="ctr" fontAlgn="ctr">
                        <a:lnSpc>
                          <a:spcPts val="1200"/>
                        </a:lnSpc>
                        <a:spcAft>
                          <a:spcPts val="0"/>
                        </a:spcAft>
                        <a:tabLst>
                          <a:tab pos="2628265" algn="ctr"/>
                          <a:tab pos="5292725" algn="r"/>
                        </a:tabLst>
                      </a:pPr>
                      <a:r>
                        <a:rPr lang="en-US" sz="1400" kern="500" dirty="0">
                          <a:effectLst/>
                        </a:rPr>
                        <a:t>0.2965</a:t>
                      </a:r>
                      <a:endParaRPr lang="zh-CN" sz="1400" kern="500">
                        <a:solidFill>
                          <a:srgbClr val="000000"/>
                        </a:solidFill>
                        <a:effectLst/>
                        <a:latin typeface="Times New Roman" panose="02020603050405020304"/>
                        <a:ea typeface="宋体" panose="02010600030101010101" pitchFamily="2" charset="-122"/>
                      </a:endParaRPr>
                    </a:p>
                  </a:txBody>
                  <a:tcPr marL="68580" marR="68580" marT="0" marB="0" anchor="ctr"/>
                </a:tc>
                <a:extLst>
                  <a:ext uri="{0D108BD9-81ED-4DB2-BD59-A6C34878D82A}">
                    <a16:rowId xmlns:a16="http://schemas.microsoft.com/office/drawing/2014/main" val="10001"/>
                  </a:ext>
                </a:extLst>
              </a:tr>
              <a:tr h="0">
                <a:tc>
                  <a:txBody>
                    <a:bodyPr/>
                    <a:lstStyle/>
                    <a:p>
                      <a:pPr indent="0" algn="ctr" fontAlgn="ctr">
                        <a:lnSpc>
                          <a:spcPts val="1200"/>
                        </a:lnSpc>
                        <a:spcAft>
                          <a:spcPts val="0"/>
                        </a:spcAft>
                        <a:tabLst>
                          <a:tab pos="2628265" algn="ctr"/>
                          <a:tab pos="5292725" algn="r"/>
                        </a:tabLst>
                      </a:pPr>
                      <a:r>
                        <a:rPr lang="en-US" sz="1400" kern="500" dirty="0">
                          <a:effectLst/>
                        </a:rPr>
                        <a:t>2</a:t>
                      </a:r>
                      <a:endParaRPr lang="zh-CN" sz="1400" kern="500" dirty="0">
                        <a:solidFill>
                          <a:srgbClr val="000000"/>
                        </a:solidFill>
                        <a:effectLst/>
                        <a:latin typeface="Times New Roman" panose="02020603050405020304"/>
                        <a:ea typeface="宋体" panose="02010600030101010101" pitchFamily="2" charset="-122"/>
                      </a:endParaRPr>
                    </a:p>
                  </a:txBody>
                  <a:tcPr marL="68580" marR="68580" marT="0" marB="0" anchor="ctr"/>
                </a:tc>
                <a:tc>
                  <a:txBody>
                    <a:bodyPr/>
                    <a:lstStyle/>
                    <a:p>
                      <a:pPr indent="0" algn="ctr" fontAlgn="ctr">
                        <a:lnSpc>
                          <a:spcPts val="1200"/>
                        </a:lnSpc>
                        <a:spcAft>
                          <a:spcPts val="0"/>
                        </a:spcAft>
                        <a:tabLst>
                          <a:tab pos="2628265" algn="ctr"/>
                          <a:tab pos="5292725" algn="r"/>
                        </a:tabLst>
                      </a:pPr>
                      <a:r>
                        <a:rPr lang="zh-CN" sz="1200" kern="500" dirty="0">
                          <a:effectLst/>
                        </a:rPr>
                        <a:t>投保人年龄（</a:t>
                      </a:r>
                      <a:r>
                        <a:rPr lang="en-US" sz="1200" kern="500" dirty="0">
                          <a:effectLst/>
                        </a:rPr>
                        <a:t>X</a:t>
                      </a:r>
                      <a:r>
                        <a:rPr lang="zh-CN" sz="1200" kern="500" dirty="0">
                          <a:effectLst/>
                        </a:rPr>
                        <a:t>，</a:t>
                      </a:r>
                      <a:r>
                        <a:rPr lang="en-US" sz="1200" kern="500" dirty="0">
                          <a:effectLst/>
                        </a:rPr>
                        <a:t>A</a:t>
                      </a:r>
                      <a:r>
                        <a:rPr lang="zh-CN" sz="1200" kern="500" dirty="0">
                          <a:effectLst/>
                        </a:rPr>
                        <a:t>）∧驾龄（</a:t>
                      </a:r>
                      <a:r>
                        <a:rPr lang="en-US" sz="1200" kern="500" dirty="0">
                          <a:effectLst/>
                        </a:rPr>
                        <a:t>X</a:t>
                      </a:r>
                      <a:r>
                        <a:rPr lang="zh-CN" sz="1200" kern="500" dirty="0">
                          <a:effectLst/>
                        </a:rPr>
                        <a:t>，</a:t>
                      </a:r>
                      <a:r>
                        <a:rPr lang="en-US" sz="1200" kern="500" dirty="0">
                          <a:effectLst/>
                        </a:rPr>
                        <a:t>A</a:t>
                      </a:r>
                      <a:r>
                        <a:rPr lang="zh-CN" sz="1200" kern="500" dirty="0">
                          <a:effectLst/>
                        </a:rPr>
                        <a:t>）</a:t>
                      </a:r>
                    </a:p>
                    <a:p>
                      <a:pPr indent="0" algn="ctr" fontAlgn="ctr">
                        <a:lnSpc>
                          <a:spcPts val="1200"/>
                        </a:lnSpc>
                        <a:spcAft>
                          <a:spcPts val="0"/>
                        </a:spcAft>
                        <a:tabLst>
                          <a:tab pos="2628265" algn="ctr"/>
                          <a:tab pos="5292725" algn="r"/>
                        </a:tabLst>
                      </a:pPr>
                      <a:r>
                        <a:rPr lang="zh-CN" sz="1200" kern="500" dirty="0">
                          <a:effectLst/>
                        </a:rPr>
                        <a:t>年赔付次数（</a:t>
                      </a:r>
                      <a:r>
                        <a:rPr lang="en-US" sz="1200" kern="500" dirty="0">
                          <a:effectLst/>
                        </a:rPr>
                        <a:t>X</a:t>
                      </a:r>
                      <a:r>
                        <a:rPr lang="zh-CN" sz="1200" kern="500" dirty="0">
                          <a:effectLst/>
                        </a:rPr>
                        <a:t>，</a:t>
                      </a:r>
                      <a:r>
                        <a:rPr lang="en-US" sz="1200" kern="500" dirty="0">
                          <a:effectLst/>
                        </a:rPr>
                        <a:t>B</a:t>
                      </a:r>
                      <a:r>
                        <a:rPr lang="zh-CN" sz="1200" kern="500" dirty="0">
                          <a:effectLst/>
                        </a:rPr>
                        <a:t>）</a:t>
                      </a:r>
                      <a:endParaRPr lang="zh-CN" sz="1200" kern="500" dirty="0">
                        <a:solidFill>
                          <a:srgbClr val="000000"/>
                        </a:solidFill>
                        <a:effectLst/>
                        <a:latin typeface="Times New Roman" panose="02020603050405020304"/>
                        <a:ea typeface="宋体" panose="02010600030101010101" pitchFamily="2" charset="-122"/>
                      </a:endParaRPr>
                    </a:p>
                  </a:txBody>
                  <a:tcPr marL="68580" marR="68580" marT="0" marB="0" anchor="ctr"/>
                </a:tc>
                <a:tc>
                  <a:txBody>
                    <a:bodyPr/>
                    <a:lstStyle/>
                    <a:p>
                      <a:pPr indent="0" algn="ctr" fontAlgn="ctr">
                        <a:lnSpc>
                          <a:spcPts val="1200"/>
                        </a:lnSpc>
                        <a:spcAft>
                          <a:spcPts val="0"/>
                        </a:spcAft>
                        <a:tabLst>
                          <a:tab pos="2628265" algn="ctr"/>
                          <a:tab pos="5292725" algn="r"/>
                        </a:tabLst>
                      </a:pPr>
                      <a:r>
                        <a:rPr lang="en-US" sz="1400" kern="500" dirty="0">
                          <a:effectLst/>
                        </a:rPr>
                        <a:t>0.1679</a:t>
                      </a:r>
                      <a:endParaRPr lang="zh-CN" sz="1400" kern="500">
                        <a:solidFill>
                          <a:srgbClr val="000000"/>
                        </a:solidFill>
                        <a:effectLst/>
                        <a:latin typeface="Times New Roman" panose="02020603050405020304"/>
                        <a:ea typeface="宋体" panose="02010600030101010101" pitchFamily="2" charset="-122"/>
                      </a:endParaRPr>
                    </a:p>
                  </a:txBody>
                  <a:tcPr marL="68580" marR="68580" marT="0" marB="0" anchor="ctr"/>
                </a:tc>
                <a:tc>
                  <a:txBody>
                    <a:bodyPr/>
                    <a:lstStyle/>
                    <a:p>
                      <a:pPr indent="0" algn="ctr" fontAlgn="ctr">
                        <a:lnSpc>
                          <a:spcPts val="1200"/>
                        </a:lnSpc>
                        <a:spcAft>
                          <a:spcPts val="0"/>
                        </a:spcAft>
                        <a:tabLst>
                          <a:tab pos="2628265" algn="ctr"/>
                          <a:tab pos="5292725" algn="r"/>
                        </a:tabLst>
                      </a:pPr>
                      <a:r>
                        <a:rPr lang="en-US" sz="1400" kern="500" dirty="0">
                          <a:effectLst/>
                        </a:rPr>
                        <a:t>0.2571</a:t>
                      </a:r>
                      <a:endParaRPr lang="zh-CN" sz="1400" kern="500" dirty="0">
                        <a:solidFill>
                          <a:srgbClr val="000000"/>
                        </a:solidFill>
                        <a:effectLst/>
                        <a:latin typeface="Times New Roman" panose="02020603050405020304"/>
                        <a:ea typeface="宋体" panose="02010600030101010101" pitchFamily="2" charset="-122"/>
                      </a:endParaRPr>
                    </a:p>
                  </a:txBody>
                  <a:tcPr marL="68580" marR="68580" marT="0" marB="0" anchor="ctr"/>
                </a:tc>
                <a:extLst>
                  <a:ext uri="{0D108BD9-81ED-4DB2-BD59-A6C34878D82A}">
                    <a16:rowId xmlns:a16="http://schemas.microsoft.com/office/drawing/2014/main" val="10002"/>
                  </a:ext>
                </a:extLst>
              </a:tr>
              <a:tr h="0">
                <a:tc>
                  <a:txBody>
                    <a:bodyPr/>
                    <a:lstStyle/>
                    <a:p>
                      <a:pPr indent="0" algn="ctr" fontAlgn="ctr">
                        <a:lnSpc>
                          <a:spcPts val="1200"/>
                        </a:lnSpc>
                        <a:spcAft>
                          <a:spcPts val="0"/>
                        </a:spcAft>
                        <a:tabLst>
                          <a:tab pos="2628265" algn="ctr"/>
                          <a:tab pos="5292725" algn="r"/>
                        </a:tabLst>
                      </a:pPr>
                      <a:r>
                        <a:rPr lang="en-US" sz="1400" kern="500" dirty="0">
                          <a:effectLst/>
                        </a:rPr>
                        <a:t>3</a:t>
                      </a:r>
                      <a:endParaRPr lang="zh-CN" sz="1400" kern="500" dirty="0">
                        <a:solidFill>
                          <a:srgbClr val="000000"/>
                        </a:solidFill>
                        <a:effectLst/>
                        <a:latin typeface="Times New Roman" panose="02020603050405020304"/>
                        <a:ea typeface="宋体" panose="02010600030101010101" pitchFamily="2" charset="-122"/>
                      </a:endParaRPr>
                    </a:p>
                  </a:txBody>
                  <a:tcPr marL="68580" marR="68580" marT="0" marB="0" anchor="ctr"/>
                </a:tc>
                <a:tc>
                  <a:txBody>
                    <a:bodyPr/>
                    <a:lstStyle/>
                    <a:p>
                      <a:pPr indent="0" algn="ctr" fontAlgn="ctr">
                        <a:lnSpc>
                          <a:spcPts val="1200"/>
                        </a:lnSpc>
                        <a:spcAft>
                          <a:spcPts val="0"/>
                        </a:spcAft>
                        <a:tabLst>
                          <a:tab pos="2628265" algn="ctr"/>
                          <a:tab pos="5292725" algn="r"/>
                        </a:tabLst>
                      </a:pPr>
                      <a:r>
                        <a:rPr lang="zh-CN" sz="1200" kern="500" dirty="0">
                          <a:effectLst/>
                        </a:rPr>
                        <a:t>驾龄（</a:t>
                      </a:r>
                      <a:r>
                        <a:rPr lang="en-US" sz="1200" kern="500" dirty="0">
                          <a:effectLst/>
                        </a:rPr>
                        <a:t>X</a:t>
                      </a:r>
                      <a:r>
                        <a:rPr lang="zh-CN" sz="1200" kern="500" dirty="0">
                          <a:effectLst/>
                        </a:rPr>
                        <a:t>，</a:t>
                      </a:r>
                      <a:r>
                        <a:rPr lang="en-US" sz="1200" kern="500" dirty="0">
                          <a:effectLst/>
                        </a:rPr>
                        <a:t>B</a:t>
                      </a:r>
                      <a:r>
                        <a:rPr lang="zh-CN" sz="1200" kern="500" dirty="0">
                          <a:effectLst/>
                        </a:rPr>
                        <a:t>）∧车辆用途（</a:t>
                      </a:r>
                      <a:r>
                        <a:rPr lang="en-US" sz="1200" kern="500" dirty="0">
                          <a:effectLst/>
                        </a:rPr>
                        <a:t>X</a:t>
                      </a:r>
                      <a:r>
                        <a:rPr lang="zh-CN" sz="1200" kern="500" dirty="0">
                          <a:effectLst/>
                        </a:rPr>
                        <a:t>，</a:t>
                      </a:r>
                      <a:r>
                        <a:rPr lang="en-US" sz="1200" kern="500" dirty="0">
                          <a:effectLst/>
                        </a:rPr>
                        <a:t>A</a:t>
                      </a:r>
                      <a:r>
                        <a:rPr lang="zh-CN" sz="1200" kern="500" dirty="0">
                          <a:effectLst/>
                        </a:rPr>
                        <a:t>）</a:t>
                      </a:r>
                    </a:p>
                    <a:p>
                      <a:pPr indent="0" algn="ctr" fontAlgn="ctr">
                        <a:lnSpc>
                          <a:spcPts val="1200"/>
                        </a:lnSpc>
                        <a:spcAft>
                          <a:spcPts val="0"/>
                        </a:spcAft>
                        <a:tabLst>
                          <a:tab pos="2628265" algn="ctr"/>
                          <a:tab pos="5292725" algn="r"/>
                        </a:tabLst>
                      </a:pPr>
                      <a:r>
                        <a:rPr lang="zh-CN" sz="1200" kern="500" dirty="0">
                          <a:effectLst/>
                        </a:rPr>
                        <a:t>年赔付金额（</a:t>
                      </a:r>
                      <a:r>
                        <a:rPr lang="en-US" sz="1200" kern="500" dirty="0">
                          <a:effectLst/>
                        </a:rPr>
                        <a:t>X</a:t>
                      </a:r>
                      <a:r>
                        <a:rPr lang="zh-CN" sz="1200" kern="500" dirty="0">
                          <a:effectLst/>
                        </a:rPr>
                        <a:t>，</a:t>
                      </a:r>
                      <a:r>
                        <a:rPr lang="en-US" sz="1200" kern="500" dirty="0">
                          <a:effectLst/>
                        </a:rPr>
                        <a:t>B</a:t>
                      </a:r>
                      <a:r>
                        <a:rPr lang="zh-CN" sz="1200" kern="500" dirty="0">
                          <a:effectLst/>
                        </a:rPr>
                        <a:t>）</a:t>
                      </a:r>
                      <a:endParaRPr lang="zh-CN" sz="1200" kern="500" dirty="0">
                        <a:solidFill>
                          <a:srgbClr val="000000"/>
                        </a:solidFill>
                        <a:effectLst/>
                        <a:latin typeface="Times New Roman" panose="02020603050405020304"/>
                        <a:ea typeface="宋体" panose="02010600030101010101" pitchFamily="2" charset="-122"/>
                      </a:endParaRPr>
                    </a:p>
                  </a:txBody>
                  <a:tcPr marL="68580" marR="68580" marT="0" marB="0" anchor="ctr"/>
                </a:tc>
                <a:tc>
                  <a:txBody>
                    <a:bodyPr/>
                    <a:lstStyle/>
                    <a:p>
                      <a:pPr indent="0" algn="ctr" fontAlgn="ctr">
                        <a:lnSpc>
                          <a:spcPts val="1200"/>
                        </a:lnSpc>
                        <a:spcAft>
                          <a:spcPts val="0"/>
                        </a:spcAft>
                        <a:tabLst>
                          <a:tab pos="2628265" algn="ctr"/>
                          <a:tab pos="5292725" algn="r"/>
                        </a:tabLst>
                      </a:pPr>
                      <a:r>
                        <a:rPr lang="en-US" sz="1400" kern="500" dirty="0">
                          <a:effectLst/>
                        </a:rPr>
                        <a:t>0.1663</a:t>
                      </a:r>
                      <a:endParaRPr lang="zh-CN" sz="1400" kern="500">
                        <a:solidFill>
                          <a:srgbClr val="000000"/>
                        </a:solidFill>
                        <a:effectLst/>
                        <a:latin typeface="Times New Roman" panose="02020603050405020304"/>
                        <a:ea typeface="宋体" panose="02010600030101010101" pitchFamily="2" charset="-122"/>
                      </a:endParaRPr>
                    </a:p>
                  </a:txBody>
                  <a:tcPr marL="68580" marR="68580" marT="0" marB="0" anchor="ctr"/>
                </a:tc>
                <a:tc>
                  <a:txBody>
                    <a:bodyPr/>
                    <a:lstStyle/>
                    <a:p>
                      <a:pPr indent="0" algn="ctr" fontAlgn="ctr">
                        <a:lnSpc>
                          <a:spcPts val="1200"/>
                        </a:lnSpc>
                        <a:spcAft>
                          <a:spcPts val="0"/>
                        </a:spcAft>
                        <a:tabLst>
                          <a:tab pos="2628265" algn="ctr"/>
                          <a:tab pos="5292725" algn="r"/>
                        </a:tabLst>
                      </a:pPr>
                      <a:r>
                        <a:rPr lang="en-US" sz="1400" kern="500" dirty="0">
                          <a:effectLst/>
                        </a:rPr>
                        <a:t>0.3337</a:t>
                      </a:r>
                      <a:endParaRPr lang="zh-CN" sz="1400" kern="500" dirty="0">
                        <a:solidFill>
                          <a:srgbClr val="000000"/>
                        </a:solidFill>
                        <a:effectLst/>
                        <a:latin typeface="Times New Roman" panose="02020603050405020304"/>
                        <a:ea typeface="宋体" panose="02010600030101010101" pitchFamily="2" charset="-122"/>
                      </a:endParaRPr>
                    </a:p>
                  </a:txBody>
                  <a:tcPr marL="68580" marR="68580" marT="0" marB="0" anchor="ctr"/>
                </a:tc>
                <a:extLst>
                  <a:ext uri="{0D108BD9-81ED-4DB2-BD59-A6C34878D82A}">
                    <a16:rowId xmlns:a16="http://schemas.microsoft.com/office/drawing/2014/main" val="10003"/>
                  </a:ext>
                </a:extLst>
              </a:tr>
              <a:tr h="0">
                <a:tc>
                  <a:txBody>
                    <a:bodyPr/>
                    <a:lstStyle/>
                    <a:p>
                      <a:pPr indent="0" algn="ctr" fontAlgn="ctr">
                        <a:lnSpc>
                          <a:spcPts val="1200"/>
                        </a:lnSpc>
                        <a:spcAft>
                          <a:spcPts val="0"/>
                        </a:spcAft>
                        <a:tabLst>
                          <a:tab pos="2628265" algn="ctr"/>
                          <a:tab pos="5292725" algn="r"/>
                        </a:tabLst>
                      </a:pPr>
                      <a:r>
                        <a:rPr lang="en-US" sz="1400" kern="500" dirty="0">
                          <a:effectLst/>
                        </a:rPr>
                        <a:t>4</a:t>
                      </a:r>
                      <a:endParaRPr lang="zh-CN" sz="1400" kern="500" dirty="0">
                        <a:solidFill>
                          <a:srgbClr val="000000"/>
                        </a:solidFill>
                        <a:effectLst/>
                        <a:latin typeface="Times New Roman" panose="02020603050405020304"/>
                        <a:ea typeface="宋体" panose="02010600030101010101" pitchFamily="2" charset="-122"/>
                      </a:endParaRPr>
                    </a:p>
                  </a:txBody>
                  <a:tcPr marL="68580" marR="68580" marT="0" marB="0" anchor="ctr"/>
                </a:tc>
                <a:tc>
                  <a:txBody>
                    <a:bodyPr/>
                    <a:lstStyle/>
                    <a:p>
                      <a:pPr indent="0" algn="ctr" fontAlgn="ctr">
                        <a:lnSpc>
                          <a:spcPts val="1200"/>
                        </a:lnSpc>
                        <a:spcAft>
                          <a:spcPts val="0"/>
                        </a:spcAft>
                        <a:tabLst>
                          <a:tab pos="2628265" algn="ctr"/>
                          <a:tab pos="5292725" algn="r"/>
                        </a:tabLst>
                      </a:pPr>
                      <a:r>
                        <a:rPr lang="zh-CN" sz="1200" kern="500" dirty="0">
                          <a:effectLst/>
                        </a:rPr>
                        <a:t>驾龄（</a:t>
                      </a:r>
                      <a:r>
                        <a:rPr lang="en-US" sz="1200" kern="500" dirty="0">
                          <a:effectLst/>
                        </a:rPr>
                        <a:t>X</a:t>
                      </a:r>
                      <a:r>
                        <a:rPr lang="zh-CN" sz="1200" kern="500" dirty="0">
                          <a:effectLst/>
                        </a:rPr>
                        <a:t>，</a:t>
                      </a:r>
                      <a:r>
                        <a:rPr lang="en-US" sz="1200" kern="500" dirty="0">
                          <a:effectLst/>
                        </a:rPr>
                        <a:t>B</a:t>
                      </a:r>
                      <a:r>
                        <a:rPr lang="zh-CN" sz="1200" kern="500" dirty="0">
                          <a:effectLst/>
                        </a:rPr>
                        <a:t>）∧车辆用途（</a:t>
                      </a:r>
                      <a:r>
                        <a:rPr lang="en-US" sz="1200" kern="500" dirty="0">
                          <a:effectLst/>
                        </a:rPr>
                        <a:t>X</a:t>
                      </a:r>
                      <a:r>
                        <a:rPr lang="zh-CN" sz="1200" kern="500" dirty="0">
                          <a:effectLst/>
                        </a:rPr>
                        <a:t>，</a:t>
                      </a:r>
                      <a:r>
                        <a:rPr lang="en-US" sz="1200" kern="500" dirty="0">
                          <a:effectLst/>
                        </a:rPr>
                        <a:t>B</a:t>
                      </a:r>
                      <a:r>
                        <a:rPr lang="zh-CN" sz="1200" kern="500" dirty="0">
                          <a:effectLst/>
                        </a:rPr>
                        <a:t>）</a:t>
                      </a:r>
                    </a:p>
                    <a:p>
                      <a:pPr indent="0" algn="ctr" fontAlgn="ctr">
                        <a:lnSpc>
                          <a:spcPts val="1200"/>
                        </a:lnSpc>
                        <a:spcAft>
                          <a:spcPts val="0"/>
                        </a:spcAft>
                        <a:tabLst>
                          <a:tab pos="2628265" algn="ctr"/>
                          <a:tab pos="5292725" algn="r"/>
                        </a:tabLst>
                      </a:pPr>
                      <a:r>
                        <a:rPr lang="zh-CN" sz="1200" kern="500" dirty="0">
                          <a:effectLst/>
                        </a:rPr>
                        <a:t>年赔付次数（</a:t>
                      </a:r>
                      <a:r>
                        <a:rPr lang="en-US" sz="1200" kern="500" dirty="0">
                          <a:effectLst/>
                        </a:rPr>
                        <a:t>X</a:t>
                      </a:r>
                      <a:r>
                        <a:rPr lang="zh-CN" sz="1200" kern="500" dirty="0">
                          <a:effectLst/>
                        </a:rPr>
                        <a:t>，</a:t>
                      </a:r>
                      <a:r>
                        <a:rPr lang="en-US" sz="1200" kern="500" dirty="0">
                          <a:effectLst/>
                        </a:rPr>
                        <a:t>A</a:t>
                      </a:r>
                      <a:r>
                        <a:rPr lang="zh-CN" sz="1200" kern="500" dirty="0">
                          <a:effectLst/>
                        </a:rPr>
                        <a:t>）</a:t>
                      </a:r>
                      <a:endParaRPr lang="zh-CN" sz="1200" kern="500" dirty="0">
                        <a:solidFill>
                          <a:srgbClr val="000000"/>
                        </a:solidFill>
                        <a:effectLst/>
                        <a:latin typeface="Times New Roman" panose="02020603050405020304"/>
                        <a:ea typeface="宋体" panose="02010600030101010101" pitchFamily="2" charset="-122"/>
                      </a:endParaRPr>
                    </a:p>
                  </a:txBody>
                  <a:tcPr marL="68580" marR="68580" marT="0" marB="0" anchor="ctr"/>
                </a:tc>
                <a:tc>
                  <a:txBody>
                    <a:bodyPr/>
                    <a:lstStyle/>
                    <a:p>
                      <a:pPr indent="0" algn="ctr" fontAlgn="ctr">
                        <a:lnSpc>
                          <a:spcPts val="1200"/>
                        </a:lnSpc>
                        <a:spcAft>
                          <a:spcPts val="0"/>
                        </a:spcAft>
                        <a:tabLst>
                          <a:tab pos="2628265" algn="ctr"/>
                          <a:tab pos="5292725" algn="r"/>
                        </a:tabLst>
                      </a:pPr>
                      <a:r>
                        <a:rPr lang="en-US" sz="1400" kern="500" dirty="0">
                          <a:effectLst/>
                        </a:rPr>
                        <a:t>0.1789</a:t>
                      </a:r>
                      <a:endParaRPr lang="zh-CN" sz="1400" kern="500">
                        <a:solidFill>
                          <a:srgbClr val="000000"/>
                        </a:solidFill>
                        <a:effectLst/>
                        <a:latin typeface="Times New Roman" panose="02020603050405020304"/>
                        <a:ea typeface="宋体" panose="02010600030101010101" pitchFamily="2" charset="-122"/>
                      </a:endParaRPr>
                    </a:p>
                  </a:txBody>
                  <a:tcPr marL="68580" marR="68580" marT="0" marB="0" anchor="ctr"/>
                </a:tc>
                <a:tc>
                  <a:txBody>
                    <a:bodyPr/>
                    <a:lstStyle/>
                    <a:p>
                      <a:pPr indent="0" algn="ctr" fontAlgn="ctr">
                        <a:lnSpc>
                          <a:spcPts val="1200"/>
                        </a:lnSpc>
                        <a:spcAft>
                          <a:spcPts val="0"/>
                        </a:spcAft>
                        <a:tabLst>
                          <a:tab pos="2628265" algn="ctr"/>
                          <a:tab pos="5292725" algn="r"/>
                        </a:tabLst>
                      </a:pPr>
                      <a:r>
                        <a:rPr lang="en-US" sz="1400" kern="500" dirty="0">
                          <a:effectLst/>
                        </a:rPr>
                        <a:t>0.4851</a:t>
                      </a:r>
                      <a:endParaRPr lang="zh-CN" sz="1400" kern="500" dirty="0">
                        <a:solidFill>
                          <a:srgbClr val="000000"/>
                        </a:solidFill>
                        <a:effectLst/>
                        <a:latin typeface="Times New Roman" panose="02020603050405020304"/>
                        <a:ea typeface="宋体" panose="02010600030101010101" pitchFamily="2" charset="-122"/>
                      </a:endParaRPr>
                    </a:p>
                  </a:txBody>
                  <a:tcPr marL="68580" marR="68580" marT="0" marB="0" anchor="ctr"/>
                </a:tc>
                <a:extLst>
                  <a:ext uri="{0D108BD9-81ED-4DB2-BD59-A6C34878D82A}">
                    <a16:rowId xmlns:a16="http://schemas.microsoft.com/office/drawing/2014/main" val="10004"/>
                  </a:ext>
                </a:extLst>
              </a:tr>
              <a:tr h="0">
                <a:tc>
                  <a:txBody>
                    <a:bodyPr/>
                    <a:lstStyle/>
                    <a:p>
                      <a:pPr indent="0" algn="ctr" fontAlgn="ctr">
                        <a:lnSpc>
                          <a:spcPts val="1200"/>
                        </a:lnSpc>
                        <a:spcAft>
                          <a:spcPts val="0"/>
                        </a:spcAft>
                        <a:tabLst>
                          <a:tab pos="2628265" algn="ctr"/>
                          <a:tab pos="5292725" algn="r"/>
                        </a:tabLst>
                      </a:pPr>
                      <a:r>
                        <a:rPr lang="en-US" sz="1400" kern="500" dirty="0">
                          <a:effectLst/>
                        </a:rPr>
                        <a:t>5</a:t>
                      </a:r>
                      <a:endParaRPr lang="zh-CN" sz="1400" kern="500" dirty="0">
                        <a:solidFill>
                          <a:srgbClr val="000000"/>
                        </a:solidFill>
                        <a:effectLst/>
                        <a:latin typeface="Times New Roman" panose="02020603050405020304"/>
                        <a:ea typeface="宋体" panose="02010600030101010101" pitchFamily="2" charset="-122"/>
                      </a:endParaRPr>
                    </a:p>
                  </a:txBody>
                  <a:tcPr marL="68580" marR="68580" marT="0" marB="0" anchor="ctr"/>
                </a:tc>
                <a:tc>
                  <a:txBody>
                    <a:bodyPr/>
                    <a:lstStyle/>
                    <a:p>
                      <a:pPr indent="0" algn="ctr" fontAlgn="ctr">
                        <a:lnSpc>
                          <a:spcPts val="1200"/>
                        </a:lnSpc>
                        <a:spcAft>
                          <a:spcPts val="0"/>
                        </a:spcAft>
                        <a:tabLst>
                          <a:tab pos="2628265" algn="ctr"/>
                          <a:tab pos="5292725" algn="r"/>
                        </a:tabLst>
                      </a:pPr>
                      <a:r>
                        <a:rPr lang="zh-CN" sz="1200" kern="500" dirty="0">
                          <a:effectLst/>
                        </a:rPr>
                        <a:t>驾龄（</a:t>
                      </a:r>
                      <a:r>
                        <a:rPr lang="en-US" sz="1200" kern="500" dirty="0">
                          <a:effectLst/>
                        </a:rPr>
                        <a:t>X</a:t>
                      </a:r>
                      <a:r>
                        <a:rPr lang="zh-CN" sz="1200" kern="500" dirty="0">
                          <a:effectLst/>
                        </a:rPr>
                        <a:t>，</a:t>
                      </a:r>
                      <a:r>
                        <a:rPr lang="en-US" sz="1200" kern="500" dirty="0">
                          <a:effectLst/>
                        </a:rPr>
                        <a:t>B</a:t>
                      </a:r>
                      <a:r>
                        <a:rPr lang="zh-CN" sz="1200" kern="500" dirty="0">
                          <a:effectLst/>
                        </a:rPr>
                        <a:t>）∧被保车辆的价值（</a:t>
                      </a:r>
                      <a:r>
                        <a:rPr lang="en-US" sz="1200" kern="500" dirty="0">
                          <a:effectLst/>
                        </a:rPr>
                        <a:t>X</a:t>
                      </a:r>
                      <a:r>
                        <a:rPr lang="zh-CN" sz="1200" kern="500" dirty="0">
                          <a:effectLst/>
                        </a:rPr>
                        <a:t>，</a:t>
                      </a:r>
                      <a:r>
                        <a:rPr lang="en-US" sz="1200" kern="500" dirty="0">
                          <a:effectLst/>
                        </a:rPr>
                        <a:t>C</a:t>
                      </a:r>
                      <a:r>
                        <a:rPr lang="zh-CN" sz="1200" kern="500" dirty="0">
                          <a:effectLst/>
                        </a:rPr>
                        <a:t>）</a:t>
                      </a:r>
                    </a:p>
                    <a:p>
                      <a:pPr indent="0" algn="ctr" fontAlgn="ctr">
                        <a:lnSpc>
                          <a:spcPts val="1200"/>
                        </a:lnSpc>
                        <a:spcAft>
                          <a:spcPts val="0"/>
                        </a:spcAft>
                        <a:tabLst>
                          <a:tab pos="2628265" algn="ctr"/>
                          <a:tab pos="5292725" algn="r"/>
                        </a:tabLst>
                      </a:pPr>
                      <a:r>
                        <a:rPr lang="zh-CN" sz="1200" kern="500" dirty="0">
                          <a:effectLst/>
                        </a:rPr>
                        <a:t>年赔付金额（</a:t>
                      </a:r>
                      <a:r>
                        <a:rPr lang="en-US" sz="1200" kern="500" dirty="0">
                          <a:effectLst/>
                        </a:rPr>
                        <a:t>X</a:t>
                      </a:r>
                      <a:r>
                        <a:rPr lang="zh-CN" sz="1200" kern="500" dirty="0">
                          <a:effectLst/>
                        </a:rPr>
                        <a:t>，</a:t>
                      </a:r>
                      <a:r>
                        <a:rPr lang="en-US" sz="1200" kern="500" dirty="0">
                          <a:effectLst/>
                        </a:rPr>
                        <a:t>C</a:t>
                      </a:r>
                      <a:r>
                        <a:rPr lang="zh-CN" sz="1200" kern="500" dirty="0">
                          <a:effectLst/>
                        </a:rPr>
                        <a:t>）</a:t>
                      </a:r>
                      <a:endParaRPr lang="zh-CN" sz="1200" kern="500" dirty="0">
                        <a:solidFill>
                          <a:srgbClr val="000000"/>
                        </a:solidFill>
                        <a:effectLst/>
                        <a:latin typeface="Times New Roman" panose="02020603050405020304"/>
                        <a:ea typeface="宋体" panose="02010600030101010101" pitchFamily="2" charset="-122"/>
                      </a:endParaRPr>
                    </a:p>
                  </a:txBody>
                  <a:tcPr marL="68580" marR="68580" marT="0" marB="0" anchor="ctr"/>
                </a:tc>
                <a:tc>
                  <a:txBody>
                    <a:bodyPr/>
                    <a:lstStyle/>
                    <a:p>
                      <a:pPr indent="0" algn="ctr" fontAlgn="ctr">
                        <a:lnSpc>
                          <a:spcPts val="1200"/>
                        </a:lnSpc>
                        <a:spcAft>
                          <a:spcPts val="0"/>
                        </a:spcAft>
                        <a:tabLst>
                          <a:tab pos="2628265" algn="ctr"/>
                          <a:tab pos="5292725" algn="r"/>
                        </a:tabLst>
                      </a:pPr>
                      <a:r>
                        <a:rPr lang="en-US" sz="1400" kern="500" dirty="0">
                          <a:effectLst/>
                        </a:rPr>
                        <a:t>0.1809</a:t>
                      </a:r>
                      <a:endParaRPr lang="zh-CN" sz="1400" kern="500">
                        <a:solidFill>
                          <a:srgbClr val="000000"/>
                        </a:solidFill>
                        <a:effectLst/>
                        <a:latin typeface="Times New Roman" panose="02020603050405020304"/>
                        <a:ea typeface="宋体" panose="02010600030101010101" pitchFamily="2" charset="-122"/>
                      </a:endParaRPr>
                    </a:p>
                  </a:txBody>
                  <a:tcPr marL="68580" marR="68580" marT="0" marB="0" anchor="ctr"/>
                </a:tc>
                <a:tc>
                  <a:txBody>
                    <a:bodyPr/>
                    <a:lstStyle/>
                    <a:p>
                      <a:pPr indent="0" algn="ctr" fontAlgn="ctr">
                        <a:lnSpc>
                          <a:spcPts val="1200"/>
                        </a:lnSpc>
                        <a:spcAft>
                          <a:spcPts val="0"/>
                        </a:spcAft>
                        <a:tabLst>
                          <a:tab pos="2628265" algn="ctr"/>
                          <a:tab pos="5292725" algn="r"/>
                        </a:tabLst>
                      </a:pPr>
                      <a:r>
                        <a:rPr lang="en-US" sz="1400" kern="500" dirty="0">
                          <a:effectLst/>
                        </a:rPr>
                        <a:t>0.3003</a:t>
                      </a:r>
                      <a:endParaRPr lang="zh-CN" sz="1400" kern="500" dirty="0">
                        <a:solidFill>
                          <a:srgbClr val="000000"/>
                        </a:solidFill>
                        <a:effectLst/>
                        <a:latin typeface="Times New Roman" panose="02020603050405020304"/>
                        <a:ea typeface="宋体" panose="02010600030101010101" pitchFamily="2" charset="-122"/>
                      </a:endParaRPr>
                    </a:p>
                  </a:txBody>
                  <a:tcPr marL="68580" marR="68580" marT="0" marB="0" anchor="ctr"/>
                </a:tc>
                <a:extLst>
                  <a:ext uri="{0D108BD9-81ED-4DB2-BD59-A6C34878D82A}">
                    <a16:rowId xmlns:a16="http://schemas.microsoft.com/office/drawing/2014/main" val="10005"/>
                  </a:ext>
                </a:extLst>
              </a:tr>
              <a:tr h="0">
                <a:tc>
                  <a:txBody>
                    <a:bodyPr/>
                    <a:lstStyle/>
                    <a:p>
                      <a:pPr indent="0" algn="ctr" fontAlgn="ctr">
                        <a:lnSpc>
                          <a:spcPts val="1200"/>
                        </a:lnSpc>
                        <a:spcAft>
                          <a:spcPts val="0"/>
                        </a:spcAft>
                        <a:tabLst>
                          <a:tab pos="2628265" algn="ctr"/>
                          <a:tab pos="5292725" algn="r"/>
                        </a:tabLst>
                      </a:pPr>
                      <a:r>
                        <a:rPr lang="en-US" sz="1400" kern="500" dirty="0">
                          <a:effectLst/>
                        </a:rPr>
                        <a:t>6</a:t>
                      </a:r>
                      <a:endParaRPr lang="zh-CN" sz="1400" kern="500" dirty="0">
                        <a:solidFill>
                          <a:srgbClr val="000000"/>
                        </a:solidFill>
                        <a:effectLst/>
                        <a:latin typeface="Times New Roman" panose="02020603050405020304"/>
                        <a:ea typeface="宋体" panose="02010600030101010101" pitchFamily="2" charset="-122"/>
                      </a:endParaRPr>
                    </a:p>
                  </a:txBody>
                  <a:tcPr marL="68580" marR="68580" marT="0" marB="0" anchor="ctr"/>
                </a:tc>
                <a:tc>
                  <a:txBody>
                    <a:bodyPr/>
                    <a:lstStyle/>
                    <a:p>
                      <a:pPr indent="0" algn="ctr" fontAlgn="ctr">
                        <a:lnSpc>
                          <a:spcPts val="1200"/>
                        </a:lnSpc>
                        <a:spcAft>
                          <a:spcPts val="0"/>
                        </a:spcAft>
                        <a:tabLst>
                          <a:tab pos="2628265" algn="ctr"/>
                          <a:tab pos="5292725" algn="r"/>
                        </a:tabLst>
                      </a:pPr>
                      <a:r>
                        <a:rPr lang="zh-CN" sz="1200" kern="500" dirty="0">
                          <a:effectLst/>
                        </a:rPr>
                        <a:t>驾龄（</a:t>
                      </a:r>
                      <a:r>
                        <a:rPr lang="en-US" sz="1200" kern="500" dirty="0">
                          <a:effectLst/>
                        </a:rPr>
                        <a:t>X</a:t>
                      </a:r>
                      <a:r>
                        <a:rPr lang="zh-CN" sz="1200" kern="500" dirty="0">
                          <a:effectLst/>
                        </a:rPr>
                        <a:t>，</a:t>
                      </a:r>
                      <a:r>
                        <a:rPr lang="en-US" sz="1200" kern="500" dirty="0">
                          <a:effectLst/>
                        </a:rPr>
                        <a:t>C</a:t>
                      </a:r>
                      <a:r>
                        <a:rPr lang="zh-CN" sz="1200" kern="500" dirty="0">
                          <a:effectLst/>
                        </a:rPr>
                        <a:t>）∧车辆用途（</a:t>
                      </a:r>
                      <a:r>
                        <a:rPr lang="en-US" sz="1200" kern="500" dirty="0">
                          <a:effectLst/>
                        </a:rPr>
                        <a:t>X</a:t>
                      </a:r>
                      <a:r>
                        <a:rPr lang="zh-CN" sz="1200" kern="500" dirty="0">
                          <a:effectLst/>
                        </a:rPr>
                        <a:t>，</a:t>
                      </a:r>
                      <a:r>
                        <a:rPr lang="en-US" sz="1200" kern="500" dirty="0">
                          <a:effectLst/>
                        </a:rPr>
                        <a:t>B</a:t>
                      </a:r>
                      <a:r>
                        <a:rPr lang="zh-CN" sz="1200" kern="500" dirty="0">
                          <a:effectLst/>
                        </a:rPr>
                        <a:t>）</a:t>
                      </a:r>
                    </a:p>
                    <a:p>
                      <a:pPr indent="0" algn="ctr" fontAlgn="ctr">
                        <a:lnSpc>
                          <a:spcPts val="1200"/>
                        </a:lnSpc>
                        <a:spcAft>
                          <a:spcPts val="0"/>
                        </a:spcAft>
                        <a:tabLst>
                          <a:tab pos="2628265" algn="ctr"/>
                          <a:tab pos="5292725" algn="r"/>
                        </a:tabLst>
                      </a:pPr>
                      <a:r>
                        <a:rPr lang="zh-CN" sz="1200" kern="500" dirty="0">
                          <a:effectLst/>
                        </a:rPr>
                        <a:t>年赔付次数（</a:t>
                      </a:r>
                      <a:r>
                        <a:rPr lang="en-US" sz="1200" kern="500" dirty="0">
                          <a:effectLst/>
                        </a:rPr>
                        <a:t>X</a:t>
                      </a:r>
                      <a:r>
                        <a:rPr lang="zh-CN" sz="1200" kern="500" dirty="0">
                          <a:effectLst/>
                        </a:rPr>
                        <a:t>，</a:t>
                      </a:r>
                      <a:r>
                        <a:rPr lang="en-US" sz="1200" kern="500" dirty="0">
                          <a:effectLst/>
                        </a:rPr>
                        <a:t>A</a:t>
                      </a:r>
                      <a:r>
                        <a:rPr lang="zh-CN" sz="1200" kern="500" dirty="0">
                          <a:effectLst/>
                        </a:rPr>
                        <a:t>）</a:t>
                      </a:r>
                      <a:endParaRPr lang="zh-CN" sz="1200" kern="500" dirty="0">
                        <a:solidFill>
                          <a:srgbClr val="000000"/>
                        </a:solidFill>
                        <a:effectLst/>
                        <a:latin typeface="Times New Roman" panose="02020603050405020304"/>
                        <a:ea typeface="宋体" panose="02010600030101010101" pitchFamily="2" charset="-122"/>
                      </a:endParaRPr>
                    </a:p>
                  </a:txBody>
                  <a:tcPr marL="68580" marR="68580" marT="0" marB="0" anchor="ctr"/>
                </a:tc>
                <a:tc>
                  <a:txBody>
                    <a:bodyPr/>
                    <a:lstStyle/>
                    <a:p>
                      <a:pPr indent="0" algn="ctr" fontAlgn="ctr">
                        <a:lnSpc>
                          <a:spcPts val="1200"/>
                        </a:lnSpc>
                        <a:spcAft>
                          <a:spcPts val="0"/>
                        </a:spcAft>
                        <a:tabLst>
                          <a:tab pos="2628265" algn="ctr"/>
                          <a:tab pos="5292725" algn="r"/>
                        </a:tabLst>
                      </a:pPr>
                      <a:r>
                        <a:rPr lang="en-US" sz="1400" kern="500" dirty="0">
                          <a:effectLst/>
                        </a:rPr>
                        <a:t>0.1994</a:t>
                      </a:r>
                      <a:endParaRPr lang="zh-CN" sz="1400" kern="500">
                        <a:solidFill>
                          <a:srgbClr val="000000"/>
                        </a:solidFill>
                        <a:effectLst/>
                        <a:latin typeface="Times New Roman" panose="02020603050405020304"/>
                        <a:ea typeface="宋体" panose="02010600030101010101" pitchFamily="2" charset="-122"/>
                      </a:endParaRPr>
                    </a:p>
                  </a:txBody>
                  <a:tcPr marL="68580" marR="68580" marT="0" marB="0" anchor="ctr"/>
                </a:tc>
                <a:tc>
                  <a:txBody>
                    <a:bodyPr/>
                    <a:lstStyle/>
                    <a:p>
                      <a:pPr indent="0" algn="ctr" fontAlgn="ctr">
                        <a:lnSpc>
                          <a:spcPts val="1200"/>
                        </a:lnSpc>
                        <a:spcAft>
                          <a:spcPts val="0"/>
                        </a:spcAft>
                        <a:tabLst>
                          <a:tab pos="2628265" algn="ctr"/>
                          <a:tab pos="5292725" algn="r"/>
                        </a:tabLst>
                      </a:pPr>
                      <a:r>
                        <a:rPr lang="en-US" sz="1400" kern="500" dirty="0">
                          <a:effectLst/>
                        </a:rPr>
                        <a:t>0.5864</a:t>
                      </a:r>
                      <a:endParaRPr lang="zh-CN" sz="1400" kern="500" dirty="0">
                        <a:solidFill>
                          <a:srgbClr val="000000"/>
                        </a:solidFill>
                        <a:effectLst/>
                        <a:latin typeface="Times New Roman" panose="02020603050405020304"/>
                        <a:ea typeface="宋体" panose="02010600030101010101" pitchFamily="2" charset="-122"/>
                      </a:endParaRPr>
                    </a:p>
                  </a:txBody>
                  <a:tcPr marL="68580" marR="68580" marT="0" marB="0" anchor="ctr"/>
                </a:tc>
                <a:extLst>
                  <a:ext uri="{0D108BD9-81ED-4DB2-BD59-A6C34878D82A}">
                    <a16:rowId xmlns:a16="http://schemas.microsoft.com/office/drawing/2014/main" val="10006"/>
                  </a:ext>
                </a:extLst>
              </a:tr>
              <a:tr h="0">
                <a:tc>
                  <a:txBody>
                    <a:bodyPr/>
                    <a:lstStyle/>
                    <a:p>
                      <a:pPr indent="0" algn="ctr" fontAlgn="ctr">
                        <a:lnSpc>
                          <a:spcPts val="1200"/>
                        </a:lnSpc>
                        <a:spcAft>
                          <a:spcPts val="0"/>
                        </a:spcAft>
                        <a:tabLst>
                          <a:tab pos="2628265" algn="ctr"/>
                          <a:tab pos="5292725" algn="r"/>
                        </a:tabLst>
                      </a:pPr>
                      <a:r>
                        <a:rPr lang="en-US" sz="1400" kern="500" dirty="0">
                          <a:effectLst/>
                        </a:rPr>
                        <a:t>7</a:t>
                      </a:r>
                      <a:endParaRPr lang="zh-CN" sz="1400" kern="500" dirty="0">
                        <a:solidFill>
                          <a:srgbClr val="000000"/>
                        </a:solidFill>
                        <a:effectLst/>
                        <a:latin typeface="Times New Roman" panose="02020603050405020304"/>
                        <a:ea typeface="宋体" panose="02010600030101010101" pitchFamily="2" charset="-122"/>
                      </a:endParaRPr>
                    </a:p>
                  </a:txBody>
                  <a:tcPr marL="68580" marR="68580" marT="0" marB="0" anchor="ctr"/>
                </a:tc>
                <a:tc>
                  <a:txBody>
                    <a:bodyPr/>
                    <a:lstStyle/>
                    <a:p>
                      <a:pPr indent="0" algn="ctr" fontAlgn="ctr">
                        <a:lnSpc>
                          <a:spcPts val="1200"/>
                        </a:lnSpc>
                        <a:spcAft>
                          <a:spcPts val="0"/>
                        </a:spcAft>
                        <a:tabLst>
                          <a:tab pos="2628265" algn="ctr"/>
                          <a:tab pos="5292725" algn="r"/>
                        </a:tabLst>
                      </a:pPr>
                      <a:r>
                        <a:rPr lang="zh-CN" sz="1200" kern="500" dirty="0">
                          <a:effectLst/>
                        </a:rPr>
                        <a:t>驾龄（</a:t>
                      </a:r>
                      <a:r>
                        <a:rPr lang="en-US" sz="1200" kern="500" dirty="0">
                          <a:effectLst/>
                        </a:rPr>
                        <a:t>X</a:t>
                      </a:r>
                      <a:r>
                        <a:rPr lang="zh-CN" sz="1200" kern="500" dirty="0">
                          <a:effectLst/>
                        </a:rPr>
                        <a:t>，</a:t>
                      </a:r>
                      <a:r>
                        <a:rPr lang="en-US" sz="1200" kern="500" dirty="0">
                          <a:effectLst/>
                        </a:rPr>
                        <a:t>C</a:t>
                      </a:r>
                      <a:r>
                        <a:rPr lang="zh-CN" sz="1200" kern="500" dirty="0">
                          <a:effectLst/>
                        </a:rPr>
                        <a:t>）∧被保车辆的价值（</a:t>
                      </a:r>
                      <a:r>
                        <a:rPr lang="en-US" sz="1200" kern="500" dirty="0">
                          <a:effectLst/>
                        </a:rPr>
                        <a:t>X</a:t>
                      </a:r>
                      <a:r>
                        <a:rPr lang="zh-CN" sz="1200" kern="500" dirty="0">
                          <a:effectLst/>
                        </a:rPr>
                        <a:t>，</a:t>
                      </a:r>
                      <a:r>
                        <a:rPr lang="en-US" sz="1200" kern="500" dirty="0">
                          <a:effectLst/>
                        </a:rPr>
                        <a:t>C</a:t>
                      </a:r>
                      <a:r>
                        <a:rPr lang="zh-CN" sz="1200" kern="500" dirty="0">
                          <a:effectLst/>
                        </a:rPr>
                        <a:t>）∧车辆用途（</a:t>
                      </a:r>
                      <a:r>
                        <a:rPr lang="en-US" sz="1200" kern="500" dirty="0">
                          <a:effectLst/>
                        </a:rPr>
                        <a:t>X</a:t>
                      </a:r>
                      <a:r>
                        <a:rPr lang="zh-CN" sz="1200" kern="500" dirty="0">
                          <a:effectLst/>
                        </a:rPr>
                        <a:t>，</a:t>
                      </a:r>
                      <a:r>
                        <a:rPr lang="en-US" sz="1200" kern="500" dirty="0">
                          <a:effectLst/>
                        </a:rPr>
                        <a:t>C</a:t>
                      </a:r>
                      <a:r>
                        <a:rPr lang="zh-CN" sz="1200" kern="500" dirty="0">
                          <a:effectLst/>
                        </a:rPr>
                        <a:t>）</a:t>
                      </a:r>
                    </a:p>
                    <a:p>
                      <a:pPr indent="0" algn="ctr" fontAlgn="ctr">
                        <a:lnSpc>
                          <a:spcPts val="1200"/>
                        </a:lnSpc>
                        <a:spcAft>
                          <a:spcPts val="0"/>
                        </a:spcAft>
                        <a:tabLst>
                          <a:tab pos="2628265" algn="ctr"/>
                          <a:tab pos="5292725" algn="r"/>
                        </a:tabLst>
                      </a:pPr>
                      <a:r>
                        <a:rPr lang="zh-CN" sz="1200" kern="500" dirty="0">
                          <a:effectLst/>
                        </a:rPr>
                        <a:t>年赔付次数（</a:t>
                      </a:r>
                      <a:r>
                        <a:rPr lang="en-US" sz="1200" kern="500" dirty="0">
                          <a:effectLst/>
                        </a:rPr>
                        <a:t>X</a:t>
                      </a:r>
                      <a:r>
                        <a:rPr lang="zh-CN" sz="1200" kern="500" dirty="0">
                          <a:effectLst/>
                        </a:rPr>
                        <a:t>，</a:t>
                      </a:r>
                      <a:r>
                        <a:rPr lang="en-US" sz="1200" kern="500" dirty="0">
                          <a:effectLst/>
                        </a:rPr>
                        <a:t>A</a:t>
                      </a:r>
                      <a:r>
                        <a:rPr lang="zh-CN" sz="1200" kern="500" dirty="0">
                          <a:effectLst/>
                        </a:rPr>
                        <a:t>）</a:t>
                      </a:r>
                      <a:endParaRPr lang="zh-CN" sz="1200" kern="500" dirty="0">
                        <a:solidFill>
                          <a:srgbClr val="000000"/>
                        </a:solidFill>
                        <a:effectLst/>
                        <a:latin typeface="Times New Roman" panose="02020603050405020304"/>
                        <a:ea typeface="宋体" panose="02010600030101010101" pitchFamily="2" charset="-122"/>
                      </a:endParaRPr>
                    </a:p>
                  </a:txBody>
                  <a:tcPr marL="68580" marR="68580" marT="0" marB="0" anchor="ctr"/>
                </a:tc>
                <a:tc>
                  <a:txBody>
                    <a:bodyPr/>
                    <a:lstStyle/>
                    <a:p>
                      <a:pPr indent="0" algn="ctr" fontAlgn="ctr">
                        <a:lnSpc>
                          <a:spcPts val="1200"/>
                        </a:lnSpc>
                        <a:spcAft>
                          <a:spcPts val="0"/>
                        </a:spcAft>
                        <a:tabLst>
                          <a:tab pos="2628265" algn="ctr"/>
                          <a:tab pos="5292725" algn="r"/>
                        </a:tabLst>
                      </a:pPr>
                      <a:r>
                        <a:rPr lang="en-US" sz="1400" kern="500" dirty="0">
                          <a:effectLst/>
                        </a:rPr>
                        <a:t>0.1031</a:t>
                      </a:r>
                      <a:endParaRPr lang="zh-CN" sz="1400" kern="500">
                        <a:solidFill>
                          <a:srgbClr val="000000"/>
                        </a:solidFill>
                        <a:effectLst/>
                        <a:latin typeface="Times New Roman" panose="02020603050405020304"/>
                        <a:ea typeface="宋体" panose="02010600030101010101" pitchFamily="2" charset="-122"/>
                      </a:endParaRPr>
                    </a:p>
                  </a:txBody>
                  <a:tcPr marL="68580" marR="68580" marT="0" marB="0" anchor="ctr"/>
                </a:tc>
                <a:tc>
                  <a:txBody>
                    <a:bodyPr/>
                    <a:lstStyle/>
                    <a:p>
                      <a:pPr indent="0" algn="ctr" fontAlgn="ctr">
                        <a:lnSpc>
                          <a:spcPts val="1200"/>
                        </a:lnSpc>
                        <a:spcAft>
                          <a:spcPts val="0"/>
                        </a:spcAft>
                        <a:tabLst>
                          <a:tab pos="2628265" algn="ctr"/>
                          <a:tab pos="5292725" algn="r"/>
                        </a:tabLst>
                      </a:pPr>
                      <a:r>
                        <a:rPr lang="en-US" sz="1400" kern="500" dirty="0">
                          <a:effectLst/>
                        </a:rPr>
                        <a:t>0.6639</a:t>
                      </a:r>
                      <a:endParaRPr lang="zh-CN" sz="1400" kern="500" dirty="0">
                        <a:solidFill>
                          <a:srgbClr val="000000"/>
                        </a:solidFill>
                        <a:effectLst/>
                        <a:latin typeface="Times New Roman" panose="02020603050405020304"/>
                        <a:ea typeface="宋体" panose="02010600030101010101" pitchFamily="2" charset="-122"/>
                      </a:endParaRPr>
                    </a:p>
                  </a:txBody>
                  <a:tcPr marL="68580" marR="68580" marT="0" marB="0" anchor="ctr"/>
                </a:tc>
                <a:extLst>
                  <a:ext uri="{0D108BD9-81ED-4DB2-BD59-A6C34878D82A}">
                    <a16:rowId xmlns:a16="http://schemas.microsoft.com/office/drawing/2014/main" val="10007"/>
                  </a:ext>
                </a:extLst>
              </a:tr>
              <a:tr h="0">
                <a:tc>
                  <a:txBody>
                    <a:bodyPr/>
                    <a:lstStyle/>
                    <a:p>
                      <a:pPr indent="0" algn="ctr" fontAlgn="ctr">
                        <a:lnSpc>
                          <a:spcPts val="1200"/>
                        </a:lnSpc>
                        <a:spcAft>
                          <a:spcPts val="0"/>
                        </a:spcAft>
                        <a:tabLst>
                          <a:tab pos="2628265" algn="ctr"/>
                          <a:tab pos="5292725" algn="r"/>
                        </a:tabLst>
                      </a:pPr>
                      <a:r>
                        <a:rPr lang="en-US" sz="1400" kern="500" dirty="0">
                          <a:effectLst/>
                        </a:rPr>
                        <a:t>8</a:t>
                      </a:r>
                      <a:endParaRPr lang="zh-CN" sz="1400" kern="500" dirty="0">
                        <a:solidFill>
                          <a:srgbClr val="000000"/>
                        </a:solidFill>
                        <a:effectLst/>
                        <a:latin typeface="Times New Roman" panose="02020603050405020304"/>
                        <a:ea typeface="宋体" panose="02010600030101010101" pitchFamily="2" charset="-122"/>
                      </a:endParaRPr>
                    </a:p>
                  </a:txBody>
                  <a:tcPr marL="68580" marR="68580" marT="0" marB="0" anchor="ctr"/>
                </a:tc>
                <a:tc>
                  <a:txBody>
                    <a:bodyPr/>
                    <a:lstStyle/>
                    <a:p>
                      <a:pPr indent="0" algn="ctr" fontAlgn="ctr">
                        <a:lnSpc>
                          <a:spcPts val="1200"/>
                        </a:lnSpc>
                        <a:spcAft>
                          <a:spcPts val="0"/>
                        </a:spcAft>
                        <a:tabLst>
                          <a:tab pos="2628265" algn="ctr"/>
                          <a:tab pos="5292725" algn="r"/>
                        </a:tabLst>
                      </a:pPr>
                      <a:r>
                        <a:rPr lang="zh-CN" sz="1200" kern="500" dirty="0">
                          <a:effectLst/>
                        </a:rPr>
                        <a:t>驾龄（</a:t>
                      </a:r>
                      <a:r>
                        <a:rPr lang="en-US" sz="1200" kern="500" dirty="0">
                          <a:effectLst/>
                        </a:rPr>
                        <a:t>X</a:t>
                      </a:r>
                      <a:r>
                        <a:rPr lang="zh-CN" sz="1200" kern="500" dirty="0">
                          <a:effectLst/>
                        </a:rPr>
                        <a:t>，</a:t>
                      </a:r>
                      <a:r>
                        <a:rPr lang="en-US" sz="1200" kern="500" dirty="0">
                          <a:effectLst/>
                        </a:rPr>
                        <a:t>A</a:t>
                      </a:r>
                      <a:r>
                        <a:rPr lang="zh-CN" sz="1200" kern="500" dirty="0">
                          <a:effectLst/>
                        </a:rPr>
                        <a:t>）∧被保车辆的价值（</a:t>
                      </a:r>
                      <a:r>
                        <a:rPr lang="en-US" sz="1200" kern="500" dirty="0">
                          <a:effectLst/>
                        </a:rPr>
                        <a:t>X</a:t>
                      </a:r>
                      <a:r>
                        <a:rPr lang="zh-CN" sz="1200" kern="500" dirty="0">
                          <a:effectLst/>
                        </a:rPr>
                        <a:t>，</a:t>
                      </a:r>
                      <a:r>
                        <a:rPr lang="en-US" sz="1200" kern="500" dirty="0">
                          <a:effectLst/>
                        </a:rPr>
                        <a:t>A</a:t>
                      </a:r>
                      <a:r>
                        <a:rPr lang="zh-CN" sz="1200" kern="500" dirty="0">
                          <a:effectLst/>
                        </a:rPr>
                        <a:t>）∧车辆用途（</a:t>
                      </a:r>
                      <a:r>
                        <a:rPr lang="en-US" sz="1200" kern="500" dirty="0">
                          <a:effectLst/>
                        </a:rPr>
                        <a:t>X</a:t>
                      </a:r>
                      <a:r>
                        <a:rPr lang="zh-CN" sz="1200" kern="500" dirty="0">
                          <a:effectLst/>
                        </a:rPr>
                        <a:t>，</a:t>
                      </a:r>
                      <a:r>
                        <a:rPr lang="en-US" sz="1200" kern="500" dirty="0">
                          <a:effectLst/>
                        </a:rPr>
                        <a:t>B</a:t>
                      </a:r>
                      <a:r>
                        <a:rPr lang="zh-CN" sz="1200" kern="500" dirty="0">
                          <a:effectLst/>
                        </a:rPr>
                        <a:t>）</a:t>
                      </a:r>
                    </a:p>
                    <a:p>
                      <a:pPr indent="0" algn="ctr" fontAlgn="ctr">
                        <a:lnSpc>
                          <a:spcPts val="1200"/>
                        </a:lnSpc>
                        <a:spcAft>
                          <a:spcPts val="0"/>
                        </a:spcAft>
                        <a:tabLst>
                          <a:tab pos="2628265" algn="ctr"/>
                          <a:tab pos="5292725" algn="r"/>
                        </a:tabLst>
                      </a:pPr>
                      <a:r>
                        <a:rPr lang="zh-CN" sz="1200" kern="500" dirty="0">
                          <a:effectLst/>
                        </a:rPr>
                        <a:t>年赔付金额（</a:t>
                      </a:r>
                      <a:r>
                        <a:rPr lang="en-US" sz="1200" kern="500" dirty="0">
                          <a:effectLst/>
                        </a:rPr>
                        <a:t>X</a:t>
                      </a:r>
                      <a:r>
                        <a:rPr lang="zh-CN" sz="1200" kern="500" dirty="0">
                          <a:effectLst/>
                        </a:rPr>
                        <a:t>，</a:t>
                      </a:r>
                      <a:r>
                        <a:rPr lang="en-US" sz="1200" kern="500" dirty="0">
                          <a:effectLst/>
                        </a:rPr>
                        <a:t>B</a:t>
                      </a:r>
                      <a:r>
                        <a:rPr lang="zh-CN" sz="1200" kern="500" dirty="0">
                          <a:effectLst/>
                        </a:rPr>
                        <a:t>）</a:t>
                      </a:r>
                      <a:endParaRPr lang="zh-CN" sz="1200" kern="500" dirty="0">
                        <a:solidFill>
                          <a:srgbClr val="000000"/>
                        </a:solidFill>
                        <a:effectLst/>
                        <a:latin typeface="Times New Roman" panose="02020603050405020304"/>
                        <a:ea typeface="宋体" panose="02010600030101010101" pitchFamily="2" charset="-122"/>
                      </a:endParaRPr>
                    </a:p>
                  </a:txBody>
                  <a:tcPr marL="68580" marR="68580" marT="0" marB="0" anchor="ctr"/>
                </a:tc>
                <a:tc>
                  <a:txBody>
                    <a:bodyPr/>
                    <a:lstStyle/>
                    <a:p>
                      <a:pPr indent="0" algn="ctr" fontAlgn="ctr">
                        <a:lnSpc>
                          <a:spcPts val="1200"/>
                        </a:lnSpc>
                        <a:spcAft>
                          <a:spcPts val="0"/>
                        </a:spcAft>
                        <a:tabLst>
                          <a:tab pos="2628265" algn="ctr"/>
                          <a:tab pos="5292725" algn="r"/>
                        </a:tabLst>
                      </a:pPr>
                      <a:r>
                        <a:rPr lang="en-US" sz="1400" kern="500" dirty="0">
                          <a:effectLst/>
                        </a:rPr>
                        <a:t>0.1025</a:t>
                      </a:r>
                      <a:endParaRPr lang="zh-CN" sz="1400" kern="500">
                        <a:solidFill>
                          <a:srgbClr val="000000"/>
                        </a:solidFill>
                        <a:effectLst/>
                        <a:latin typeface="Times New Roman" panose="02020603050405020304"/>
                        <a:ea typeface="宋体" panose="02010600030101010101" pitchFamily="2" charset="-122"/>
                      </a:endParaRPr>
                    </a:p>
                  </a:txBody>
                  <a:tcPr marL="68580" marR="68580" marT="0" marB="0" anchor="ctr"/>
                </a:tc>
                <a:tc>
                  <a:txBody>
                    <a:bodyPr/>
                    <a:lstStyle/>
                    <a:p>
                      <a:pPr indent="0" algn="ctr" fontAlgn="ctr">
                        <a:lnSpc>
                          <a:spcPts val="1200"/>
                        </a:lnSpc>
                        <a:spcAft>
                          <a:spcPts val="0"/>
                        </a:spcAft>
                        <a:tabLst>
                          <a:tab pos="2628265" algn="ctr"/>
                          <a:tab pos="5292725" algn="r"/>
                        </a:tabLst>
                      </a:pPr>
                      <a:r>
                        <a:rPr lang="en-US" sz="1400" kern="500" dirty="0">
                          <a:effectLst/>
                        </a:rPr>
                        <a:t>0.3654</a:t>
                      </a:r>
                      <a:endParaRPr lang="zh-CN" sz="1400" kern="500" dirty="0">
                        <a:solidFill>
                          <a:srgbClr val="000000"/>
                        </a:solidFill>
                        <a:effectLst/>
                        <a:latin typeface="Times New Roman" panose="02020603050405020304"/>
                        <a:ea typeface="宋体" panose="02010600030101010101" pitchFamily="2" charset="-122"/>
                      </a:endParaRPr>
                    </a:p>
                  </a:txBody>
                  <a:tcPr marL="68580" marR="68580" marT="0" marB="0" anchor="ctr"/>
                </a:tc>
                <a:extLst>
                  <a:ext uri="{0D108BD9-81ED-4DB2-BD59-A6C34878D82A}">
                    <a16:rowId xmlns:a16="http://schemas.microsoft.com/office/drawing/2014/main" val="10008"/>
                  </a:ext>
                </a:extLst>
              </a:tr>
              <a:tr h="0">
                <a:tc>
                  <a:txBody>
                    <a:bodyPr/>
                    <a:lstStyle/>
                    <a:p>
                      <a:pPr indent="0" algn="ctr" fontAlgn="ctr">
                        <a:lnSpc>
                          <a:spcPts val="1200"/>
                        </a:lnSpc>
                        <a:spcAft>
                          <a:spcPts val="0"/>
                        </a:spcAft>
                        <a:tabLst>
                          <a:tab pos="2628265" algn="ctr"/>
                          <a:tab pos="5292725" algn="r"/>
                        </a:tabLst>
                      </a:pPr>
                      <a:r>
                        <a:rPr lang="en-US" sz="1400" kern="500" dirty="0">
                          <a:effectLst/>
                        </a:rPr>
                        <a:t>9</a:t>
                      </a:r>
                      <a:endParaRPr lang="zh-CN" sz="1400" kern="500" dirty="0">
                        <a:solidFill>
                          <a:srgbClr val="000000"/>
                        </a:solidFill>
                        <a:effectLst/>
                        <a:latin typeface="Times New Roman" panose="02020603050405020304"/>
                        <a:ea typeface="宋体" panose="02010600030101010101" pitchFamily="2" charset="-122"/>
                      </a:endParaRPr>
                    </a:p>
                  </a:txBody>
                  <a:tcPr marL="68580" marR="68580" marT="0" marB="0" anchor="ctr"/>
                </a:tc>
                <a:tc>
                  <a:txBody>
                    <a:bodyPr/>
                    <a:lstStyle/>
                    <a:p>
                      <a:pPr indent="0" algn="ctr" fontAlgn="ctr">
                        <a:lnSpc>
                          <a:spcPts val="1200"/>
                        </a:lnSpc>
                        <a:spcAft>
                          <a:spcPts val="0"/>
                        </a:spcAft>
                        <a:tabLst>
                          <a:tab pos="2628265" algn="ctr"/>
                          <a:tab pos="5292725" algn="r"/>
                        </a:tabLst>
                      </a:pPr>
                      <a:r>
                        <a:rPr lang="zh-CN" sz="1200" kern="500" dirty="0">
                          <a:effectLst/>
                        </a:rPr>
                        <a:t>投保人年龄（</a:t>
                      </a:r>
                      <a:r>
                        <a:rPr lang="en-US" sz="1200" kern="500" dirty="0">
                          <a:effectLst/>
                        </a:rPr>
                        <a:t>X</a:t>
                      </a:r>
                      <a:r>
                        <a:rPr lang="zh-CN" sz="1200" kern="500" dirty="0">
                          <a:effectLst/>
                        </a:rPr>
                        <a:t>，</a:t>
                      </a:r>
                      <a:r>
                        <a:rPr lang="en-US" sz="1200" kern="500" dirty="0">
                          <a:effectLst/>
                        </a:rPr>
                        <a:t>B</a:t>
                      </a:r>
                      <a:r>
                        <a:rPr lang="zh-CN" sz="1200" kern="500" dirty="0">
                          <a:effectLst/>
                        </a:rPr>
                        <a:t>）∧驾龄（</a:t>
                      </a:r>
                      <a:r>
                        <a:rPr lang="en-US" sz="1200" kern="500" dirty="0">
                          <a:effectLst/>
                        </a:rPr>
                        <a:t>X</a:t>
                      </a:r>
                      <a:r>
                        <a:rPr lang="zh-CN" sz="1200" kern="500" dirty="0">
                          <a:effectLst/>
                        </a:rPr>
                        <a:t>，</a:t>
                      </a:r>
                      <a:r>
                        <a:rPr lang="en-US" sz="1200" kern="500" dirty="0">
                          <a:effectLst/>
                        </a:rPr>
                        <a:t>A</a:t>
                      </a:r>
                      <a:r>
                        <a:rPr lang="zh-CN" sz="1200" kern="500" dirty="0">
                          <a:effectLst/>
                        </a:rPr>
                        <a:t>）∧被保车辆的价值（</a:t>
                      </a:r>
                      <a:r>
                        <a:rPr lang="en-US" sz="1200" kern="500" dirty="0">
                          <a:effectLst/>
                        </a:rPr>
                        <a:t>X</a:t>
                      </a:r>
                      <a:r>
                        <a:rPr lang="zh-CN" sz="1200" kern="500" dirty="0">
                          <a:effectLst/>
                        </a:rPr>
                        <a:t>，</a:t>
                      </a:r>
                      <a:r>
                        <a:rPr lang="en-US" sz="1200" kern="500" dirty="0">
                          <a:effectLst/>
                        </a:rPr>
                        <a:t>D</a:t>
                      </a:r>
                      <a:r>
                        <a:rPr lang="zh-CN" sz="1200" kern="500" dirty="0">
                          <a:effectLst/>
                        </a:rPr>
                        <a:t>）</a:t>
                      </a:r>
                    </a:p>
                    <a:p>
                      <a:pPr indent="0" algn="ctr" fontAlgn="ctr">
                        <a:lnSpc>
                          <a:spcPts val="1200"/>
                        </a:lnSpc>
                        <a:spcAft>
                          <a:spcPts val="0"/>
                        </a:spcAft>
                        <a:tabLst>
                          <a:tab pos="2628265" algn="ctr"/>
                          <a:tab pos="5292725" algn="r"/>
                        </a:tabLst>
                      </a:pPr>
                      <a:r>
                        <a:rPr lang="zh-CN" sz="1200" kern="500" dirty="0">
                          <a:effectLst/>
                        </a:rPr>
                        <a:t>年赔付金额（</a:t>
                      </a:r>
                      <a:r>
                        <a:rPr lang="en-US" sz="1200" kern="500" dirty="0">
                          <a:effectLst/>
                        </a:rPr>
                        <a:t>X</a:t>
                      </a:r>
                      <a:r>
                        <a:rPr lang="zh-CN" sz="1200" kern="500" dirty="0">
                          <a:effectLst/>
                        </a:rPr>
                        <a:t>，</a:t>
                      </a:r>
                      <a:r>
                        <a:rPr lang="en-US" sz="1200" kern="500" dirty="0">
                          <a:effectLst/>
                        </a:rPr>
                        <a:t>D</a:t>
                      </a:r>
                      <a:r>
                        <a:rPr lang="zh-CN" sz="1200" kern="500" dirty="0">
                          <a:effectLst/>
                        </a:rPr>
                        <a:t>）</a:t>
                      </a:r>
                      <a:endParaRPr lang="zh-CN" sz="1200" kern="500" dirty="0">
                        <a:solidFill>
                          <a:srgbClr val="000000"/>
                        </a:solidFill>
                        <a:effectLst/>
                        <a:latin typeface="Times New Roman" panose="02020603050405020304"/>
                        <a:ea typeface="宋体" panose="02010600030101010101" pitchFamily="2" charset="-122"/>
                      </a:endParaRPr>
                    </a:p>
                  </a:txBody>
                  <a:tcPr marL="68580" marR="68580" marT="0" marB="0" anchor="ctr"/>
                </a:tc>
                <a:tc>
                  <a:txBody>
                    <a:bodyPr/>
                    <a:lstStyle/>
                    <a:p>
                      <a:pPr indent="0" algn="ctr" fontAlgn="ctr">
                        <a:lnSpc>
                          <a:spcPts val="1200"/>
                        </a:lnSpc>
                        <a:spcAft>
                          <a:spcPts val="0"/>
                        </a:spcAft>
                        <a:tabLst>
                          <a:tab pos="2628265" algn="ctr"/>
                          <a:tab pos="5292725" algn="r"/>
                        </a:tabLst>
                      </a:pPr>
                      <a:r>
                        <a:rPr lang="en-US" sz="1400" kern="500" dirty="0">
                          <a:effectLst/>
                        </a:rPr>
                        <a:t>0.0934</a:t>
                      </a:r>
                      <a:endParaRPr lang="zh-CN" sz="1400" kern="500">
                        <a:solidFill>
                          <a:srgbClr val="000000"/>
                        </a:solidFill>
                        <a:effectLst/>
                        <a:latin typeface="Times New Roman" panose="02020603050405020304"/>
                        <a:ea typeface="宋体" panose="02010600030101010101" pitchFamily="2" charset="-122"/>
                      </a:endParaRPr>
                    </a:p>
                  </a:txBody>
                  <a:tcPr marL="68580" marR="68580" marT="0" marB="0" anchor="ctr"/>
                </a:tc>
                <a:tc>
                  <a:txBody>
                    <a:bodyPr/>
                    <a:lstStyle/>
                    <a:p>
                      <a:pPr indent="0" algn="ctr" fontAlgn="ctr">
                        <a:lnSpc>
                          <a:spcPts val="1200"/>
                        </a:lnSpc>
                        <a:spcAft>
                          <a:spcPts val="0"/>
                        </a:spcAft>
                        <a:tabLst>
                          <a:tab pos="2628265" algn="ctr"/>
                          <a:tab pos="5292725" algn="r"/>
                        </a:tabLst>
                      </a:pPr>
                      <a:r>
                        <a:rPr lang="en-US" sz="1400" kern="500" dirty="0">
                          <a:effectLst/>
                        </a:rPr>
                        <a:t>0.4546</a:t>
                      </a:r>
                      <a:endParaRPr lang="zh-CN" sz="1400" kern="500" dirty="0">
                        <a:solidFill>
                          <a:srgbClr val="000000"/>
                        </a:solidFill>
                        <a:effectLst/>
                        <a:latin typeface="Times New Roman" panose="02020603050405020304"/>
                        <a:ea typeface="宋体" panose="02010600030101010101" pitchFamily="2" charset="-122"/>
                      </a:endParaRPr>
                    </a:p>
                  </a:txBody>
                  <a:tcPr marL="68580" marR="68580" marT="0" marB="0" anchor="ctr"/>
                </a:tc>
                <a:extLst>
                  <a:ext uri="{0D108BD9-81ED-4DB2-BD59-A6C34878D82A}">
                    <a16:rowId xmlns:a16="http://schemas.microsoft.com/office/drawing/2014/main" val="10009"/>
                  </a:ext>
                </a:extLst>
              </a:tr>
              <a:tr h="0">
                <a:tc>
                  <a:txBody>
                    <a:bodyPr/>
                    <a:lstStyle/>
                    <a:p>
                      <a:pPr indent="0" algn="ctr" fontAlgn="ctr">
                        <a:lnSpc>
                          <a:spcPts val="1200"/>
                        </a:lnSpc>
                        <a:spcAft>
                          <a:spcPts val="0"/>
                        </a:spcAft>
                        <a:tabLst>
                          <a:tab pos="2628265" algn="ctr"/>
                          <a:tab pos="5292725" algn="r"/>
                        </a:tabLst>
                      </a:pPr>
                      <a:r>
                        <a:rPr lang="en-US" sz="1400" kern="500" dirty="0">
                          <a:effectLst/>
                        </a:rPr>
                        <a:t>10</a:t>
                      </a:r>
                      <a:endParaRPr lang="zh-CN" sz="1400" kern="500" dirty="0">
                        <a:solidFill>
                          <a:srgbClr val="000000"/>
                        </a:solidFill>
                        <a:effectLst/>
                        <a:latin typeface="Times New Roman" panose="02020603050405020304"/>
                        <a:ea typeface="宋体" panose="02010600030101010101" pitchFamily="2" charset="-122"/>
                      </a:endParaRPr>
                    </a:p>
                  </a:txBody>
                  <a:tcPr marL="68580" marR="68580" marT="0" marB="0" anchor="ctr"/>
                </a:tc>
                <a:tc>
                  <a:txBody>
                    <a:bodyPr/>
                    <a:lstStyle/>
                    <a:p>
                      <a:pPr indent="0" algn="ctr" fontAlgn="ctr">
                        <a:lnSpc>
                          <a:spcPts val="1200"/>
                        </a:lnSpc>
                        <a:spcAft>
                          <a:spcPts val="0"/>
                        </a:spcAft>
                        <a:tabLst>
                          <a:tab pos="2628265" algn="ctr"/>
                          <a:tab pos="5292725" algn="r"/>
                        </a:tabLst>
                      </a:pPr>
                      <a:r>
                        <a:rPr lang="zh-CN" sz="1200" kern="500" dirty="0">
                          <a:effectLst/>
                        </a:rPr>
                        <a:t>驾龄（</a:t>
                      </a:r>
                      <a:r>
                        <a:rPr lang="en-US" sz="1200" kern="500" dirty="0">
                          <a:effectLst/>
                        </a:rPr>
                        <a:t>X</a:t>
                      </a:r>
                      <a:r>
                        <a:rPr lang="zh-CN" sz="1200" kern="500" dirty="0">
                          <a:effectLst/>
                        </a:rPr>
                        <a:t>，</a:t>
                      </a:r>
                      <a:r>
                        <a:rPr lang="en-US" sz="1200" kern="500" dirty="0">
                          <a:effectLst/>
                        </a:rPr>
                        <a:t>B</a:t>
                      </a:r>
                      <a:r>
                        <a:rPr lang="zh-CN" sz="1200" kern="500" dirty="0">
                          <a:effectLst/>
                        </a:rPr>
                        <a:t>）∧被保车辆的价值（</a:t>
                      </a:r>
                      <a:r>
                        <a:rPr lang="en-US" sz="1200" kern="500" dirty="0">
                          <a:effectLst/>
                        </a:rPr>
                        <a:t>X</a:t>
                      </a:r>
                      <a:r>
                        <a:rPr lang="zh-CN" sz="1200" kern="500" dirty="0">
                          <a:effectLst/>
                        </a:rPr>
                        <a:t>，</a:t>
                      </a:r>
                      <a:r>
                        <a:rPr lang="en-US" sz="1200" kern="500" dirty="0">
                          <a:effectLst/>
                        </a:rPr>
                        <a:t>A</a:t>
                      </a:r>
                      <a:r>
                        <a:rPr lang="zh-CN" sz="1200" kern="500" dirty="0">
                          <a:effectLst/>
                        </a:rPr>
                        <a:t>）∧车辆用途（</a:t>
                      </a:r>
                      <a:r>
                        <a:rPr lang="en-US" sz="1200" kern="500" dirty="0">
                          <a:effectLst/>
                        </a:rPr>
                        <a:t>X</a:t>
                      </a:r>
                      <a:r>
                        <a:rPr lang="zh-CN" sz="1200" kern="500" dirty="0">
                          <a:effectLst/>
                        </a:rPr>
                        <a:t>，</a:t>
                      </a:r>
                      <a:r>
                        <a:rPr lang="en-US" sz="1200" kern="500" dirty="0">
                          <a:effectLst/>
                        </a:rPr>
                        <a:t>A</a:t>
                      </a:r>
                      <a:r>
                        <a:rPr lang="zh-CN" sz="1200" kern="500" dirty="0">
                          <a:effectLst/>
                        </a:rPr>
                        <a:t>）</a:t>
                      </a:r>
                    </a:p>
                    <a:p>
                      <a:pPr indent="0" algn="ctr" fontAlgn="ctr">
                        <a:lnSpc>
                          <a:spcPts val="1200"/>
                        </a:lnSpc>
                        <a:spcAft>
                          <a:spcPts val="0"/>
                        </a:spcAft>
                        <a:tabLst>
                          <a:tab pos="2628265" algn="ctr"/>
                          <a:tab pos="5292725" algn="r"/>
                        </a:tabLst>
                      </a:pPr>
                      <a:r>
                        <a:rPr lang="zh-CN" sz="1200" kern="500" dirty="0">
                          <a:effectLst/>
                        </a:rPr>
                        <a:t>年赔付金额（</a:t>
                      </a:r>
                      <a:r>
                        <a:rPr lang="en-US" sz="1200" kern="500" dirty="0">
                          <a:effectLst/>
                        </a:rPr>
                        <a:t>X</a:t>
                      </a:r>
                      <a:r>
                        <a:rPr lang="zh-CN" sz="1200" kern="500" dirty="0">
                          <a:effectLst/>
                        </a:rPr>
                        <a:t>，</a:t>
                      </a:r>
                      <a:r>
                        <a:rPr lang="en-US" sz="1200" kern="500" dirty="0">
                          <a:effectLst/>
                        </a:rPr>
                        <a:t>B</a:t>
                      </a:r>
                      <a:r>
                        <a:rPr lang="zh-CN" sz="1200" kern="500" dirty="0">
                          <a:effectLst/>
                        </a:rPr>
                        <a:t>）</a:t>
                      </a:r>
                      <a:endParaRPr lang="zh-CN" sz="1200" kern="500" dirty="0">
                        <a:solidFill>
                          <a:srgbClr val="000000"/>
                        </a:solidFill>
                        <a:effectLst/>
                        <a:latin typeface="Times New Roman" panose="02020603050405020304"/>
                        <a:ea typeface="宋体" panose="02010600030101010101" pitchFamily="2" charset="-122"/>
                      </a:endParaRPr>
                    </a:p>
                  </a:txBody>
                  <a:tcPr marL="68580" marR="68580" marT="0" marB="0" anchor="ctr"/>
                </a:tc>
                <a:tc>
                  <a:txBody>
                    <a:bodyPr/>
                    <a:lstStyle/>
                    <a:p>
                      <a:pPr indent="0" algn="ctr" fontAlgn="ctr">
                        <a:lnSpc>
                          <a:spcPts val="1200"/>
                        </a:lnSpc>
                        <a:spcAft>
                          <a:spcPts val="0"/>
                        </a:spcAft>
                        <a:tabLst>
                          <a:tab pos="2628265" algn="ctr"/>
                          <a:tab pos="5292725" algn="r"/>
                        </a:tabLst>
                      </a:pPr>
                      <a:r>
                        <a:rPr lang="en-US" sz="1400" kern="500" dirty="0">
                          <a:effectLst/>
                        </a:rPr>
                        <a:t>0.0968</a:t>
                      </a:r>
                      <a:endParaRPr lang="zh-CN" sz="1400" kern="500" dirty="0">
                        <a:solidFill>
                          <a:srgbClr val="000000"/>
                        </a:solidFill>
                        <a:effectLst/>
                        <a:latin typeface="Times New Roman" panose="02020603050405020304"/>
                        <a:ea typeface="宋体" panose="02010600030101010101" pitchFamily="2" charset="-122"/>
                      </a:endParaRPr>
                    </a:p>
                  </a:txBody>
                  <a:tcPr marL="68580" marR="68580" marT="0" marB="0" anchor="ctr"/>
                </a:tc>
                <a:tc>
                  <a:txBody>
                    <a:bodyPr/>
                    <a:lstStyle/>
                    <a:p>
                      <a:pPr indent="0" algn="ctr" fontAlgn="ctr">
                        <a:lnSpc>
                          <a:spcPts val="1200"/>
                        </a:lnSpc>
                        <a:spcAft>
                          <a:spcPts val="0"/>
                        </a:spcAft>
                        <a:tabLst>
                          <a:tab pos="2628265" algn="ctr"/>
                          <a:tab pos="5292725" algn="r"/>
                        </a:tabLst>
                      </a:pPr>
                      <a:r>
                        <a:rPr lang="en-US" sz="1400" kern="500" dirty="0">
                          <a:effectLst/>
                        </a:rPr>
                        <a:t>0.4487</a:t>
                      </a:r>
                      <a:endParaRPr lang="zh-CN" sz="1400" kern="500" dirty="0">
                        <a:solidFill>
                          <a:srgbClr val="000000"/>
                        </a:solidFill>
                        <a:effectLst/>
                        <a:latin typeface="Times New Roman" panose="02020603050405020304"/>
                        <a:ea typeface="宋体" panose="02010600030101010101" pitchFamily="2" charset="-122"/>
                      </a:endParaRPr>
                    </a:p>
                  </a:txBody>
                  <a:tcPr marL="68580" marR="68580" marT="0" marB="0" anchor="ctr"/>
                </a:tc>
                <a:extLst>
                  <a:ext uri="{0D108BD9-81ED-4DB2-BD59-A6C34878D82A}">
                    <a16:rowId xmlns:a16="http://schemas.microsoft.com/office/drawing/2014/main" val="10010"/>
                  </a:ext>
                </a:extLst>
              </a:tr>
              <a:tr h="0">
                <a:tc>
                  <a:txBody>
                    <a:bodyPr/>
                    <a:lstStyle/>
                    <a:p>
                      <a:pPr indent="0" algn="ctr" fontAlgn="ctr">
                        <a:lnSpc>
                          <a:spcPts val="1200"/>
                        </a:lnSpc>
                        <a:spcAft>
                          <a:spcPts val="0"/>
                        </a:spcAft>
                        <a:tabLst>
                          <a:tab pos="2628265" algn="ctr"/>
                          <a:tab pos="5292725" algn="r"/>
                        </a:tabLst>
                      </a:pPr>
                      <a:r>
                        <a:rPr lang="en-US" sz="1400" kern="500" dirty="0">
                          <a:effectLst/>
                        </a:rPr>
                        <a:t>11</a:t>
                      </a:r>
                      <a:endParaRPr lang="zh-CN" sz="1400" kern="500" dirty="0">
                        <a:solidFill>
                          <a:srgbClr val="000000"/>
                        </a:solidFill>
                        <a:effectLst/>
                        <a:latin typeface="Times New Roman" panose="02020603050405020304"/>
                        <a:ea typeface="宋体" panose="02010600030101010101" pitchFamily="2" charset="-122"/>
                      </a:endParaRPr>
                    </a:p>
                  </a:txBody>
                  <a:tcPr marL="68580" marR="68580" marT="0" marB="0" anchor="ctr"/>
                </a:tc>
                <a:tc>
                  <a:txBody>
                    <a:bodyPr/>
                    <a:lstStyle/>
                    <a:p>
                      <a:pPr indent="0" algn="ctr" fontAlgn="ctr">
                        <a:lnSpc>
                          <a:spcPts val="1200"/>
                        </a:lnSpc>
                        <a:spcAft>
                          <a:spcPts val="0"/>
                        </a:spcAft>
                        <a:tabLst>
                          <a:tab pos="2628265" algn="ctr"/>
                          <a:tab pos="5292725" algn="r"/>
                        </a:tabLst>
                      </a:pPr>
                      <a:r>
                        <a:rPr lang="zh-CN" sz="1200" kern="500" dirty="0">
                          <a:effectLst/>
                        </a:rPr>
                        <a:t>投保人年龄（</a:t>
                      </a:r>
                      <a:r>
                        <a:rPr lang="en-US" sz="1200" kern="500" dirty="0">
                          <a:effectLst/>
                        </a:rPr>
                        <a:t>X</a:t>
                      </a:r>
                      <a:r>
                        <a:rPr lang="zh-CN" sz="1200" kern="500" dirty="0">
                          <a:effectLst/>
                        </a:rPr>
                        <a:t>，</a:t>
                      </a:r>
                      <a:r>
                        <a:rPr lang="en-US" sz="1200" kern="500" dirty="0">
                          <a:effectLst/>
                        </a:rPr>
                        <a:t>C</a:t>
                      </a:r>
                      <a:r>
                        <a:rPr lang="zh-CN" sz="1200" kern="500" dirty="0">
                          <a:effectLst/>
                        </a:rPr>
                        <a:t>）∧被保车辆的价值（</a:t>
                      </a:r>
                      <a:r>
                        <a:rPr lang="en-US" sz="1200" kern="500" dirty="0">
                          <a:effectLst/>
                        </a:rPr>
                        <a:t>X</a:t>
                      </a:r>
                      <a:r>
                        <a:rPr lang="zh-CN" sz="1200" kern="500" dirty="0">
                          <a:effectLst/>
                        </a:rPr>
                        <a:t>，</a:t>
                      </a:r>
                      <a:r>
                        <a:rPr lang="en-US" sz="1200" kern="500" dirty="0">
                          <a:effectLst/>
                        </a:rPr>
                        <a:t>C</a:t>
                      </a:r>
                      <a:r>
                        <a:rPr lang="zh-CN" sz="1200" kern="500" dirty="0">
                          <a:effectLst/>
                        </a:rPr>
                        <a:t>）∧车辆用途（</a:t>
                      </a:r>
                      <a:r>
                        <a:rPr lang="en-US" sz="1200" kern="500" dirty="0">
                          <a:effectLst/>
                        </a:rPr>
                        <a:t>X</a:t>
                      </a:r>
                      <a:r>
                        <a:rPr lang="zh-CN" sz="1200" kern="500" dirty="0">
                          <a:effectLst/>
                        </a:rPr>
                        <a:t>，</a:t>
                      </a:r>
                      <a:r>
                        <a:rPr lang="en-US" sz="1200" kern="500" dirty="0">
                          <a:effectLst/>
                        </a:rPr>
                        <a:t>C</a:t>
                      </a:r>
                      <a:r>
                        <a:rPr lang="zh-CN" sz="1200" kern="500" dirty="0">
                          <a:effectLst/>
                        </a:rPr>
                        <a:t>）</a:t>
                      </a:r>
                    </a:p>
                    <a:p>
                      <a:pPr indent="0" algn="ctr" fontAlgn="ctr">
                        <a:lnSpc>
                          <a:spcPts val="1200"/>
                        </a:lnSpc>
                        <a:spcAft>
                          <a:spcPts val="0"/>
                        </a:spcAft>
                        <a:tabLst>
                          <a:tab pos="2628265" algn="ctr"/>
                          <a:tab pos="5292725" algn="r"/>
                        </a:tabLst>
                      </a:pPr>
                      <a:r>
                        <a:rPr lang="zh-CN" sz="1200" kern="500" dirty="0">
                          <a:effectLst/>
                        </a:rPr>
                        <a:t>年赔付金额（</a:t>
                      </a:r>
                      <a:r>
                        <a:rPr lang="en-US" sz="1200" kern="500" dirty="0">
                          <a:effectLst/>
                        </a:rPr>
                        <a:t>X</a:t>
                      </a:r>
                      <a:r>
                        <a:rPr lang="zh-CN" sz="1200" kern="500" dirty="0">
                          <a:effectLst/>
                        </a:rPr>
                        <a:t>，</a:t>
                      </a:r>
                      <a:r>
                        <a:rPr lang="en-US" sz="1200" kern="500" dirty="0">
                          <a:effectLst/>
                        </a:rPr>
                        <a:t>B</a:t>
                      </a:r>
                      <a:r>
                        <a:rPr lang="zh-CN" sz="1200" kern="500" dirty="0">
                          <a:effectLst/>
                        </a:rPr>
                        <a:t>）</a:t>
                      </a:r>
                      <a:endParaRPr lang="zh-CN" sz="1200" kern="500" dirty="0">
                        <a:solidFill>
                          <a:srgbClr val="000000"/>
                        </a:solidFill>
                        <a:effectLst/>
                        <a:latin typeface="Times New Roman" panose="02020603050405020304"/>
                        <a:ea typeface="宋体" panose="02010600030101010101" pitchFamily="2" charset="-122"/>
                      </a:endParaRPr>
                    </a:p>
                  </a:txBody>
                  <a:tcPr marL="68580" marR="68580" marT="0" marB="0" anchor="ctr"/>
                </a:tc>
                <a:tc>
                  <a:txBody>
                    <a:bodyPr/>
                    <a:lstStyle/>
                    <a:p>
                      <a:pPr indent="0" algn="ctr" fontAlgn="ctr">
                        <a:lnSpc>
                          <a:spcPts val="1200"/>
                        </a:lnSpc>
                        <a:spcAft>
                          <a:spcPts val="0"/>
                        </a:spcAft>
                        <a:tabLst>
                          <a:tab pos="2628265" algn="ctr"/>
                          <a:tab pos="5292725" algn="r"/>
                        </a:tabLst>
                      </a:pPr>
                      <a:r>
                        <a:rPr lang="en-US" sz="1400" kern="500" dirty="0">
                          <a:effectLst/>
                        </a:rPr>
                        <a:t>0.0909</a:t>
                      </a:r>
                      <a:endParaRPr lang="zh-CN" sz="1400" kern="500" dirty="0">
                        <a:solidFill>
                          <a:srgbClr val="000000"/>
                        </a:solidFill>
                        <a:effectLst/>
                        <a:latin typeface="Times New Roman" panose="02020603050405020304"/>
                        <a:ea typeface="宋体" panose="02010600030101010101" pitchFamily="2" charset="-122"/>
                      </a:endParaRPr>
                    </a:p>
                  </a:txBody>
                  <a:tcPr marL="68580" marR="68580" marT="0" marB="0" anchor="ctr"/>
                </a:tc>
                <a:tc>
                  <a:txBody>
                    <a:bodyPr/>
                    <a:lstStyle/>
                    <a:p>
                      <a:pPr indent="0" algn="ctr" fontAlgn="ctr">
                        <a:lnSpc>
                          <a:spcPts val="1200"/>
                        </a:lnSpc>
                        <a:spcAft>
                          <a:spcPts val="0"/>
                        </a:spcAft>
                        <a:tabLst>
                          <a:tab pos="2628265" algn="ctr"/>
                          <a:tab pos="5292725" algn="r"/>
                        </a:tabLst>
                      </a:pPr>
                      <a:r>
                        <a:rPr lang="en-US" sz="1400" kern="500" dirty="0">
                          <a:effectLst/>
                        </a:rPr>
                        <a:t>0.3531</a:t>
                      </a:r>
                      <a:endParaRPr lang="zh-CN" sz="1400" kern="500" dirty="0">
                        <a:solidFill>
                          <a:srgbClr val="000000"/>
                        </a:solidFill>
                        <a:effectLst/>
                        <a:latin typeface="Times New Roman" panose="02020603050405020304"/>
                        <a:ea typeface="宋体" panose="02010600030101010101" pitchFamily="2" charset="-122"/>
                      </a:endParaRPr>
                    </a:p>
                  </a:txBody>
                  <a:tcPr marL="68580" marR="68580" marT="0" marB="0" anchor="ctr"/>
                </a:tc>
                <a:extLst>
                  <a:ext uri="{0D108BD9-81ED-4DB2-BD59-A6C34878D82A}">
                    <a16:rowId xmlns:a16="http://schemas.microsoft.com/office/drawing/2014/main" val="10011"/>
                  </a:ext>
                </a:extLst>
              </a:tr>
              <a:tr h="0">
                <a:tc>
                  <a:txBody>
                    <a:bodyPr/>
                    <a:lstStyle/>
                    <a:p>
                      <a:pPr indent="0" algn="ctr" fontAlgn="ctr">
                        <a:lnSpc>
                          <a:spcPts val="1200"/>
                        </a:lnSpc>
                        <a:spcAft>
                          <a:spcPts val="0"/>
                        </a:spcAft>
                        <a:tabLst>
                          <a:tab pos="2628265" algn="ctr"/>
                          <a:tab pos="5292725" algn="r"/>
                        </a:tabLst>
                      </a:pPr>
                      <a:r>
                        <a:rPr lang="en-US" sz="1400" kern="500" dirty="0">
                          <a:effectLst/>
                        </a:rPr>
                        <a:t>12</a:t>
                      </a:r>
                      <a:endParaRPr lang="zh-CN" sz="1400" kern="500" dirty="0">
                        <a:solidFill>
                          <a:srgbClr val="000000"/>
                        </a:solidFill>
                        <a:effectLst/>
                        <a:latin typeface="Times New Roman" panose="02020603050405020304"/>
                        <a:ea typeface="宋体" panose="02010600030101010101" pitchFamily="2" charset="-122"/>
                      </a:endParaRPr>
                    </a:p>
                  </a:txBody>
                  <a:tcPr marL="68580" marR="68580" marT="0" marB="0" anchor="ctr"/>
                </a:tc>
                <a:tc>
                  <a:txBody>
                    <a:bodyPr/>
                    <a:lstStyle/>
                    <a:p>
                      <a:pPr indent="0" algn="ctr" fontAlgn="ctr">
                        <a:lnSpc>
                          <a:spcPts val="1200"/>
                        </a:lnSpc>
                        <a:spcAft>
                          <a:spcPts val="0"/>
                        </a:spcAft>
                        <a:tabLst>
                          <a:tab pos="2628265" algn="ctr"/>
                          <a:tab pos="5292725" algn="r"/>
                        </a:tabLst>
                      </a:pPr>
                      <a:r>
                        <a:rPr lang="zh-CN" sz="1200" kern="500" dirty="0">
                          <a:effectLst/>
                        </a:rPr>
                        <a:t>投保人年龄（</a:t>
                      </a:r>
                      <a:r>
                        <a:rPr lang="en-US" sz="1200" kern="500" dirty="0">
                          <a:effectLst/>
                        </a:rPr>
                        <a:t>X</a:t>
                      </a:r>
                      <a:r>
                        <a:rPr lang="zh-CN" sz="1200" kern="500" dirty="0">
                          <a:effectLst/>
                        </a:rPr>
                        <a:t>，</a:t>
                      </a:r>
                      <a:r>
                        <a:rPr lang="en-US" sz="1200" kern="500" dirty="0">
                          <a:effectLst/>
                        </a:rPr>
                        <a:t>C</a:t>
                      </a:r>
                      <a:r>
                        <a:rPr lang="zh-CN" sz="1200" kern="500" dirty="0">
                          <a:effectLst/>
                        </a:rPr>
                        <a:t>）∧驾龄（</a:t>
                      </a:r>
                      <a:r>
                        <a:rPr lang="en-US" sz="1200" kern="500" dirty="0">
                          <a:effectLst/>
                        </a:rPr>
                        <a:t>X</a:t>
                      </a:r>
                      <a:r>
                        <a:rPr lang="zh-CN" sz="1200" kern="500" dirty="0">
                          <a:effectLst/>
                        </a:rPr>
                        <a:t>，</a:t>
                      </a:r>
                      <a:r>
                        <a:rPr lang="en-US" sz="1200" kern="500" dirty="0">
                          <a:effectLst/>
                        </a:rPr>
                        <a:t>B</a:t>
                      </a:r>
                      <a:r>
                        <a:rPr lang="zh-CN" sz="1200" kern="500" dirty="0">
                          <a:effectLst/>
                        </a:rPr>
                        <a:t>）∧被保车辆的价值（</a:t>
                      </a:r>
                      <a:r>
                        <a:rPr lang="en-US" sz="1200" kern="500" dirty="0">
                          <a:effectLst/>
                        </a:rPr>
                        <a:t>X</a:t>
                      </a:r>
                      <a:r>
                        <a:rPr lang="zh-CN" sz="1200" kern="500" dirty="0">
                          <a:effectLst/>
                        </a:rPr>
                        <a:t>，</a:t>
                      </a:r>
                      <a:r>
                        <a:rPr lang="en-US" sz="1200" kern="500" dirty="0">
                          <a:effectLst/>
                        </a:rPr>
                        <a:t>C</a:t>
                      </a:r>
                      <a:r>
                        <a:rPr lang="zh-CN" sz="1200" kern="500" dirty="0">
                          <a:effectLst/>
                        </a:rPr>
                        <a:t>）</a:t>
                      </a:r>
                    </a:p>
                    <a:p>
                      <a:pPr indent="0" algn="ctr" fontAlgn="ctr">
                        <a:lnSpc>
                          <a:spcPts val="1200"/>
                        </a:lnSpc>
                        <a:spcAft>
                          <a:spcPts val="0"/>
                        </a:spcAft>
                        <a:tabLst>
                          <a:tab pos="2628265" algn="ctr"/>
                          <a:tab pos="5292725" algn="r"/>
                        </a:tabLst>
                      </a:pPr>
                      <a:r>
                        <a:rPr lang="zh-CN" sz="1200" kern="500" dirty="0">
                          <a:effectLst/>
                        </a:rPr>
                        <a:t>年赔付次数（</a:t>
                      </a:r>
                      <a:r>
                        <a:rPr lang="en-US" sz="1200" kern="500" dirty="0">
                          <a:effectLst/>
                        </a:rPr>
                        <a:t>X</a:t>
                      </a:r>
                      <a:r>
                        <a:rPr lang="zh-CN" sz="1200" kern="500" dirty="0">
                          <a:effectLst/>
                        </a:rPr>
                        <a:t>，</a:t>
                      </a:r>
                      <a:r>
                        <a:rPr lang="en-US" sz="1200" kern="500" dirty="0">
                          <a:effectLst/>
                        </a:rPr>
                        <a:t>A</a:t>
                      </a:r>
                      <a:r>
                        <a:rPr lang="zh-CN" sz="1200" kern="500" dirty="0">
                          <a:effectLst/>
                        </a:rPr>
                        <a:t>）</a:t>
                      </a:r>
                      <a:endParaRPr lang="zh-CN" sz="1200" kern="500" dirty="0">
                        <a:solidFill>
                          <a:srgbClr val="000000"/>
                        </a:solidFill>
                        <a:effectLst/>
                        <a:latin typeface="Times New Roman" panose="02020603050405020304"/>
                        <a:ea typeface="宋体" panose="02010600030101010101" pitchFamily="2" charset="-122"/>
                      </a:endParaRPr>
                    </a:p>
                  </a:txBody>
                  <a:tcPr marL="68580" marR="68580" marT="0" marB="0" anchor="ctr"/>
                </a:tc>
                <a:tc>
                  <a:txBody>
                    <a:bodyPr/>
                    <a:lstStyle/>
                    <a:p>
                      <a:pPr indent="0" algn="ctr" fontAlgn="ctr">
                        <a:lnSpc>
                          <a:spcPts val="1200"/>
                        </a:lnSpc>
                        <a:spcAft>
                          <a:spcPts val="0"/>
                        </a:spcAft>
                        <a:tabLst>
                          <a:tab pos="2628265" algn="ctr"/>
                          <a:tab pos="5292725" algn="r"/>
                        </a:tabLst>
                      </a:pPr>
                      <a:r>
                        <a:rPr lang="en-US" sz="1400" kern="500" dirty="0">
                          <a:effectLst/>
                        </a:rPr>
                        <a:t>0.0827</a:t>
                      </a:r>
                      <a:endParaRPr lang="zh-CN" sz="1400" kern="500">
                        <a:solidFill>
                          <a:srgbClr val="000000"/>
                        </a:solidFill>
                        <a:effectLst/>
                        <a:latin typeface="Times New Roman" panose="02020603050405020304"/>
                        <a:ea typeface="宋体" panose="02010600030101010101" pitchFamily="2" charset="-122"/>
                      </a:endParaRPr>
                    </a:p>
                  </a:txBody>
                  <a:tcPr marL="68580" marR="68580" marT="0" marB="0" anchor="ctr"/>
                </a:tc>
                <a:tc>
                  <a:txBody>
                    <a:bodyPr/>
                    <a:lstStyle/>
                    <a:p>
                      <a:pPr indent="0" algn="ctr" fontAlgn="ctr">
                        <a:lnSpc>
                          <a:spcPts val="1200"/>
                        </a:lnSpc>
                        <a:spcAft>
                          <a:spcPts val="0"/>
                        </a:spcAft>
                        <a:tabLst>
                          <a:tab pos="2628265" algn="ctr"/>
                          <a:tab pos="5292725" algn="r"/>
                        </a:tabLst>
                      </a:pPr>
                      <a:r>
                        <a:rPr lang="en-US" sz="1400" kern="500" dirty="0">
                          <a:effectLst/>
                        </a:rPr>
                        <a:t>0.6094</a:t>
                      </a:r>
                      <a:endParaRPr lang="zh-CN" sz="1400" kern="500" dirty="0">
                        <a:solidFill>
                          <a:srgbClr val="000000"/>
                        </a:solidFill>
                        <a:effectLst/>
                        <a:latin typeface="Times New Roman" panose="02020603050405020304"/>
                        <a:ea typeface="宋体" panose="02010600030101010101" pitchFamily="2" charset="-122"/>
                      </a:endParaRPr>
                    </a:p>
                  </a:txBody>
                  <a:tcPr marL="68580" marR="68580" marT="0" marB="0" anchor="ctr"/>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1790794810"/>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1 </a:t>
            </a:r>
            <a:r>
              <a:rPr lang="zh-CN" altLang="en-US" dirty="0"/>
              <a:t>大数据挖掘算法概述</a:t>
            </a:r>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1.3  </a:t>
            </a:r>
            <a:r>
              <a:rPr lang="zh-CN" altLang="en-US" dirty="0"/>
              <a:t>数据挖掘算法应用场景</a:t>
            </a:r>
          </a:p>
        </p:txBody>
      </p:sp>
      <p:sp>
        <p:nvSpPr>
          <p:cNvPr id="4" name="矩形 3">
            <a:extLst>
              <a:ext uri="{FF2B5EF4-FFF2-40B4-BE49-F238E27FC236}">
                <a16:creationId xmlns:a16="http://schemas.microsoft.com/office/drawing/2014/main" id="{B1D3CEA3-5759-4611-9CFC-EB8728FEE811}"/>
              </a:ext>
            </a:extLst>
          </p:cNvPr>
          <p:cNvSpPr/>
          <p:nvPr/>
        </p:nvSpPr>
        <p:spPr>
          <a:xfrm>
            <a:off x="850900" y="2014135"/>
            <a:ext cx="3550972" cy="400110"/>
          </a:xfrm>
          <a:prstGeom prst="rect">
            <a:avLst/>
          </a:prstGeom>
        </p:spPr>
        <p:txBody>
          <a:bodyPr wrap="none">
            <a:spAutoFit/>
          </a:bodyPr>
          <a:lstStyle/>
          <a:p>
            <a:pPr marL="285750" indent="-285750">
              <a:buFont typeface="Wingdings" panose="05000000000000000000" pitchFamily="2" charset="2"/>
              <a:buChar char="n"/>
            </a:pPr>
            <a:r>
              <a:rPr lang="zh-CN" altLang="zh-CN" sz="2000" b="1" dirty="0"/>
              <a:t>数据挖掘在电信行业的应用</a:t>
            </a:r>
          </a:p>
        </p:txBody>
      </p:sp>
      <p:sp>
        <p:nvSpPr>
          <p:cNvPr id="9" name="矩形 8">
            <a:extLst>
              <a:ext uri="{FF2B5EF4-FFF2-40B4-BE49-F238E27FC236}">
                <a16:creationId xmlns:a16="http://schemas.microsoft.com/office/drawing/2014/main" id="{AADE8A32-F59A-47D3-A36C-86A12EF0B5A7}"/>
              </a:ext>
            </a:extLst>
          </p:cNvPr>
          <p:cNvSpPr/>
          <p:nvPr/>
        </p:nvSpPr>
        <p:spPr>
          <a:xfrm>
            <a:off x="1101157" y="2551829"/>
            <a:ext cx="8811328" cy="1525546"/>
          </a:xfrm>
          <a:prstGeom prst="rect">
            <a:avLst/>
          </a:prstGeom>
        </p:spPr>
        <p:txBody>
          <a:bodyPr wrap="square">
            <a:spAutoFit/>
          </a:bodyPr>
          <a:lstStyle/>
          <a:p>
            <a:pPr marL="285750" indent="-285750">
              <a:lnSpc>
                <a:spcPct val="150000"/>
              </a:lnSpc>
              <a:buFont typeface="Wingdings" panose="05000000000000000000" pitchFamily="2" charset="2"/>
              <a:buChar char="p"/>
            </a:pPr>
            <a:r>
              <a:rPr lang="zh-CN" altLang="zh-CN" sz="1600" dirty="0"/>
              <a:t>数据挖掘广泛应用在电信行业，可以帮助企业制定合理的服务与资费标准、防止欺诈、优惠政策</a:t>
            </a:r>
            <a:r>
              <a:rPr lang="zh-CN" altLang="en-US" sz="1600" dirty="0"/>
              <a:t>，</a:t>
            </a:r>
            <a:r>
              <a:rPr lang="zh-CN" altLang="zh-CN" sz="1600" dirty="0"/>
              <a:t>为公司决策者提供可靠的决策依据</a:t>
            </a:r>
            <a:r>
              <a:rPr lang="zh-CN" altLang="en-US" sz="1600" dirty="0"/>
              <a:t>，</a:t>
            </a:r>
            <a:r>
              <a:rPr lang="zh-CN" altLang="zh-CN" sz="1600" dirty="0"/>
              <a:t>为市场营销、客户服务、全网业务、经营决策等提供有效的数据支撑，进一步完善了国内电信公司对省、市电信运营的指导，在业务运营中发挥重要的作用，从而为精细化运营提供技术与数据的基础</a:t>
            </a:r>
          </a:p>
        </p:txBody>
      </p:sp>
      <p:sp>
        <p:nvSpPr>
          <p:cNvPr id="5" name="矩形 4">
            <a:extLst>
              <a:ext uri="{FF2B5EF4-FFF2-40B4-BE49-F238E27FC236}">
                <a16:creationId xmlns:a16="http://schemas.microsoft.com/office/drawing/2014/main" id="{E29A1613-5AC2-42A6-B7FE-AE25702B8F24}"/>
              </a:ext>
            </a:extLst>
          </p:cNvPr>
          <p:cNvSpPr/>
          <p:nvPr/>
        </p:nvSpPr>
        <p:spPr>
          <a:xfrm>
            <a:off x="901798" y="4196360"/>
            <a:ext cx="3807453" cy="400110"/>
          </a:xfrm>
          <a:prstGeom prst="rect">
            <a:avLst/>
          </a:prstGeom>
        </p:spPr>
        <p:txBody>
          <a:bodyPr wrap="none">
            <a:spAutoFit/>
          </a:bodyPr>
          <a:lstStyle/>
          <a:p>
            <a:pPr marL="285750" indent="-285750">
              <a:buFont typeface="Wingdings" panose="05000000000000000000" pitchFamily="2" charset="2"/>
              <a:buChar char="n"/>
            </a:pPr>
            <a:r>
              <a:rPr lang="zh-CN" altLang="zh-CN" sz="2000" b="1" dirty="0"/>
              <a:t>数据挖掘在商业银行中的应用</a:t>
            </a:r>
          </a:p>
        </p:txBody>
      </p:sp>
      <p:sp>
        <p:nvSpPr>
          <p:cNvPr id="6" name="矩形 5">
            <a:extLst>
              <a:ext uri="{FF2B5EF4-FFF2-40B4-BE49-F238E27FC236}">
                <a16:creationId xmlns:a16="http://schemas.microsoft.com/office/drawing/2014/main" id="{18DE21F7-F82F-42CE-B18A-DDF0B8B28498}"/>
              </a:ext>
            </a:extLst>
          </p:cNvPr>
          <p:cNvSpPr/>
          <p:nvPr/>
        </p:nvSpPr>
        <p:spPr>
          <a:xfrm>
            <a:off x="1220149" y="4664243"/>
            <a:ext cx="8811328" cy="1156214"/>
          </a:xfrm>
          <a:prstGeom prst="rect">
            <a:avLst/>
          </a:prstGeom>
        </p:spPr>
        <p:txBody>
          <a:bodyPr wrap="square">
            <a:spAutoFit/>
          </a:bodyPr>
          <a:lstStyle/>
          <a:p>
            <a:pPr marL="285750" indent="-285750">
              <a:lnSpc>
                <a:spcPct val="150000"/>
              </a:lnSpc>
              <a:buFont typeface="Wingdings" panose="05000000000000000000" pitchFamily="2" charset="2"/>
              <a:buChar char="p"/>
            </a:pPr>
            <a:r>
              <a:rPr lang="zh-CN" altLang="zh-CN" sz="1600" dirty="0"/>
              <a:t>在美国银行业与金融服务领域数据挖掘技术的应用十分广泛，由于金融业务的分析与评估往往需要大数据的支撑，从中可以发现客户的信用评级与潜在客户等有价值的信息</a:t>
            </a:r>
            <a:r>
              <a:rPr lang="zh-CN" altLang="en-US" sz="1600" dirty="0"/>
              <a:t>，</a:t>
            </a:r>
            <a:r>
              <a:rPr lang="zh-CN" altLang="zh-CN" sz="1600" dirty="0"/>
              <a:t>可成功地预测客户的需求</a:t>
            </a:r>
            <a:endParaRPr lang="zh-CN" altLang="en-US" sz="1600" dirty="0"/>
          </a:p>
        </p:txBody>
      </p:sp>
    </p:spTree>
    <p:extLst>
      <p:ext uri="{BB962C8B-B14F-4D97-AF65-F5344CB8AC3E}">
        <p14:creationId xmlns:p14="http://schemas.microsoft.com/office/powerpoint/2010/main" val="4117035880"/>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矩形 53">
            <a:extLst>
              <a:ext uri="{FF2B5EF4-FFF2-40B4-BE49-F238E27FC236}">
                <a16:creationId xmlns:a16="http://schemas.microsoft.com/office/drawing/2014/main" id="{B93A8A5E-4899-440D-A427-802C308CF599}"/>
              </a:ext>
            </a:extLst>
          </p:cNvPr>
          <p:cNvSpPr/>
          <p:nvPr/>
        </p:nvSpPr>
        <p:spPr>
          <a:xfrm>
            <a:off x="5217611" y="1998327"/>
            <a:ext cx="4806168" cy="75837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2" name="矩形 1">
            <a:extLst>
              <a:ext uri="{FF2B5EF4-FFF2-40B4-BE49-F238E27FC236}">
                <a16:creationId xmlns:a16="http://schemas.microsoft.com/office/drawing/2014/main" id="{293D37E1-B80D-4C79-9251-9709B1F9D688}"/>
              </a:ext>
            </a:extLst>
          </p:cNvPr>
          <p:cNvSpPr/>
          <p:nvPr/>
        </p:nvSpPr>
        <p:spPr>
          <a:xfrm>
            <a:off x="5217611" y="704379"/>
            <a:ext cx="4806168" cy="75837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pic>
        <p:nvPicPr>
          <p:cNvPr id="169" name="Picture 168">
            <a:extLst>
              <a:ext uri="{FF2B5EF4-FFF2-40B4-BE49-F238E27FC236}">
                <a16:creationId xmlns:a16="http://schemas.microsoft.com/office/drawing/2014/main" id="{4763C2F9-4D1E-DD47-88DD-27EF2F3B401B}"/>
              </a:ext>
            </a:extLst>
          </p:cNvPr>
          <p:cNvPicPr>
            <a:picLocks noChangeAspect="1"/>
          </p:cNvPicPr>
          <p:nvPr/>
        </p:nvPicPr>
        <p:blipFill>
          <a:blip r:embed="rId3">
            <a:alphaModFix amt="4000"/>
          </a:blip>
          <a:stretch>
            <a:fillRect/>
          </a:stretch>
        </p:blipFill>
        <p:spPr>
          <a:xfrm>
            <a:off x="6196354" y="-90250"/>
            <a:ext cx="7166113" cy="7166113"/>
          </a:xfrm>
          <a:prstGeom prst="rect">
            <a:avLst/>
          </a:prstGeom>
        </p:spPr>
      </p:pic>
      <p:pic>
        <p:nvPicPr>
          <p:cNvPr id="136" name="Picture 135">
            <a:extLst>
              <a:ext uri="{FF2B5EF4-FFF2-40B4-BE49-F238E27FC236}">
                <a16:creationId xmlns:a16="http://schemas.microsoft.com/office/drawing/2014/main" id="{3A581A0D-B27A-FE4B-A8A0-6C178D952613}"/>
              </a:ext>
            </a:extLst>
          </p:cNvPr>
          <p:cNvPicPr>
            <a:picLocks noChangeAspect="1"/>
          </p:cNvPicPr>
          <p:nvPr/>
        </p:nvPicPr>
        <p:blipFill>
          <a:blip r:embed="rId4"/>
          <a:stretch>
            <a:fillRect/>
          </a:stretch>
        </p:blipFill>
        <p:spPr>
          <a:xfrm rot="5400000">
            <a:off x="-1152997" y="1166249"/>
            <a:ext cx="6858000" cy="4552006"/>
          </a:xfrm>
          <a:prstGeom prst="rect">
            <a:avLst/>
          </a:prstGeom>
        </p:spPr>
      </p:pic>
      <p:sp>
        <p:nvSpPr>
          <p:cNvPr id="137" name="Rectangle 136">
            <a:extLst>
              <a:ext uri="{FF2B5EF4-FFF2-40B4-BE49-F238E27FC236}">
                <a16:creationId xmlns:a16="http://schemas.microsoft.com/office/drawing/2014/main" id="{CDB635FF-9C5C-644A-9379-54D85510A65B}"/>
              </a:ext>
            </a:extLst>
          </p:cNvPr>
          <p:cNvSpPr/>
          <p:nvPr/>
        </p:nvSpPr>
        <p:spPr>
          <a:xfrm>
            <a:off x="0" y="0"/>
            <a:ext cx="4552006" cy="6858000"/>
          </a:xfrm>
          <a:prstGeom prst="rect">
            <a:avLst/>
          </a:prstGeom>
          <a:solidFill>
            <a:srgbClr val="0064B8">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200" dirty="0">
              <a:latin typeface="微软雅黑" panose="020B0503020204020204" pitchFamily="34" charset="-122"/>
              <a:ea typeface="微软雅黑" panose="020B0503020204020204" pitchFamily="34" charset="-122"/>
            </a:endParaRPr>
          </a:p>
        </p:txBody>
      </p:sp>
      <p:sp>
        <p:nvSpPr>
          <p:cNvPr id="39" name="矩形 78">
            <a:extLst>
              <a:ext uri="{FF2B5EF4-FFF2-40B4-BE49-F238E27FC236}">
                <a16:creationId xmlns:a16="http://schemas.microsoft.com/office/drawing/2014/main" id="{6B5F2E2C-7103-44E9-AFAB-099236057DB5}"/>
              </a:ext>
            </a:extLst>
          </p:cNvPr>
          <p:cNvSpPr/>
          <p:nvPr/>
        </p:nvSpPr>
        <p:spPr>
          <a:xfrm>
            <a:off x="5332253" y="1067905"/>
            <a:ext cx="602729" cy="22084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srgbClr val="0064B8"/>
              </a:solidFill>
              <a:latin typeface="Arial" panose="020B0604020202020204" pitchFamily="34" charset="0"/>
              <a:cs typeface="Arial" panose="020B0604020202020204" pitchFamily="34" charset="0"/>
            </a:endParaRPr>
          </a:p>
        </p:txBody>
      </p:sp>
      <p:grpSp>
        <p:nvGrpSpPr>
          <p:cNvPr id="138" name="组合 37">
            <a:extLst>
              <a:ext uri="{FF2B5EF4-FFF2-40B4-BE49-F238E27FC236}">
                <a16:creationId xmlns:a16="http://schemas.microsoft.com/office/drawing/2014/main" id="{ED34188E-466F-2243-9384-C1E8DA43BC18}"/>
              </a:ext>
            </a:extLst>
          </p:cNvPr>
          <p:cNvGrpSpPr/>
          <p:nvPr/>
        </p:nvGrpSpPr>
        <p:grpSpPr>
          <a:xfrm>
            <a:off x="5179247" y="689589"/>
            <a:ext cx="4674974" cy="755980"/>
            <a:chOff x="4951741" y="2055020"/>
            <a:chExt cx="2896302" cy="799006"/>
          </a:xfrm>
        </p:grpSpPr>
        <p:sp>
          <p:nvSpPr>
            <p:cNvPr id="38" name="文本框 21">
              <a:extLst>
                <a:ext uri="{FF2B5EF4-FFF2-40B4-BE49-F238E27FC236}">
                  <a16:creationId xmlns:a16="http://schemas.microsoft.com/office/drawing/2014/main" id="{09BF7CF4-C99C-402E-A22C-C003E6B2C3A1}"/>
                </a:ext>
              </a:extLst>
            </p:cNvPr>
            <p:cNvSpPr txBox="1"/>
            <p:nvPr/>
          </p:nvSpPr>
          <p:spPr>
            <a:xfrm>
              <a:off x="4951741" y="2158184"/>
              <a:ext cx="587123" cy="553998"/>
            </a:xfrm>
            <a:prstGeom prst="rect">
              <a:avLst/>
            </a:prstGeom>
            <a:noFill/>
            <a:ln>
              <a:noFill/>
            </a:ln>
          </p:spPr>
          <p:txBody>
            <a:bodyPr wrap="square" lIns="0" tIns="0" rIns="0" bIns="0" rtlCol="0" anchor="ctr" anchorCtr="0">
              <a:spAutoFit/>
            </a:bodyPr>
            <a:lstStyle/>
            <a:p>
              <a:pPr algn="ctr"/>
              <a:r>
                <a:rPr lang="en-US" altLang="zh-CN" sz="3600" dirty="0">
                  <a:solidFill>
                    <a:srgbClr val="0064B8"/>
                  </a:solidFill>
                  <a:latin typeface="Arial" panose="020B0604020202020204" pitchFamily="34" charset="0"/>
                  <a:cs typeface="Arial" panose="020B0604020202020204" pitchFamily="34" charset="0"/>
                </a:rPr>
                <a:t>01</a:t>
              </a:r>
              <a:endParaRPr lang="zh-CN" altLang="en-US" sz="3600" dirty="0">
                <a:solidFill>
                  <a:srgbClr val="0064B8"/>
                </a:solidFill>
                <a:latin typeface="Arial" panose="020B0604020202020204" pitchFamily="34" charset="0"/>
                <a:cs typeface="Arial" panose="020B0604020202020204" pitchFamily="34" charset="0"/>
              </a:endParaRPr>
            </a:p>
          </p:txBody>
        </p:sp>
        <p:grpSp>
          <p:nvGrpSpPr>
            <p:cNvPr id="140" name="组合 35">
              <a:extLst>
                <a:ext uri="{FF2B5EF4-FFF2-40B4-BE49-F238E27FC236}">
                  <a16:creationId xmlns:a16="http://schemas.microsoft.com/office/drawing/2014/main" id="{E3D1335F-CED4-064C-9FDE-7824804A357D}"/>
                </a:ext>
              </a:extLst>
            </p:cNvPr>
            <p:cNvGrpSpPr/>
            <p:nvPr/>
          </p:nvGrpSpPr>
          <p:grpSpPr>
            <a:xfrm>
              <a:off x="5485480" y="2055020"/>
              <a:ext cx="2362563" cy="799006"/>
              <a:chOff x="5609305" y="2026445"/>
              <a:chExt cx="2362563" cy="799006"/>
            </a:xfrm>
          </p:grpSpPr>
          <p:sp>
            <p:nvSpPr>
              <p:cNvPr id="141" name="文本框 30">
                <a:extLst>
                  <a:ext uri="{FF2B5EF4-FFF2-40B4-BE49-F238E27FC236}">
                    <a16:creationId xmlns:a16="http://schemas.microsoft.com/office/drawing/2014/main" id="{0A930687-34BB-914D-A22D-E4B6ACFF37EA}"/>
                  </a:ext>
                </a:extLst>
              </p:cNvPr>
              <p:cNvSpPr txBox="1"/>
              <p:nvPr/>
            </p:nvSpPr>
            <p:spPr>
              <a:xfrm>
                <a:off x="5609305" y="2026445"/>
                <a:ext cx="2362563" cy="487940"/>
              </a:xfrm>
              <a:prstGeom prst="rect">
                <a:avLst/>
              </a:prstGeom>
              <a:noFill/>
            </p:spPr>
            <p:txBody>
              <a:bodyPr wrap="square" rtlCol="0">
                <a:spAutoFit/>
              </a:bodyPr>
              <a:lstStyle/>
              <a:p>
                <a:r>
                  <a:rPr lang="zh-CN" altLang="en-US" sz="2400" b="1" spc="50" dirty="0">
                    <a:solidFill>
                      <a:srgbClr val="0064B8"/>
                    </a:solidFill>
                    <a:latin typeface="Arial" panose="020B0604020202020204" pitchFamily="34" charset="0"/>
                    <a:cs typeface="Arial" panose="020B0604020202020204" pitchFamily="34" charset="0"/>
                  </a:rPr>
                  <a:t>大数据挖掘算法概述</a:t>
                </a:r>
              </a:p>
            </p:txBody>
          </p:sp>
          <p:sp>
            <p:nvSpPr>
              <p:cNvPr id="142" name="文本框 32">
                <a:extLst>
                  <a:ext uri="{FF2B5EF4-FFF2-40B4-BE49-F238E27FC236}">
                    <a16:creationId xmlns:a16="http://schemas.microsoft.com/office/drawing/2014/main" id="{2FC15116-49CD-7943-ACB1-058A8165F2C1}"/>
                  </a:ext>
                </a:extLst>
              </p:cNvPr>
              <p:cNvSpPr txBox="1"/>
              <p:nvPr/>
            </p:nvSpPr>
            <p:spPr>
              <a:xfrm>
                <a:off x="5618875" y="2467628"/>
                <a:ext cx="874139" cy="357823"/>
              </a:xfrm>
              <a:prstGeom prst="rect">
                <a:avLst/>
              </a:prstGeom>
              <a:noFill/>
            </p:spPr>
            <p:txBody>
              <a:bodyPr wrap="none" rtlCol="0">
                <a:spAutoFit/>
              </a:bodyPr>
              <a:lstStyle/>
              <a:p>
                <a:r>
                  <a:rPr lang="en-US" altLang="zh-CN" sz="1600" spc="100" dirty="0">
                    <a:solidFill>
                      <a:srgbClr val="0064B8"/>
                    </a:solidFill>
                    <a:latin typeface="Arial" panose="020B0604020202020204" pitchFamily="34" charset="0"/>
                    <a:cs typeface="Arial" panose="020B0604020202020204" pitchFamily="34" charset="0"/>
                  </a:rPr>
                  <a:t>Introduction</a:t>
                </a:r>
                <a:endParaRPr lang="zh-CN" altLang="en-US" sz="1600" spc="100" dirty="0">
                  <a:solidFill>
                    <a:srgbClr val="0064B8"/>
                  </a:solidFill>
                  <a:latin typeface="Arial" panose="020B0604020202020204" pitchFamily="34" charset="0"/>
                  <a:cs typeface="Arial" panose="020B0604020202020204" pitchFamily="34" charset="0"/>
                </a:endParaRPr>
              </a:p>
            </p:txBody>
          </p:sp>
        </p:grpSp>
      </p:grpSp>
      <p:sp>
        <p:nvSpPr>
          <p:cNvPr id="167" name="文本框 6">
            <a:extLst>
              <a:ext uri="{FF2B5EF4-FFF2-40B4-BE49-F238E27FC236}">
                <a16:creationId xmlns:a16="http://schemas.microsoft.com/office/drawing/2014/main" id="{A4211731-72DE-1D42-8016-88992C724C32}"/>
              </a:ext>
            </a:extLst>
          </p:cNvPr>
          <p:cNvSpPr txBox="1"/>
          <p:nvPr/>
        </p:nvSpPr>
        <p:spPr>
          <a:xfrm>
            <a:off x="1372933" y="3767264"/>
            <a:ext cx="1649811" cy="400110"/>
          </a:xfrm>
          <a:prstGeom prst="rect">
            <a:avLst/>
          </a:prstGeom>
          <a:noFill/>
        </p:spPr>
        <p:txBody>
          <a:bodyPr wrap="none" rtlCol="0">
            <a:spAutoFit/>
          </a:bodyPr>
          <a:lstStyle/>
          <a:p>
            <a:r>
              <a:rPr lang="en-US" altLang="zh-CN" sz="2000" spc="50" dirty="0">
                <a:solidFill>
                  <a:schemeClr val="bg1"/>
                </a:solidFill>
                <a:latin typeface="+mj-ea"/>
                <a:ea typeface="+mj-ea"/>
              </a:rPr>
              <a:t>CONTENTS</a:t>
            </a:r>
            <a:endParaRPr lang="zh-CN" altLang="en-US" sz="2000" spc="50" dirty="0">
              <a:solidFill>
                <a:schemeClr val="bg1"/>
              </a:solidFill>
              <a:latin typeface="+mj-ea"/>
              <a:ea typeface="+mj-ea"/>
            </a:endParaRPr>
          </a:p>
        </p:txBody>
      </p:sp>
      <p:sp>
        <p:nvSpPr>
          <p:cNvPr id="55" name="矩形 78">
            <a:extLst>
              <a:ext uri="{FF2B5EF4-FFF2-40B4-BE49-F238E27FC236}">
                <a16:creationId xmlns:a16="http://schemas.microsoft.com/office/drawing/2014/main" id="{F49BD8C0-ADD3-4887-B68F-B74250C71B0B}"/>
              </a:ext>
            </a:extLst>
          </p:cNvPr>
          <p:cNvSpPr/>
          <p:nvPr/>
        </p:nvSpPr>
        <p:spPr>
          <a:xfrm>
            <a:off x="5355303" y="2361853"/>
            <a:ext cx="602729" cy="22084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srgbClr val="0064B8"/>
              </a:solidFill>
              <a:latin typeface="Arial" panose="020B0604020202020204" pitchFamily="34" charset="0"/>
              <a:cs typeface="Arial" panose="020B0604020202020204" pitchFamily="34" charset="0"/>
            </a:endParaRPr>
          </a:p>
        </p:txBody>
      </p:sp>
      <p:grpSp>
        <p:nvGrpSpPr>
          <p:cNvPr id="56" name="组合 37">
            <a:extLst>
              <a:ext uri="{FF2B5EF4-FFF2-40B4-BE49-F238E27FC236}">
                <a16:creationId xmlns:a16="http://schemas.microsoft.com/office/drawing/2014/main" id="{6C6832DE-9F3A-4C66-B465-B059C5BB12D2}"/>
              </a:ext>
            </a:extLst>
          </p:cNvPr>
          <p:cNvGrpSpPr/>
          <p:nvPr/>
        </p:nvGrpSpPr>
        <p:grpSpPr>
          <a:xfrm>
            <a:off x="5182825" y="1993504"/>
            <a:ext cx="4693042" cy="781709"/>
            <a:chOff x="4931740" y="2099038"/>
            <a:chExt cx="2907496" cy="826200"/>
          </a:xfrm>
        </p:grpSpPr>
        <p:sp>
          <p:nvSpPr>
            <p:cNvPr id="57" name="文本框 21">
              <a:extLst>
                <a:ext uri="{FF2B5EF4-FFF2-40B4-BE49-F238E27FC236}">
                  <a16:creationId xmlns:a16="http://schemas.microsoft.com/office/drawing/2014/main" id="{D506E361-31F8-4493-B11C-B56F18CE5358}"/>
                </a:ext>
              </a:extLst>
            </p:cNvPr>
            <p:cNvSpPr txBox="1"/>
            <p:nvPr/>
          </p:nvSpPr>
          <p:spPr>
            <a:xfrm>
              <a:off x="4931740" y="2157956"/>
              <a:ext cx="587123" cy="585528"/>
            </a:xfrm>
            <a:prstGeom prst="rect">
              <a:avLst/>
            </a:prstGeom>
            <a:noFill/>
            <a:ln>
              <a:noFill/>
            </a:ln>
          </p:spPr>
          <p:txBody>
            <a:bodyPr wrap="square" lIns="0" tIns="0" rIns="0" bIns="0" rtlCol="0" anchor="ctr" anchorCtr="0">
              <a:spAutoFit/>
            </a:bodyPr>
            <a:lstStyle/>
            <a:p>
              <a:pPr algn="ctr"/>
              <a:r>
                <a:rPr lang="en-US" altLang="zh-CN" sz="3600" dirty="0">
                  <a:solidFill>
                    <a:srgbClr val="0064B8"/>
                  </a:solidFill>
                  <a:latin typeface="Arial" panose="020B0604020202020204" pitchFamily="34" charset="0"/>
                  <a:cs typeface="Arial" panose="020B0604020202020204" pitchFamily="34" charset="0"/>
                </a:rPr>
                <a:t>02</a:t>
              </a:r>
              <a:endParaRPr lang="zh-CN" altLang="en-US" sz="3600" dirty="0">
                <a:solidFill>
                  <a:srgbClr val="0064B8"/>
                </a:solidFill>
                <a:latin typeface="Arial" panose="020B0604020202020204" pitchFamily="34" charset="0"/>
                <a:cs typeface="Arial" panose="020B0604020202020204" pitchFamily="34" charset="0"/>
              </a:endParaRPr>
            </a:p>
          </p:txBody>
        </p:sp>
        <p:grpSp>
          <p:nvGrpSpPr>
            <p:cNvPr id="58" name="组合 35">
              <a:extLst>
                <a:ext uri="{FF2B5EF4-FFF2-40B4-BE49-F238E27FC236}">
                  <a16:creationId xmlns:a16="http://schemas.microsoft.com/office/drawing/2014/main" id="{3236D78D-40E9-41BC-AA16-5309847F703A}"/>
                </a:ext>
              </a:extLst>
            </p:cNvPr>
            <p:cNvGrpSpPr/>
            <p:nvPr/>
          </p:nvGrpSpPr>
          <p:grpSpPr>
            <a:xfrm>
              <a:off x="5476673" y="2099038"/>
              <a:ext cx="2362563" cy="826200"/>
              <a:chOff x="5600498" y="2070463"/>
              <a:chExt cx="2362563" cy="826200"/>
            </a:xfrm>
          </p:grpSpPr>
          <p:sp>
            <p:nvSpPr>
              <p:cNvPr id="59" name="文本框 30">
                <a:extLst>
                  <a:ext uri="{FF2B5EF4-FFF2-40B4-BE49-F238E27FC236}">
                    <a16:creationId xmlns:a16="http://schemas.microsoft.com/office/drawing/2014/main" id="{4E0D9104-2DE8-4AEA-8F8E-9FBC59AAFBF3}"/>
                  </a:ext>
                </a:extLst>
              </p:cNvPr>
              <p:cNvSpPr txBox="1"/>
              <p:nvPr/>
            </p:nvSpPr>
            <p:spPr>
              <a:xfrm>
                <a:off x="5600498" y="2070463"/>
                <a:ext cx="2362563" cy="487940"/>
              </a:xfrm>
              <a:prstGeom prst="rect">
                <a:avLst/>
              </a:prstGeom>
              <a:noFill/>
            </p:spPr>
            <p:txBody>
              <a:bodyPr wrap="square" rtlCol="0">
                <a:spAutoFit/>
              </a:bodyPr>
              <a:lstStyle/>
              <a:p>
                <a:r>
                  <a:rPr lang="zh-CN" altLang="en-US" sz="2400" b="1" spc="50" dirty="0">
                    <a:solidFill>
                      <a:srgbClr val="0064B8"/>
                    </a:solidFill>
                    <a:latin typeface="Arial" panose="020B0604020202020204" pitchFamily="34" charset="0"/>
                    <a:cs typeface="Arial" panose="020B0604020202020204" pitchFamily="34" charset="0"/>
                  </a:rPr>
                  <a:t>分类算法</a:t>
                </a:r>
              </a:p>
            </p:txBody>
          </p:sp>
          <p:sp>
            <p:nvSpPr>
              <p:cNvPr id="60" name="文本框 32">
                <a:extLst>
                  <a:ext uri="{FF2B5EF4-FFF2-40B4-BE49-F238E27FC236}">
                    <a16:creationId xmlns:a16="http://schemas.microsoft.com/office/drawing/2014/main" id="{791FC3BA-6EAE-4876-9468-485D8A79026A}"/>
                  </a:ext>
                </a:extLst>
              </p:cNvPr>
              <p:cNvSpPr txBox="1"/>
              <p:nvPr/>
            </p:nvSpPr>
            <p:spPr>
              <a:xfrm>
                <a:off x="5606856" y="2538840"/>
                <a:ext cx="1325013" cy="357823"/>
              </a:xfrm>
              <a:prstGeom prst="rect">
                <a:avLst/>
              </a:prstGeom>
              <a:noFill/>
            </p:spPr>
            <p:txBody>
              <a:bodyPr wrap="none" rtlCol="0">
                <a:spAutoFit/>
              </a:bodyPr>
              <a:lstStyle/>
              <a:p>
                <a:r>
                  <a:rPr lang="en-US" altLang="zh-CN" sz="1600" spc="100" dirty="0">
                    <a:solidFill>
                      <a:srgbClr val="0064B8"/>
                    </a:solidFill>
                    <a:latin typeface="Arial" panose="020B0604020202020204" pitchFamily="34" charset="0"/>
                    <a:cs typeface="Arial" panose="020B0604020202020204" pitchFamily="34" charset="0"/>
                  </a:rPr>
                  <a:t>Sorting algorithms </a:t>
                </a:r>
                <a:endParaRPr lang="zh-CN" altLang="en-US" sz="1600" spc="100" dirty="0">
                  <a:solidFill>
                    <a:srgbClr val="0064B8"/>
                  </a:solidFill>
                  <a:latin typeface="Arial" panose="020B0604020202020204" pitchFamily="34" charset="0"/>
                  <a:cs typeface="Arial" panose="020B0604020202020204" pitchFamily="34" charset="0"/>
                </a:endParaRPr>
              </a:p>
            </p:txBody>
          </p:sp>
        </p:grpSp>
      </p:grpSp>
      <p:sp>
        <p:nvSpPr>
          <p:cNvPr id="36" name="文本框 7">
            <a:extLst>
              <a:ext uri="{FF2B5EF4-FFF2-40B4-BE49-F238E27FC236}">
                <a16:creationId xmlns:a16="http://schemas.microsoft.com/office/drawing/2014/main" id="{D12FCDAE-5F96-4602-9D1F-811595FF6072}"/>
              </a:ext>
            </a:extLst>
          </p:cNvPr>
          <p:cNvSpPr txBox="1"/>
          <p:nvPr/>
        </p:nvSpPr>
        <p:spPr>
          <a:xfrm>
            <a:off x="68584" y="2311946"/>
            <a:ext cx="4414837" cy="646331"/>
          </a:xfrm>
          <a:prstGeom prst="rect">
            <a:avLst/>
          </a:prstGeom>
          <a:noFill/>
        </p:spPr>
        <p:txBody>
          <a:bodyPr wrap="square" rtlCol="0">
            <a:spAutoFit/>
          </a:bodyPr>
          <a:lstStyle/>
          <a:p>
            <a:pPr algn="dist"/>
            <a:r>
              <a:rPr lang="zh-CN" altLang="en-US" sz="3600" b="1" spc="50" dirty="0">
                <a:solidFill>
                  <a:schemeClr val="bg1"/>
                </a:solidFill>
                <a:latin typeface="+mj-ea"/>
                <a:ea typeface="+mj-ea"/>
              </a:rPr>
              <a:t>大数据算法</a:t>
            </a:r>
          </a:p>
        </p:txBody>
      </p:sp>
      <p:sp>
        <p:nvSpPr>
          <p:cNvPr id="22" name="矩形 21">
            <a:extLst>
              <a:ext uri="{FF2B5EF4-FFF2-40B4-BE49-F238E27FC236}">
                <a16:creationId xmlns:a16="http://schemas.microsoft.com/office/drawing/2014/main" id="{74BBB0D6-BF3D-41BB-B9C5-1C7ACF983B62}"/>
              </a:ext>
            </a:extLst>
          </p:cNvPr>
          <p:cNvSpPr/>
          <p:nvPr/>
        </p:nvSpPr>
        <p:spPr>
          <a:xfrm>
            <a:off x="5217611" y="3329724"/>
            <a:ext cx="4806168" cy="75837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23" name="矩形 78">
            <a:extLst>
              <a:ext uri="{FF2B5EF4-FFF2-40B4-BE49-F238E27FC236}">
                <a16:creationId xmlns:a16="http://schemas.microsoft.com/office/drawing/2014/main" id="{2DB20024-86C4-45A8-83E5-60C842E95B10}"/>
              </a:ext>
            </a:extLst>
          </p:cNvPr>
          <p:cNvSpPr/>
          <p:nvPr/>
        </p:nvSpPr>
        <p:spPr>
          <a:xfrm>
            <a:off x="5355303" y="3693250"/>
            <a:ext cx="602729" cy="22084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srgbClr val="0064B8"/>
              </a:solidFill>
              <a:latin typeface="Arial" panose="020B0604020202020204" pitchFamily="34" charset="0"/>
              <a:cs typeface="Arial" panose="020B0604020202020204" pitchFamily="34" charset="0"/>
            </a:endParaRPr>
          </a:p>
        </p:txBody>
      </p:sp>
      <p:grpSp>
        <p:nvGrpSpPr>
          <p:cNvPr id="24" name="组合 37">
            <a:extLst>
              <a:ext uri="{FF2B5EF4-FFF2-40B4-BE49-F238E27FC236}">
                <a16:creationId xmlns:a16="http://schemas.microsoft.com/office/drawing/2014/main" id="{656CAC85-7B63-48E8-A0DC-7C7F8B74B0CE}"/>
              </a:ext>
            </a:extLst>
          </p:cNvPr>
          <p:cNvGrpSpPr/>
          <p:nvPr/>
        </p:nvGrpSpPr>
        <p:grpSpPr>
          <a:xfrm>
            <a:off x="5182825" y="3324901"/>
            <a:ext cx="4693042" cy="781708"/>
            <a:chOff x="4931740" y="2099038"/>
            <a:chExt cx="2907496" cy="826199"/>
          </a:xfrm>
        </p:grpSpPr>
        <p:sp>
          <p:nvSpPr>
            <p:cNvPr id="25" name="文本框 21">
              <a:extLst>
                <a:ext uri="{FF2B5EF4-FFF2-40B4-BE49-F238E27FC236}">
                  <a16:creationId xmlns:a16="http://schemas.microsoft.com/office/drawing/2014/main" id="{7F211851-703A-4333-BD9A-7F84E5E1B3FA}"/>
                </a:ext>
              </a:extLst>
            </p:cNvPr>
            <p:cNvSpPr txBox="1"/>
            <p:nvPr/>
          </p:nvSpPr>
          <p:spPr>
            <a:xfrm>
              <a:off x="4931740" y="2157956"/>
              <a:ext cx="587123" cy="585528"/>
            </a:xfrm>
            <a:prstGeom prst="rect">
              <a:avLst/>
            </a:prstGeom>
            <a:noFill/>
            <a:ln>
              <a:noFill/>
            </a:ln>
          </p:spPr>
          <p:txBody>
            <a:bodyPr wrap="square" lIns="0" tIns="0" rIns="0" bIns="0" rtlCol="0" anchor="ctr" anchorCtr="0">
              <a:spAutoFit/>
            </a:bodyPr>
            <a:lstStyle/>
            <a:p>
              <a:pPr algn="ctr"/>
              <a:r>
                <a:rPr lang="en-US" altLang="zh-CN" sz="3600" dirty="0">
                  <a:solidFill>
                    <a:srgbClr val="0064B8"/>
                  </a:solidFill>
                  <a:latin typeface="Arial" panose="020B0604020202020204" pitchFamily="34" charset="0"/>
                  <a:cs typeface="Arial" panose="020B0604020202020204" pitchFamily="34" charset="0"/>
                </a:rPr>
                <a:t>03</a:t>
              </a:r>
              <a:endParaRPr lang="zh-CN" altLang="en-US" sz="3600" dirty="0">
                <a:solidFill>
                  <a:srgbClr val="0064B8"/>
                </a:solidFill>
                <a:latin typeface="Arial" panose="020B0604020202020204" pitchFamily="34" charset="0"/>
                <a:cs typeface="Arial" panose="020B0604020202020204" pitchFamily="34" charset="0"/>
              </a:endParaRPr>
            </a:p>
          </p:txBody>
        </p:sp>
        <p:grpSp>
          <p:nvGrpSpPr>
            <p:cNvPr id="26" name="组合 35">
              <a:extLst>
                <a:ext uri="{FF2B5EF4-FFF2-40B4-BE49-F238E27FC236}">
                  <a16:creationId xmlns:a16="http://schemas.microsoft.com/office/drawing/2014/main" id="{1B57E4BD-CF7F-44C1-AF6A-7540738F530E}"/>
                </a:ext>
              </a:extLst>
            </p:cNvPr>
            <p:cNvGrpSpPr/>
            <p:nvPr/>
          </p:nvGrpSpPr>
          <p:grpSpPr>
            <a:xfrm>
              <a:off x="5476673" y="2099038"/>
              <a:ext cx="2362563" cy="826199"/>
              <a:chOff x="5600498" y="2070463"/>
              <a:chExt cx="2362563" cy="826199"/>
            </a:xfrm>
          </p:grpSpPr>
          <p:sp>
            <p:nvSpPr>
              <p:cNvPr id="27" name="文本框 30">
                <a:extLst>
                  <a:ext uri="{FF2B5EF4-FFF2-40B4-BE49-F238E27FC236}">
                    <a16:creationId xmlns:a16="http://schemas.microsoft.com/office/drawing/2014/main" id="{2D4181DA-987B-48C7-B476-89106213AD9C}"/>
                  </a:ext>
                </a:extLst>
              </p:cNvPr>
              <p:cNvSpPr txBox="1"/>
              <p:nvPr/>
            </p:nvSpPr>
            <p:spPr>
              <a:xfrm>
                <a:off x="5600498" y="2070463"/>
                <a:ext cx="2362563" cy="487940"/>
              </a:xfrm>
              <a:prstGeom prst="rect">
                <a:avLst/>
              </a:prstGeom>
              <a:noFill/>
            </p:spPr>
            <p:txBody>
              <a:bodyPr wrap="square" rtlCol="0">
                <a:spAutoFit/>
              </a:bodyPr>
              <a:lstStyle/>
              <a:p>
                <a:r>
                  <a:rPr lang="zh-CN" altLang="en-US" sz="2400" b="1" spc="50" dirty="0">
                    <a:solidFill>
                      <a:srgbClr val="0064B8"/>
                    </a:solidFill>
                    <a:latin typeface="Arial" panose="020B0604020202020204" pitchFamily="34" charset="0"/>
                    <a:cs typeface="Arial" panose="020B0604020202020204" pitchFamily="34" charset="0"/>
                  </a:rPr>
                  <a:t>聚类算法</a:t>
                </a:r>
              </a:p>
            </p:txBody>
          </p:sp>
          <p:sp>
            <p:nvSpPr>
              <p:cNvPr id="28" name="文本框 32">
                <a:extLst>
                  <a:ext uri="{FF2B5EF4-FFF2-40B4-BE49-F238E27FC236}">
                    <a16:creationId xmlns:a16="http://schemas.microsoft.com/office/drawing/2014/main" id="{12EE74FF-168A-4928-A265-232CD43763A4}"/>
                  </a:ext>
                </a:extLst>
              </p:cNvPr>
              <p:cNvSpPr txBox="1"/>
              <p:nvPr/>
            </p:nvSpPr>
            <p:spPr>
              <a:xfrm>
                <a:off x="5606856" y="2538839"/>
                <a:ext cx="1517677" cy="357823"/>
              </a:xfrm>
              <a:prstGeom prst="rect">
                <a:avLst/>
              </a:prstGeom>
              <a:noFill/>
            </p:spPr>
            <p:txBody>
              <a:bodyPr wrap="none" rtlCol="0">
                <a:spAutoFit/>
              </a:bodyPr>
              <a:lstStyle/>
              <a:p>
                <a:r>
                  <a:rPr lang="en-US" altLang="zh-CN" sz="1600" spc="100" dirty="0">
                    <a:solidFill>
                      <a:srgbClr val="0064B8"/>
                    </a:solidFill>
                    <a:latin typeface="Arial" panose="020B0604020202020204" pitchFamily="34" charset="0"/>
                    <a:cs typeface="Arial" panose="020B0604020202020204" pitchFamily="34" charset="0"/>
                  </a:rPr>
                  <a:t>Clustering algorithms </a:t>
                </a:r>
                <a:endParaRPr lang="zh-CN" altLang="en-US" sz="1600" spc="100" dirty="0">
                  <a:solidFill>
                    <a:srgbClr val="0064B8"/>
                  </a:solidFill>
                  <a:latin typeface="Arial" panose="020B0604020202020204" pitchFamily="34" charset="0"/>
                  <a:cs typeface="Arial" panose="020B0604020202020204" pitchFamily="34" charset="0"/>
                </a:endParaRPr>
              </a:p>
            </p:txBody>
          </p:sp>
        </p:grpSp>
      </p:grpSp>
      <p:sp>
        <p:nvSpPr>
          <p:cNvPr id="29" name="矩形 28">
            <a:extLst>
              <a:ext uri="{FF2B5EF4-FFF2-40B4-BE49-F238E27FC236}">
                <a16:creationId xmlns:a16="http://schemas.microsoft.com/office/drawing/2014/main" id="{A2C5A660-0720-4E1A-A344-42830D8C9046}"/>
              </a:ext>
            </a:extLst>
          </p:cNvPr>
          <p:cNvSpPr/>
          <p:nvPr/>
        </p:nvSpPr>
        <p:spPr>
          <a:xfrm>
            <a:off x="5217611" y="4656001"/>
            <a:ext cx="4806168" cy="75837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30" name="矩形 78">
            <a:extLst>
              <a:ext uri="{FF2B5EF4-FFF2-40B4-BE49-F238E27FC236}">
                <a16:creationId xmlns:a16="http://schemas.microsoft.com/office/drawing/2014/main" id="{DF28D1EA-58E6-480F-AA9D-BEC9EFA1B0E9}"/>
              </a:ext>
            </a:extLst>
          </p:cNvPr>
          <p:cNvSpPr/>
          <p:nvPr/>
        </p:nvSpPr>
        <p:spPr>
          <a:xfrm>
            <a:off x="5355303" y="5019527"/>
            <a:ext cx="602729" cy="22084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srgbClr val="0064B8"/>
              </a:solidFill>
              <a:latin typeface="Arial" panose="020B0604020202020204" pitchFamily="34" charset="0"/>
              <a:cs typeface="Arial" panose="020B0604020202020204" pitchFamily="34" charset="0"/>
            </a:endParaRPr>
          </a:p>
        </p:txBody>
      </p:sp>
      <p:grpSp>
        <p:nvGrpSpPr>
          <p:cNvPr id="31" name="组合 37">
            <a:extLst>
              <a:ext uri="{FF2B5EF4-FFF2-40B4-BE49-F238E27FC236}">
                <a16:creationId xmlns:a16="http://schemas.microsoft.com/office/drawing/2014/main" id="{864652E8-4BA4-4004-8CED-B0D6025CF5A8}"/>
              </a:ext>
            </a:extLst>
          </p:cNvPr>
          <p:cNvGrpSpPr/>
          <p:nvPr/>
        </p:nvGrpSpPr>
        <p:grpSpPr>
          <a:xfrm>
            <a:off x="5182825" y="4651178"/>
            <a:ext cx="4693042" cy="781708"/>
            <a:chOff x="4931740" y="2099038"/>
            <a:chExt cx="2907496" cy="826199"/>
          </a:xfrm>
        </p:grpSpPr>
        <p:sp>
          <p:nvSpPr>
            <p:cNvPr id="32" name="文本框 21">
              <a:extLst>
                <a:ext uri="{FF2B5EF4-FFF2-40B4-BE49-F238E27FC236}">
                  <a16:creationId xmlns:a16="http://schemas.microsoft.com/office/drawing/2014/main" id="{903DB395-0457-4BE8-9255-DD74D5F76FBD}"/>
                </a:ext>
              </a:extLst>
            </p:cNvPr>
            <p:cNvSpPr txBox="1"/>
            <p:nvPr/>
          </p:nvSpPr>
          <p:spPr>
            <a:xfrm>
              <a:off x="4931740" y="2157956"/>
              <a:ext cx="587123" cy="585528"/>
            </a:xfrm>
            <a:prstGeom prst="rect">
              <a:avLst/>
            </a:prstGeom>
            <a:noFill/>
            <a:ln>
              <a:noFill/>
            </a:ln>
          </p:spPr>
          <p:txBody>
            <a:bodyPr wrap="square" lIns="0" tIns="0" rIns="0" bIns="0" rtlCol="0" anchor="ctr" anchorCtr="0">
              <a:spAutoFit/>
            </a:bodyPr>
            <a:lstStyle/>
            <a:p>
              <a:pPr algn="ctr"/>
              <a:r>
                <a:rPr lang="en-US" altLang="zh-CN" sz="3600" dirty="0">
                  <a:solidFill>
                    <a:srgbClr val="0064B8"/>
                  </a:solidFill>
                  <a:latin typeface="Arial" panose="020B0604020202020204" pitchFamily="34" charset="0"/>
                  <a:cs typeface="Arial" panose="020B0604020202020204" pitchFamily="34" charset="0"/>
                </a:rPr>
                <a:t>04</a:t>
              </a:r>
              <a:endParaRPr lang="zh-CN" altLang="en-US" sz="3600" dirty="0">
                <a:solidFill>
                  <a:srgbClr val="0064B8"/>
                </a:solidFill>
                <a:latin typeface="Arial" panose="020B0604020202020204" pitchFamily="34" charset="0"/>
                <a:cs typeface="Arial" panose="020B0604020202020204" pitchFamily="34" charset="0"/>
              </a:endParaRPr>
            </a:p>
          </p:txBody>
        </p:sp>
        <p:grpSp>
          <p:nvGrpSpPr>
            <p:cNvPr id="33" name="组合 35">
              <a:extLst>
                <a:ext uri="{FF2B5EF4-FFF2-40B4-BE49-F238E27FC236}">
                  <a16:creationId xmlns:a16="http://schemas.microsoft.com/office/drawing/2014/main" id="{741A5C47-2C13-4671-A97E-FB7D837E4BFE}"/>
                </a:ext>
              </a:extLst>
            </p:cNvPr>
            <p:cNvGrpSpPr/>
            <p:nvPr/>
          </p:nvGrpSpPr>
          <p:grpSpPr>
            <a:xfrm>
              <a:off x="5476673" y="2099038"/>
              <a:ext cx="2362563" cy="826199"/>
              <a:chOff x="5600498" y="2070463"/>
              <a:chExt cx="2362563" cy="826199"/>
            </a:xfrm>
          </p:grpSpPr>
          <p:sp>
            <p:nvSpPr>
              <p:cNvPr id="34" name="文本框 30">
                <a:extLst>
                  <a:ext uri="{FF2B5EF4-FFF2-40B4-BE49-F238E27FC236}">
                    <a16:creationId xmlns:a16="http://schemas.microsoft.com/office/drawing/2014/main" id="{54DD602A-0134-4D95-8722-5249A17131FC}"/>
                  </a:ext>
                </a:extLst>
              </p:cNvPr>
              <p:cNvSpPr txBox="1"/>
              <p:nvPr/>
            </p:nvSpPr>
            <p:spPr>
              <a:xfrm>
                <a:off x="5600498" y="2070463"/>
                <a:ext cx="2362563" cy="487940"/>
              </a:xfrm>
              <a:prstGeom prst="rect">
                <a:avLst/>
              </a:prstGeom>
              <a:noFill/>
            </p:spPr>
            <p:txBody>
              <a:bodyPr wrap="square" rtlCol="0">
                <a:spAutoFit/>
              </a:bodyPr>
              <a:lstStyle/>
              <a:p>
                <a:r>
                  <a:rPr lang="zh-CN" altLang="en-US" sz="2400" b="1" spc="50" dirty="0">
                    <a:solidFill>
                      <a:srgbClr val="0064B8"/>
                    </a:solidFill>
                    <a:latin typeface="Arial" panose="020B0604020202020204" pitchFamily="34" charset="0"/>
                    <a:cs typeface="Arial" panose="020B0604020202020204" pitchFamily="34" charset="0"/>
                  </a:rPr>
                  <a:t>关联规则算法</a:t>
                </a:r>
              </a:p>
            </p:txBody>
          </p:sp>
          <p:sp>
            <p:nvSpPr>
              <p:cNvPr id="35" name="文本框 32">
                <a:extLst>
                  <a:ext uri="{FF2B5EF4-FFF2-40B4-BE49-F238E27FC236}">
                    <a16:creationId xmlns:a16="http://schemas.microsoft.com/office/drawing/2014/main" id="{D47F8DAF-4F65-484B-9F16-443E625D9009}"/>
                  </a:ext>
                </a:extLst>
              </p:cNvPr>
              <p:cNvSpPr txBox="1"/>
              <p:nvPr/>
            </p:nvSpPr>
            <p:spPr>
              <a:xfrm>
                <a:off x="5606856" y="2538839"/>
                <a:ext cx="1890094" cy="357823"/>
              </a:xfrm>
              <a:prstGeom prst="rect">
                <a:avLst/>
              </a:prstGeom>
              <a:noFill/>
            </p:spPr>
            <p:txBody>
              <a:bodyPr wrap="none" rtlCol="0">
                <a:spAutoFit/>
              </a:bodyPr>
              <a:lstStyle/>
              <a:p>
                <a:r>
                  <a:rPr lang="en-US" altLang="zh-CN" sz="1600" spc="100" dirty="0">
                    <a:solidFill>
                      <a:srgbClr val="0064B8"/>
                    </a:solidFill>
                    <a:latin typeface="Arial" panose="020B0604020202020204" pitchFamily="34" charset="0"/>
                    <a:cs typeface="Arial" panose="020B0604020202020204" pitchFamily="34" charset="0"/>
                  </a:rPr>
                  <a:t>Association rule algorithms </a:t>
                </a:r>
                <a:endParaRPr lang="zh-CN" altLang="en-US" sz="1600" spc="100" dirty="0">
                  <a:solidFill>
                    <a:srgbClr val="0064B8"/>
                  </a:solidFill>
                  <a:latin typeface="Arial" panose="020B0604020202020204" pitchFamily="34" charset="0"/>
                  <a:cs typeface="Arial" panose="020B0604020202020204" pitchFamily="34" charset="0"/>
                </a:endParaRPr>
              </a:p>
            </p:txBody>
          </p:sp>
        </p:grpSp>
      </p:grpSp>
      <p:sp>
        <p:nvSpPr>
          <p:cNvPr id="37" name="矩形 36">
            <a:extLst>
              <a:ext uri="{FF2B5EF4-FFF2-40B4-BE49-F238E27FC236}">
                <a16:creationId xmlns:a16="http://schemas.microsoft.com/office/drawing/2014/main" id="{4049C2E4-DC3C-4121-85BD-B33BF1E4AC50}"/>
              </a:ext>
            </a:extLst>
          </p:cNvPr>
          <p:cNvSpPr/>
          <p:nvPr/>
        </p:nvSpPr>
        <p:spPr>
          <a:xfrm>
            <a:off x="5217611" y="5833601"/>
            <a:ext cx="4806168" cy="758379"/>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40" name="矩形 78">
            <a:extLst>
              <a:ext uri="{FF2B5EF4-FFF2-40B4-BE49-F238E27FC236}">
                <a16:creationId xmlns:a16="http://schemas.microsoft.com/office/drawing/2014/main" id="{7AD85A00-F878-4BE8-9E05-14FA68463CF5}"/>
              </a:ext>
            </a:extLst>
          </p:cNvPr>
          <p:cNvSpPr/>
          <p:nvPr/>
        </p:nvSpPr>
        <p:spPr>
          <a:xfrm>
            <a:off x="5355303" y="6197127"/>
            <a:ext cx="602729" cy="22084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srgbClr val="0064B8"/>
              </a:solidFill>
              <a:latin typeface="Arial" panose="020B0604020202020204" pitchFamily="34" charset="0"/>
              <a:cs typeface="Arial" panose="020B0604020202020204" pitchFamily="34" charset="0"/>
            </a:endParaRPr>
          </a:p>
        </p:txBody>
      </p:sp>
      <p:grpSp>
        <p:nvGrpSpPr>
          <p:cNvPr id="41" name="组合 37">
            <a:extLst>
              <a:ext uri="{FF2B5EF4-FFF2-40B4-BE49-F238E27FC236}">
                <a16:creationId xmlns:a16="http://schemas.microsoft.com/office/drawing/2014/main" id="{9515E3A5-EA04-48FF-B954-6F822574C53A}"/>
              </a:ext>
            </a:extLst>
          </p:cNvPr>
          <p:cNvGrpSpPr/>
          <p:nvPr/>
        </p:nvGrpSpPr>
        <p:grpSpPr>
          <a:xfrm>
            <a:off x="5217611" y="5821936"/>
            <a:ext cx="4693042" cy="781708"/>
            <a:chOff x="4931740" y="2099038"/>
            <a:chExt cx="2907496" cy="826199"/>
          </a:xfrm>
        </p:grpSpPr>
        <p:sp>
          <p:nvSpPr>
            <p:cNvPr id="42" name="文本框 21">
              <a:extLst>
                <a:ext uri="{FF2B5EF4-FFF2-40B4-BE49-F238E27FC236}">
                  <a16:creationId xmlns:a16="http://schemas.microsoft.com/office/drawing/2014/main" id="{06D60E40-D8DB-447E-8D4A-9226BFD6677F}"/>
                </a:ext>
              </a:extLst>
            </p:cNvPr>
            <p:cNvSpPr txBox="1"/>
            <p:nvPr/>
          </p:nvSpPr>
          <p:spPr>
            <a:xfrm>
              <a:off x="4931740" y="2157956"/>
              <a:ext cx="587123" cy="585528"/>
            </a:xfrm>
            <a:prstGeom prst="rect">
              <a:avLst/>
            </a:prstGeom>
            <a:noFill/>
            <a:ln>
              <a:noFill/>
            </a:ln>
          </p:spPr>
          <p:txBody>
            <a:bodyPr wrap="square" lIns="0" tIns="0" rIns="0" bIns="0" rtlCol="0" anchor="ctr" anchorCtr="0">
              <a:spAutoFit/>
            </a:bodyPr>
            <a:lstStyle/>
            <a:p>
              <a:pPr algn="ctr"/>
              <a:r>
                <a:rPr lang="en-US" altLang="zh-CN" sz="3600" dirty="0">
                  <a:solidFill>
                    <a:srgbClr val="0064B8"/>
                  </a:solidFill>
                  <a:latin typeface="Arial" panose="020B0604020202020204" pitchFamily="34" charset="0"/>
                  <a:cs typeface="Arial" panose="020B0604020202020204" pitchFamily="34" charset="0"/>
                </a:rPr>
                <a:t>05</a:t>
              </a:r>
              <a:endParaRPr lang="zh-CN" altLang="en-US" sz="3600" dirty="0">
                <a:solidFill>
                  <a:srgbClr val="0064B8"/>
                </a:solidFill>
                <a:latin typeface="Arial" panose="020B0604020202020204" pitchFamily="34" charset="0"/>
                <a:cs typeface="Arial" panose="020B0604020202020204" pitchFamily="34" charset="0"/>
              </a:endParaRPr>
            </a:p>
          </p:txBody>
        </p:sp>
        <p:grpSp>
          <p:nvGrpSpPr>
            <p:cNvPr id="43" name="组合 35">
              <a:extLst>
                <a:ext uri="{FF2B5EF4-FFF2-40B4-BE49-F238E27FC236}">
                  <a16:creationId xmlns:a16="http://schemas.microsoft.com/office/drawing/2014/main" id="{853CD47B-8C2C-48E1-A4F6-C2C1BDC59831}"/>
                </a:ext>
              </a:extLst>
            </p:cNvPr>
            <p:cNvGrpSpPr/>
            <p:nvPr/>
          </p:nvGrpSpPr>
          <p:grpSpPr>
            <a:xfrm>
              <a:off x="5476673" y="2099038"/>
              <a:ext cx="2362563" cy="826199"/>
              <a:chOff x="5600498" y="2070463"/>
              <a:chExt cx="2362563" cy="826199"/>
            </a:xfrm>
          </p:grpSpPr>
          <p:sp>
            <p:nvSpPr>
              <p:cNvPr id="44" name="文本框 30">
                <a:extLst>
                  <a:ext uri="{FF2B5EF4-FFF2-40B4-BE49-F238E27FC236}">
                    <a16:creationId xmlns:a16="http://schemas.microsoft.com/office/drawing/2014/main" id="{539BF086-EC34-41C9-A6A2-7035AE3ECC67}"/>
                  </a:ext>
                </a:extLst>
              </p:cNvPr>
              <p:cNvSpPr txBox="1"/>
              <p:nvPr/>
            </p:nvSpPr>
            <p:spPr>
              <a:xfrm>
                <a:off x="5600498" y="2070463"/>
                <a:ext cx="2362563" cy="487940"/>
              </a:xfrm>
              <a:prstGeom prst="rect">
                <a:avLst/>
              </a:prstGeom>
              <a:noFill/>
            </p:spPr>
            <p:txBody>
              <a:bodyPr wrap="square" rtlCol="0">
                <a:spAutoFit/>
              </a:bodyPr>
              <a:lstStyle/>
              <a:p>
                <a:r>
                  <a:rPr lang="zh-CN" altLang="en-US" sz="2400" b="1" spc="50" dirty="0">
                    <a:solidFill>
                      <a:srgbClr val="0064B8"/>
                    </a:solidFill>
                    <a:latin typeface="Arial" panose="020B0604020202020204" pitchFamily="34" charset="0"/>
                    <a:cs typeface="Arial" panose="020B0604020202020204" pitchFamily="34" charset="0"/>
                  </a:rPr>
                  <a:t>预测算法</a:t>
                </a:r>
              </a:p>
            </p:txBody>
          </p:sp>
          <p:sp>
            <p:nvSpPr>
              <p:cNvPr id="45" name="文本框 32">
                <a:extLst>
                  <a:ext uri="{FF2B5EF4-FFF2-40B4-BE49-F238E27FC236}">
                    <a16:creationId xmlns:a16="http://schemas.microsoft.com/office/drawing/2014/main" id="{288F7D3C-1F37-4E43-A6CF-9CC87FA729F6}"/>
                  </a:ext>
                </a:extLst>
              </p:cNvPr>
              <p:cNvSpPr txBox="1"/>
              <p:nvPr/>
            </p:nvSpPr>
            <p:spPr>
              <a:xfrm>
                <a:off x="5606856" y="2538839"/>
                <a:ext cx="1605071" cy="357823"/>
              </a:xfrm>
              <a:prstGeom prst="rect">
                <a:avLst/>
              </a:prstGeom>
              <a:noFill/>
            </p:spPr>
            <p:txBody>
              <a:bodyPr wrap="none" rtlCol="0">
                <a:spAutoFit/>
              </a:bodyPr>
              <a:lstStyle/>
              <a:p>
                <a:r>
                  <a:rPr lang="en-US" altLang="zh-CN" sz="1600" spc="100" dirty="0">
                    <a:solidFill>
                      <a:srgbClr val="0064B8"/>
                    </a:solidFill>
                    <a:latin typeface="Arial" panose="020B0604020202020204" pitchFamily="34" charset="0"/>
                    <a:cs typeface="Arial" panose="020B0604020202020204" pitchFamily="34" charset="0"/>
                  </a:rPr>
                  <a:t>Prediction  algorithms </a:t>
                </a:r>
                <a:endParaRPr lang="zh-CN" altLang="en-US" sz="1600" spc="100" dirty="0">
                  <a:solidFill>
                    <a:srgbClr val="0064B8"/>
                  </a:solidFill>
                  <a:latin typeface="Arial" panose="020B0604020202020204" pitchFamily="34" charset="0"/>
                  <a:cs typeface="Arial" panose="020B0604020202020204" pitchFamily="34" charset="0"/>
                </a:endParaRPr>
              </a:p>
            </p:txBody>
          </p:sp>
        </p:grpSp>
      </p:grpSp>
    </p:spTree>
    <p:extLst>
      <p:ext uri="{BB962C8B-B14F-4D97-AF65-F5344CB8AC3E}">
        <p14:creationId xmlns:p14="http://schemas.microsoft.com/office/powerpoint/2010/main" val="3523257623"/>
      </p:ext>
    </p:extLst>
  </p:cSld>
  <p:clrMapOvr>
    <a:masterClrMapping/>
  </p:clrMapOvr>
  <mc:AlternateContent xmlns:mc="http://schemas.openxmlformats.org/markup-compatibility/2006" xmlns:p14="http://schemas.microsoft.com/office/powerpoint/2010/main">
    <mc:Choice Requires="p14">
      <p:transition spd="med" p14:dur="700" advTm="6623">
        <p:fade/>
      </p:transition>
    </mc:Choice>
    <mc:Fallback xmlns="">
      <p:transition spd="med" advTm="6623">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5 </a:t>
            </a:r>
            <a:r>
              <a:rPr lang="zh-CN" altLang="en-US" dirty="0"/>
              <a:t>预测算法</a:t>
            </a:r>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5.1 </a:t>
            </a:r>
            <a:r>
              <a:rPr lang="zh-CN" altLang="en-US" dirty="0"/>
              <a:t>预测算法简介</a:t>
            </a:r>
          </a:p>
        </p:txBody>
      </p:sp>
      <p:sp>
        <p:nvSpPr>
          <p:cNvPr id="4" name="矩形 3">
            <a:extLst>
              <a:ext uri="{FF2B5EF4-FFF2-40B4-BE49-F238E27FC236}">
                <a16:creationId xmlns:a16="http://schemas.microsoft.com/office/drawing/2014/main" id="{A730F364-10CD-4294-A36E-2C396A3405B5}"/>
              </a:ext>
            </a:extLst>
          </p:cNvPr>
          <p:cNvSpPr/>
          <p:nvPr/>
        </p:nvSpPr>
        <p:spPr>
          <a:xfrm>
            <a:off x="1093084" y="1786970"/>
            <a:ext cx="9189052" cy="1248547"/>
          </a:xfrm>
          <a:prstGeom prst="rect">
            <a:avLst/>
          </a:prstGeom>
        </p:spPr>
        <p:txBody>
          <a:bodyPr wrap="square">
            <a:spAutoFit/>
          </a:bodyPr>
          <a:lstStyle/>
          <a:p>
            <a:pPr marL="285750" indent="-285750">
              <a:lnSpc>
                <a:spcPct val="150000"/>
              </a:lnSpc>
              <a:buFont typeface="Wingdings" panose="05000000000000000000" pitchFamily="2" charset="2"/>
              <a:buChar char="n"/>
            </a:pPr>
            <a:r>
              <a:rPr lang="zh-CN" altLang="zh-CN" sz="2000" dirty="0"/>
              <a:t>预测分析</a:t>
            </a:r>
            <a:endParaRPr lang="en-US" altLang="zh-CN" sz="2000" dirty="0"/>
          </a:p>
          <a:p>
            <a:pPr marL="742939" lvl="1" indent="-285750">
              <a:lnSpc>
                <a:spcPct val="150000"/>
              </a:lnSpc>
              <a:buFont typeface="Wingdings" panose="05000000000000000000" pitchFamily="2" charset="2"/>
              <a:buChar char="p"/>
            </a:pPr>
            <a:r>
              <a:rPr lang="zh-CN" altLang="zh-CN" sz="1600" dirty="0"/>
              <a:t>一种统计或数据挖掘解决方案，包含可在结构化与非结构化数据中使用以确定未来结果的算法和技术，可为预测、优化、预报和模拟等许多其他相关用途而使用</a:t>
            </a:r>
            <a:endParaRPr lang="zh-CN" altLang="en-US" sz="1600" dirty="0"/>
          </a:p>
        </p:txBody>
      </p:sp>
      <p:sp>
        <p:nvSpPr>
          <p:cNvPr id="5" name="矩形 4">
            <a:extLst>
              <a:ext uri="{FF2B5EF4-FFF2-40B4-BE49-F238E27FC236}">
                <a16:creationId xmlns:a16="http://schemas.microsoft.com/office/drawing/2014/main" id="{242B848A-1EDC-46EB-BF91-EDED9FCD9870}"/>
              </a:ext>
            </a:extLst>
          </p:cNvPr>
          <p:cNvSpPr/>
          <p:nvPr/>
        </p:nvSpPr>
        <p:spPr>
          <a:xfrm>
            <a:off x="1093085" y="3060977"/>
            <a:ext cx="9101502" cy="1248547"/>
          </a:xfrm>
          <a:prstGeom prst="rect">
            <a:avLst/>
          </a:prstGeom>
        </p:spPr>
        <p:txBody>
          <a:bodyPr wrap="square">
            <a:spAutoFit/>
          </a:bodyPr>
          <a:lstStyle/>
          <a:p>
            <a:pPr marL="285750" indent="-285750">
              <a:lnSpc>
                <a:spcPct val="150000"/>
              </a:lnSpc>
              <a:buFont typeface="Wingdings" panose="05000000000000000000" pitchFamily="2" charset="2"/>
              <a:buChar char="n"/>
            </a:pPr>
            <a:r>
              <a:rPr lang="zh-CN" altLang="zh-CN" sz="2000" dirty="0"/>
              <a:t>时间序列预测</a:t>
            </a:r>
            <a:endParaRPr lang="en-US" altLang="zh-CN" sz="2000" dirty="0"/>
          </a:p>
          <a:p>
            <a:pPr marL="742939" lvl="1" indent="-285750">
              <a:lnSpc>
                <a:spcPct val="150000"/>
              </a:lnSpc>
              <a:buFont typeface="Wingdings" panose="05000000000000000000" pitchFamily="2" charset="2"/>
              <a:buChar char="p"/>
            </a:pPr>
            <a:r>
              <a:rPr lang="zh-CN" altLang="zh-CN" sz="1600" dirty="0"/>
              <a:t>一种历史资料延伸预测，以时间序列所能反映的社会经济现象的发展过程和规律性，进行引申外推预测发展趋势的方法</a:t>
            </a:r>
            <a:endParaRPr lang="zh-CN" altLang="en-US" sz="1600" dirty="0"/>
          </a:p>
        </p:txBody>
      </p:sp>
      <p:sp>
        <p:nvSpPr>
          <p:cNvPr id="6" name="矩形 5">
            <a:extLst>
              <a:ext uri="{FF2B5EF4-FFF2-40B4-BE49-F238E27FC236}">
                <a16:creationId xmlns:a16="http://schemas.microsoft.com/office/drawing/2014/main" id="{1B5ABB55-A3F6-4F51-9FCD-090EC6C508AC}"/>
              </a:ext>
            </a:extLst>
          </p:cNvPr>
          <p:cNvSpPr/>
          <p:nvPr/>
        </p:nvSpPr>
        <p:spPr>
          <a:xfrm>
            <a:off x="1093085" y="4309524"/>
            <a:ext cx="9189051" cy="1987211"/>
          </a:xfrm>
          <a:prstGeom prst="rect">
            <a:avLst/>
          </a:prstGeom>
        </p:spPr>
        <p:txBody>
          <a:bodyPr wrap="square">
            <a:spAutoFit/>
          </a:bodyPr>
          <a:lstStyle/>
          <a:p>
            <a:pPr marL="285750" indent="-285750">
              <a:lnSpc>
                <a:spcPct val="150000"/>
              </a:lnSpc>
              <a:buFont typeface="Wingdings" panose="05000000000000000000" pitchFamily="2" charset="2"/>
              <a:buChar char="n"/>
            </a:pPr>
            <a:r>
              <a:rPr lang="zh-CN" altLang="en-US" sz="2000" dirty="0"/>
              <a:t>神经网络预测</a:t>
            </a:r>
            <a:endParaRPr lang="en-US" altLang="zh-CN" sz="2000" dirty="0"/>
          </a:p>
          <a:p>
            <a:pPr marL="742939" lvl="1" indent="-285750">
              <a:lnSpc>
                <a:spcPct val="150000"/>
              </a:lnSpc>
              <a:buFont typeface="Wingdings" panose="05000000000000000000" pitchFamily="2" charset="2"/>
              <a:buChar char="p"/>
            </a:pPr>
            <a:r>
              <a:rPr lang="zh-CN" altLang="en-US" sz="1600" dirty="0"/>
              <a:t>神经网络是强大的建模工具，可复制极其复杂的关系。神经网络本质上为非线性。很多年以来，线性建模一直是大多数领域的主要建模方法，因为它的优化程序非常完善。在线性近似不充分的任务中，线性模型运行状况不佳。除此之外，神经网络还解决了“维数灾难”问题，即当存在大量变量时不允许对线性关系进行建模的问题</a:t>
            </a:r>
          </a:p>
        </p:txBody>
      </p:sp>
    </p:spTree>
    <p:extLst>
      <p:ext uri="{BB962C8B-B14F-4D97-AF65-F5344CB8AC3E}">
        <p14:creationId xmlns:p14="http://schemas.microsoft.com/office/powerpoint/2010/main" val="3178033233"/>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5 </a:t>
            </a:r>
            <a:r>
              <a:rPr lang="zh-CN" altLang="en-US" dirty="0"/>
              <a:t>预测算法</a:t>
            </a:r>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5.2 </a:t>
            </a:r>
            <a:r>
              <a:rPr lang="zh-CN" altLang="en-US" dirty="0"/>
              <a:t>时间序列预测</a:t>
            </a:r>
          </a:p>
        </p:txBody>
      </p:sp>
      <p:sp>
        <p:nvSpPr>
          <p:cNvPr id="4" name="矩形 3">
            <a:extLst>
              <a:ext uri="{FF2B5EF4-FFF2-40B4-BE49-F238E27FC236}">
                <a16:creationId xmlns:a16="http://schemas.microsoft.com/office/drawing/2014/main" id="{1194E663-9944-41BD-B5EA-767C8634A878}"/>
              </a:ext>
            </a:extLst>
          </p:cNvPr>
          <p:cNvSpPr/>
          <p:nvPr/>
        </p:nvSpPr>
        <p:spPr>
          <a:xfrm>
            <a:off x="1230012" y="1705408"/>
            <a:ext cx="7291144" cy="879215"/>
          </a:xfrm>
          <a:prstGeom prst="rect">
            <a:avLst/>
          </a:prstGeom>
        </p:spPr>
        <p:txBody>
          <a:bodyPr wrap="square">
            <a:spAutoFit/>
          </a:bodyPr>
          <a:lstStyle/>
          <a:p>
            <a:pPr marL="285750" indent="-285750">
              <a:lnSpc>
                <a:spcPct val="150000"/>
              </a:lnSpc>
              <a:buFont typeface="Wingdings" panose="05000000000000000000" pitchFamily="2" charset="2"/>
              <a:buChar char="n"/>
            </a:pPr>
            <a:r>
              <a:rPr lang="zh-CN" altLang="zh-CN" sz="2000" dirty="0"/>
              <a:t>时间序列</a:t>
            </a:r>
            <a:endParaRPr lang="en-US" altLang="zh-CN" sz="2000" dirty="0"/>
          </a:p>
          <a:p>
            <a:pPr marL="742939" lvl="1" indent="-285750">
              <a:lnSpc>
                <a:spcPct val="150000"/>
              </a:lnSpc>
              <a:buFont typeface="Wingdings" panose="05000000000000000000" pitchFamily="2" charset="2"/>
              <a:buChar char="p"/>
            </a:pPr>
            <a:r>
              <a:rPr lang="zh-CN" altLang="zh-CN" sz="1600" dirty="0"/>
              <a:t>对按时间顺序排列而成的观测值集合，进行数据的预测或预估</a:t>
            </a:r>
            <a:endParaRPr lang="zh-CN" altLang="en-US" sz="1600" dirty="0"/>
          </a:p>
        </p:txBody>
      </p:sp>
      <p:sp>
        <p:nvSpPr>
          <p:cNvPr id="5" name="矩形 4">
            <a:extLst>
              <a:ext uri="{FF2B5EF4-FFF2-40B4-BE49-F238E27FC236}">
                <a16:creationId xmlns:a16="http://schemas.microsoft.com/office/drawing/2014/main" id="{A6921839-97BD-41CD-A8DE-D5F13A240CDE}"/>
              </a:ext>
            </a:extLst>
          </p:cNvPr>
          <p:cNvSpPr/>
          <p:nvPr/>
        </p:nvSpPr>
        <p:spPr>
          <a:xfrm>
            <a:off x="1233740" y="2548198"/>
            <a:ext cx="9690422" cy="1664045"/>
          </a:xfrm>
          <a:prstGeom prst="rect">
            <a:avLst/>
          </a:prstGeom>
        </p:spPr>
        <p:txBody>
          <a:bodyPr wrap="square">
            <a:spAutoFit/>
          </a:bodyPr>
          <a:lstStyle/>
          <a:p>
            <a:pPr marL="285750" indent="-285750">
              <a:lnSpc>
                <a:spcPct val="150000"/>
              </a:lnSpc>
              <a:buFont typeface="Wingdings" panose="05000000000000000000" pitchFamily="2" charset="2"/>
              <a:buChar char="n"/>
            </a:pPr>
            <a:r>
              <a:rPr lang="zh-CN" altLang="zh-CN" sz="2000" dirty="0"/>
              <a:t>典型算法</a:t>
            </a:r>
            <a:endParaRPr lang="en-US" altLang="zh-CN" sz="2000" dirty="0"/>
          </a:p>
          <a:p>
            <a:pPr marL="742939" lvl="1" indent="-285750">
              <a:lnSpc>
                <a:spcPct val="150000"/>
              </a:lnSpc>
              <a:buFont typeface="Wingdings" panose="05000000000000000000" pitchFamily="2" charset="2"/>
              <a:buChar char="p"/>
            </a:pPr>
            <a:r>
              <a:rPr lang="en-US" altLang="zh-CN" dirty="0"/>
              <a:t>SPMGC</a:t>
            </a:r>
          </a:p>
          <a:p>
            <a:pPr marL="1200127" lvl="2" indent="-285750">
              <a:lnSpc>
                <a:spcPct val="150000"/>
              </a:lnSpc>
              <a:buFont typeface="Wingdings" panose="05000000000000000000" pitchFamily="2" charset="2"/>
              <a:buChar char="Ø"/>
            </a:pPr>
            <a:r>
              <a:rPr lang="zh-CN" altLang="zh-CN" sz="1600" dirty="0"/>
              <a:t>序贯模式挖掘算法</a:t>
            </a:r>
            <a:r>
              <a:rPr lang="en-US" altLang="zh-CN" sz="1600" dirty="0"/>
              <a:t>SPMGC</a:t>
            </a:r>
            <a:r>
              <a:rPr lang="zh-CN" altLang="zh-CN" sz="1600" dirty="0"/>
              <a:t>（</a:t>
            </a:r>
            <a:r>
              <a:rPr lang="en-US" altLang="zh-CN" sz="1600" dirty="0"/>
              <a:t>Sequential Pattern Mining Based on General Constrains</a:t>
            </a:r>
            <a:r>
              <a:rPr lang="zh-CN" altLang="zh-CN" sz="1600" dirty="0"/>
              <a:t>）</a:t>
            </a:r>
            <a:r>
              <a:rPr lang="en-US" altLang="zh-CN" sz="1600" dirty="0"/>
              <a:t>SPMGC</a:t>
            </a:r>
            <a:r>
              <a:rPr lang="zh-CN" altLang="zh-CN" sz="1600" dirty="0"/>
              <a:t>算法可有效地发现有价值的数据序列模式，提供各类时间序列相似性与预测研究</a:t>
            </a:r>
            <a:endParaRPr lang="zh-CN" altLang="en-US" sz="1600" dirty="0"/>
          </a:p>
        </p:txBody>
      </p:sp>
      <p:sp>
        <p:nvSpPr>
          <p:cNvPr id="6" name="矩形 5">
            <a:extLst>
              <a:ext uri="{FF2B5EF4-FFF2-40B4-BE49-F238E27FC236}">
                <a16:creationId xmlns:a16="http://schemas.microsoft.com/office/drawing/2014/main" id="{DE427FE8-CC1B-4A7A-846D-4ABC9E194D52}"/>
              </a:ext>
            </a:extLst>
          </p:cNvPr>
          <p:cNvSpPr/>
          <p:nvPr/>
        </p:nvSpPr>
        <p:spPr>
          <a:xfrm>
            <a:off x="1233740" y="4195722"/>
            <a:ext cx="3091719" cy="400110"/>
          </a:xfrm>
          <a:prstGeom prst="rect">
            <a:avLst/>
          </a:prstGeom>
        </p:spPr>
        <p:txBody>
          <a:bodyPr wrap="square">
            <a:spAutoFit/>
          </a:bodyPr>
          <a:lstStyle/>
          <a:p>
            <a:pPr marL="285750" indent="-285750">
              <a:buFont typeface="Wingdings" panose="05000000000000000000" pitchFamily="2" charset="2"/>
              <a:buChar char="n"/>
            </a:pPr>
            <a:r>
              <a:rPr lang="zh-CN" altLang="zh-CN" sz="2000" dirty="0"/>
              <a:t>时间序列领域约束规则</a:t>
            </a:r>
            <a:endParaRPr lang="zh-CN" altLang="en-US" sz="2000" dirty="0"/>
          </a:p>
        </p:txBody>
      </p:sp>
      <p:grpSp>
        <p:nvGrpSpPr>
          <p:cNvPr id="7" name="组合 6">
            <a:extLst>
              <a:ext uri="{FF2B5EF4-FFF2-40B4-BE49-F238E27FC236}">
                <a16:creationId xmlns:a16="http://schemas.microsoft.com/office/drawing/2014/main" id="{6FADAB4D-2BBC-4A8E-8437-941BA47E8CD9}"/>
              </a:ext>
            </a:extLst>
          </p:cNvPr>
          <p:cNvGrpSpPr/>
          <p:nvPr/>
        </p:nvGrpSpPr>
        <p:grpSpPr>
          <a:xfrm>
            <a:off x="4305635" y="4461203"/>
            <a:ext cx="4219249" cy="1834770"/>
            <a:chOff x="872335" y="3314352"/>
            <a:chExt cx="4634995" cy="2661040"/>
          </a:xfrm>
        </p:grpSpPr>
        <p:sp>
          <p:nvSpPr>
            <p:cNvPr id="8" name="任意多边形 38">
              <a:extLst>
                <a:ext uri="{FF2B5EF4-FFF2-40B4-BE49-F238E27FC236}">
                  <a16:creationId xmlns:a16="http://schemas.microsoft.com/office/drawing/2014/main" id="{21C22CB9-886E-40B2-B8B7-4FB257E01AAB}"/>
                </a:ext>
              </a:extLst>
            </p:cNvPr>
            <p:cNvSpPr/>
            <p:nvPr/>
          </p:nvSpPr>
          <p:spPr>
            <a:xfrm>
              <a:off x="3581501" y="3314352"/>
              <a:ext cx="1252221" cy="1439334"/>
            </a:xfrm>
            <a:custGeom>
              <a:avLst/>
              <a:gdLst>
                <a:gd name="connsiteX0" fmla="*/ 0 w 1693333"/>
                <a:gd name="connsiteY0" fmla="*/ 736600 h 1473200"/>
                <a:gd name="connsiteX1" fmla="*/ 368300 w 1693333"/>
                <a:gd name="connsiteY1" fmla="*/ 0 h 1473200"/>
                <a:gd name="connsiteX2" fmla="*/ 1325033 w 1693333"/>
                <a:gd name="connsiteY2" fmla="*/ 0 h 1473200"/>
                <a:gd name="connsiteX3" fmla="*/ 1693333 w 1693333"/>
                <a:gd name="connsiteY3" fmla="*/ 736600 h 1473200"/>
                <a:gd name="connsiteX4" fmla="*/ 1325033 w 1693333"/>
                <a:gd name="connsiteY4" fmla="*/ 1473200 h 1473200"/>
                <a:gd name="connsiteX5" fmla="*/ 368300 w 1693333"/>
                <a:gd name="connsiteY5" fmla="*/ 1473200 h 1473200"/>
                <a:gd name="connsiteX6" fmla="*/ 0 w 1693333"/>
                <a:gd name="connsiteY6" fmla="*/ 736600 h 1473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93333" h="1473200">
                  <a:moveTo>
                    <a:pt x="846666" y="0"/>
                  </a:moveTo>
                  <a:lnTo>
                    <a:pt x="1693332" y="320421"/>
                  </a:lnTo>
                  <a:lnTo>
                    <a:pt x="1693332" y="1152779"/>
                  </a:lnTo>
                  <a:lnTo>
                    <a:pt x="846667" y="1473200"/>
                  </a:lnTo>
                  <a:lnTo>
                    <a:pt x="1" y="1152779"/>
                  </a:lnTo>
                  <a:lnTo>
                    <a:pt x="1" y="320421"/>
                  </a:lnTo>
                  <a:lnTo>
                    <a:pt x="846666"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32444" tIns="366749" rIns="332445" bIns="366748" numCol="1" spcCol="1270" anchor="ctr" anchorCtr="0">
              <a:noAutofit/>
            </a:bodyPr>
            <a:lstStyle/>
            <a:p>
              <a:pPr lvl="0" algn="ctr" defTabSz="1200150">
                <a:lnSpc>
                  <a:spcPct val="90000"/>
                </a:lnSpc>
                <a:spcBef>
                  <a:spcPct val="0"/>
                </a:spcBef>
                <a:spcAft>
                  <a:spcPct val="35000"/>
                </a:spcAft>
              </a:pPr>
              <a:endParaRPr lang="zh-CN" altLang="en-US" sz="2400" kern="1200"/>
            </a:p>
          </p:txBody>
        </p:sp>
        <p:sp>
          <p:nvSpPr>
            <p:cNvPr id="9" name="任意多边形 40">
              <a:extLst>
                <a:ext uri="{FF2B5EF4-FFF2-40B4-BE49-F238E27FC236}">
                  <a16:creationId xmlns:a16="http://schemas.microsoft.com/office/drawing/2014/main" id="{F739FB1F-8F3F-4E19-9B99-2EBD19DBA0E4}"/>
                </a:ext>
              </a:extLst>
            </p:cNvPr>
            <p:cNvSpPr/>
            <p:nvPr/>
          </p:nvSpPr>
          <p:spPr>
            <a:xfrm>
              <a:off x="2229103" y="3314352"/>
              <a:ext cx="1252221" cy="1439334"/>
            </a:xfrm>
            <a:custGeom>
              <a:avLst/>
              <a:gdLst>
                <a:gd name="connsiteX0" fmla="*/ 0 w 1693333"/>
                <a:gd name="connsiteY0" fmla="*/ 736600 h 1473200"/>
                <a:gd name="connsiteX1" fmla="*/ 368300 w 1693333"/>
                <a:gd name="connsiteY1" fmla="*/ 0 h 1473200"/>
                <a:gd name="connsiteX2" fmla="*/ 1325033 w 1693333"/>
                <a:gd name="connsiteY2" fmla="*/ 0 h 1473200"/>
                <a:gd name="connsiteX3" fmla="*/ 1693333 w 1693333"/>
                <a:gd name="connsiteY3" fmla="*/ 736600 h 1473200"/>
                <a:gd name="connsiteX4" fmla="*/ 1325033 w 1693333"/>
                <a:gd name="connsiteY4" fmla="*/ 1473200 h 1473200"/>
                <a:gd name="connsiteX5" fmla="*/ 368300 w 1693333"/>
                <a:gd name="connsiteY5" fmla="*/ 1473200 h 1473200"/>
                <a:gd name="connsiteX6" fmla="*/ 0 w 1693333"/>
                <a:gd name="connsiteY6" fmla="*/ 736600 h 1473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93333" h="1473200">
                  <a:moveTo>
                    <a:pt x="846666" y="0"/>
                  </a:moveTo>
                  <a:lnTo>
                    <a:pt x="1693332" y="320421"/>
                  </a:lnTo>
                  <a:lnTo>
                    <a:pt x="1693332" y="1152779"/>
                  </a:lnTo>
                  <a:lnTo>
                    <a:pt x="846667" y="1473200"/>
                  </a:lnTo>
                  <a:lnTo>
                    <a:pt x="1" y="1152779"/>
                  </a:lnTo>
                  <a:lnTo>
                    <a:pt x="1" y="320421"/>
                  </a:lnTo>
                  <a:lnTo>
                    <a:pt x="846666" y="0"/>
                  </a:lnTo>
                  <a:close/>
                </a:path>
              </a:pathLst>
            </a:custGeom>
            <a:noFill/>
            <a:ln>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29574" tIns="263879" rIns="229575" bIns="263878" numCol="1" spcCol="1270" anchor="ctr" anchorCtr="0">
              <a:noAutofit/>
            </a:bodyPr>
            <a:lstStyle/>
            <a:p>
              <a:pPr lvl="0" algn="ctr" defTabSz="1600200">
                <a:lnSpc>
                  <a:spcPct val="90000"/>
                </a:lnSpc>
                <a:spcBef>
                  <a:spcPct val="0"/>
                </a:spcBef>
                <a:spcAft>
                  <a:spcPct val="35000"/>
                </a:spcAft>
              </a:pPr>
              <a:endParaRPr lang="zh-CN" altLang="en-US" sz="3200" kern="1200"/>
            </a:p>
          </p:txBody>
        </p:sp>
        <p:sp>
          <p:nvSpPr>
            <p:cNvPr id="10" name="任意多边形 41">
              <a:extLst>
                <a:ext uri="{FF2B5EF4-FFF2-40B4-BE49-F238E27FC236}">
                  <a16:creationId xmlns:a16="http://schemas.microsoft.com/office/drawing/2014/main" id="{0DD9B4ED-157B-4604-BEC3-2333A99A02CF}"/>
                </a:ext>
              </a:extLst>
            </p:cNvPr>
            <p:cNvSpPr/>
            <p:nvPr/>
          </p:nvSpPr>
          <p:spPr>
            <a:xfrm>
              <a:off x="2902711" y="4536058"/>
              <a:ext cx="1252221" cy="1439334"/>
            </a:xfrm>
            <a:custGeom>
              <a:avLst/>
              <a:gdLst>
                <a:gd name="connsiteX0" fmla="*/ 0 w 1693333"/>
                <a:gd name="connsiteY0" fmla="*/ 736600 h 1473200"/>
                <a:gd name="connsiteX1" fmla="*/ 368300 w 1693333"/>
                <a:gd name="connsiteY1" fmla="*/ 0 h 1473200"/>
                <a:gd name="connsiteX2" fmla="*/ 1325033 w 1693333"/>
                <a:gd name="connsiteY2" fmla="*/ 0 h 1473200"/>
                <a:gd name="connsiteX3" fmla="*/ 1693333 w 1693333"/>
                <a:gd name="connsiteY3" fmla="*/ 736600 h 1473200"/>
                <a:gd name="connsiteX4" fmla="*/ 1325033 w 1693333"/>
                <a:gd name="connsiteY4" fmla="*/ 1473200 h 1473200"/>
                <a:gd name="connsiteX5" fmla="*/ 368300 w 1693333"/>
                <a:gd name="connsiteY5" fmla="*/ 1473200 h 1473200"/>
                <a:gd name="connsiteX6" fmla="*/ 0 w 1693333"/>
                <a:gd name="connsiteY6" fmla="*/ 736600 h 1473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93333" h="1473200">
                  <a:moveTo>
                    <a:pt x="846666" y="0"/>
                  </a:moveTo>
                  <a:lnTo>
                    <a:pt x="1693332" y="320421"/>
                  </a:lnTo>
                  <a:lnTo>
                    <a:pt x="1693332" y="1152779"/>
                  </a:lnTo>
                  <a:lnTo>
                    <a:pt x="846667" y="1473200"/>
                  </a:lnTo>
                  <a:lnTo>
                    <a:pt x="1" y="1152779"/>
                  </a:lnTo>
                  <a:lnTo>
                    <a:pt x="1" y="320421"/>
                  </a:lnTo>
                  <a:lnTo>
                    <a:pt x="846666"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32444" tIns="366749" rIns="332445" bIns="366748" numCol="1" spcCol="1270" anchor="ctr" anchorCtr="0">
              <a:noAutofit/>
            </a:bodyPr>
            <a:lstStyle/>
            <a:p>
              <a:pPr lvl="0" algn="ctr" defTabSz="1200150">
                <a:lnSpc>
                  <a:spcPct val="90000"/>
                </a:lnSpc>
                <a:spcBef>
                  <a:spcPct val="0"/>
                </a:spcBef>
                <a:spcAft>
                  <a:spcPct val="35000"/>
                </a:spcAft>
              </a:pPr>
              <a:endParaRPr lang="zh-CN" altLang="en-US" sz="2400" kern="1200"/>
            </a:p>
          </p:txBody>
        </p:sp>
        <p:sp>
          <p:nvSpPr>
            <p:cNvPr id="11" name="任意多边形 43">
              <a:extLst>
                <a:ext uri="{FF2B5EF4-FFF2-40B4-BE49-F238E27FC236}">
                  <a16:creationId xmlns:a16="http://schemas.microsoft.com/office/drawing/2014/main" id="{DE5E2D82-69FA-4FB3-B6ED-05BD345CA236}"/>
                </a:ext>
              </a:extLst>
            </p:cNvPr>
            <p:cNvSpPr/>
            <p:nvPr/>
          </p:nvSpPr>
          <p:spPr>
            <a:xfrm>
              <a:off x="4255109" y="4536058"/>
              <a:ext cx="1252221" cy="1439334"/>
            </a:xfrm>
            <a:custGeom>
              <a:avLst/>
              <a:gdLst>
                <a:gd name="connsiteX0" fmla="*/ 0 w 1693333"/>
                <a:gd name="connsiteY0" fmla="*/ 736600 h 1473200"/>
                <a:gd name="connsiteX1" fmla="*/ 368300 w 1693333"/>
                <a:gd name="connsiteY1" fmla="*/ 0 h 1473200"/>
                <a:gd name="connsiteX2" fmla="*/ 1325033 w 1693333"/>
                <a:gd name="connsiteY2" fmla="*/ 0 h 1473200"/>
                <a:gd name="connsiteX3" fmla="*/ 1693333 w 1693333"/>
                <a:gd name="connsiteY3" fmla="*/ 736600 h 1473200"/>
                <a:gd name="connsiteX4" fmla="*/ 1325033 w 1693333"/>
                <a:gd name="connsiteY4" fmla="*/ 1473200 h 1473200"/>
                <a:gd name="connsiteX5" fmla="*/ 368300 w 1693333"/>
                <a:gd name="connsiteY5" fmla="*/ 1473200 h 1473200"/>
                <a:gd name="connsiteX6" fmla="*/ 0 w 1693333"/>
                <a:gd name="connsiteY6" fmla="*/ 736600 h 1473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93333" h="1473200">
                  <a:moveTo>
                    <a:pt x="846666" y="0"/>
                  </a:moveTo>
                  <a:lnTo>
                    <a:pt x="1693332" y="320421"/>
                  </a:lnTo>
                  <a:lnTo>
                    <a:pt x="1693332" y="1152779"/>
                  </a:lnTo>
                  <a:lnTo>
                    <a:pt x="846667" y="1473200"/>
                  </a:lnTo>
                  <a:lnTo>
                    <a:pt x="1" y="1152779"/>
                  </a:lnTo>
                  <a:lnTo>
                    <a:pt x="1" y="320421"/>
                  </a:lnTo>
                  <a:lnTo>
                    <a:pt x="846666" y="0"/>
                  </a:lnTo>
                  <a:close/>
                </a:path>
              </a:pathLst>
            </a:custGeom>
            <a:noFill/>
            <a:ln>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29574" tIns="263879" rIns="229575" bIns="263878" numCol="1" spcCol="1270" anchor="ctr" anchorCtr="0">
              <a:noAutofit/>
            </a:bodyPr>
            <a:lstStyle/>
            <a:p>
              <a:pPr lvl="0" algn="ctr" defTabSz="1600200">
                <a:lnSpc>
                  <a:spcPct val="90000"/>
                </a:lnSpc>
                <a:spcBef>
                  <a:spcPct val="0"/>
                </a:spcBef>
                <a:spcAft>
                  <a:spcPct val="35000"/>
                </a:spcAft>
              </a:pPr>
              <a:endParaRPr lang="zh-CN" altLang="en-US" sz="3200" kern="1200"/>
            </a:p>
          </p:txBody>
        </p:sp>
        <p:sp>
          <p:nvSpPr>
            <p:cNvPr id="12" name="任意多边形 66">
              <a:extLst>
                <a:ext uri="{FF2B5EF4-FFF2-40B4-BE49-F238E27FC236}">
                  <a16:creationId xmlns:a16="http://schemas.microsoft.com/office/drawing/2014/main" id="{7917D960-9F93-459A-8583-25502C17C1C3}"/>
                </a:ext>
              </a:extLst>
            </p:cNvPr>
            <p:cNvSpPr/>
            <p:nvPr/>
          </p:nvSpPr>
          <p:spPr>
            <a:xfrm>
              <a:off x="872335" y="3314352"/>
              <a:ext cx="1252221" cy="1439334"/>
            </a:xfrm>
            <a:custGeom>
              <a:avLst/>
              <a:gdLst>
                <a:gd name="connsiteX0" fmla="*/ 0 w 1693333"/>
                <a:gd name="connsiteY0" fmla="*/ 736600 h 1473200"/>
                <a:gd name="connsiteX1" fmla="*/ 368300 w 1693333"/>
                <a:gd name="connsiteY1" fmla="*/ 0 h 1473200"/>
                <a:gd name="connsiteX2" fmla="*/ 1325033 w 1693333"/>
                <a:gd name="connsiteY2" fmla="*/ 0 h 1473200"/>
                <a:gd name="connsiteX3" fmla="*/ 1693333 w 1693333"/>
                <a:gd name="connsiteY3" fmla="*/ 736600 h 1473200"/>
                <a:gd name="connsiteX4" fmla="*/ 1325033 w 1693333"/>
                <a:gd name="connsiteY4" fmla="*/ 1473200 h 1473200"/>
                <a:gd name="connsiteX5" fmla="*/ 368300 w 1693333"/>
                <a:gd name="connsiteY5" fmla="*/ 1473200 h 1473200"/>
                <a:gd name="connsiteX6" fmla="*/ 0 w 1693333"/>
                <a:gd name="connsiteY6" fmla="*/ 736600 h 1473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93333" h="1473200">
                  <a:moveTo>
                    <a:pt x="846666" y="0"/>
                  </a:moveTo>
                  <a:lnTo>
                    <a:pt x="1693332" y="320421"/>
                  </a:lnTo>
                  <a:lnTo>
                    <a:pt x="1693332" y="1152779"/>
                  </a:lnTo>
                  <a:lnTo>
                    <a:pt x="846667" y="1473200"/>
                  </a:lnTo>
                  <a:lnTo>
                    <a:pt x="1" y="1152779"/>
                  </a:lnTo>
                  <a:lnTo>
                    <a:pt x="1" y="320421"/>
                  </a:lnTo>
                  <a:lnTo>
                    <a:pt x="846666"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29574" tIns="263879" rIns="229575" bIns="263878" numCol="1" spcCol="1270" anchor="ctr" anchorCtr="0">
              <a:noAutofit/>
            </a:bodyPr>
            <a:lstStyle/>
            <a:p>
              <a:pPr lvl="0" algn="ctr" defTabSz="1600200">
                <a:lnSpc>
                  <a:spcPct val="90000"/>
                </a:lnSpc>
                <a:spcBef>
                  <a:spcPct val="0"/>
                </a:spcBef>
                <a:spcAft>
                  <a:spcPct val="35000"/>
                </a:spcAft>
              </a:pPr>
              <a:endParaRPr lang="zh-CN" altLang="en-US" sz="3200" kern="1200"/>
            </a:p>
          </p:txBody>
        </p:sp>
        <p:sp>
          <p:nvSpPr>
            <p:cNvPr id="13" name="任意多边形 67">
              <a:extLst>
                <a:ext uri="{FF2B5EF4-FFF2-40B4-BE49-F238E27FC236}">
                  <a16:creationId xmlns:a16="http://schemas.microsoft.com/office/drawing/2014/main" id="{E5B6ACC5-9DFF-43FF-9AA1-252DEF008E41}"/>
                </a:ext>
              </a:extLst>
            </p:cNvPr>
            <p:cNvSpPr/>
            <p:nvPr/>
          </p:nvSpPr>
          <p:spPr>
            <a:xfrm>
              <a:off x="1545943" y="4536058"/>
              <a:ext cx="1252221" cy="1439334"/>
            </a:xfrm>
            <a:custGeom>
              <a:avLst/>
              <a:gdLst>
                <a:gd name="connsiteX0" fmla="*/ 0 w 1693333"/>
                <a:gd name="connsiteY0" fmla="*/ 736600 h 1473200"/>
                <a:gd name="connsiteX1" fmla="*/ 368300 w 1693333"/>
                <a:gd name="connsiteY1" fmla="*/ 0 h 1473200"/>
                <a:gd name="connsiteX2" fmla="*/ 1325033 w 1693333"/>
                <a:gd name="connsiteY2" fmla="*/ 0 h 1473200"/>
                <a:gd name="connsiteX3" fmla="*/ 1693333 w 1693333"/>
                <a:gd name="connsiteY3" fmla="*/ 736600 h 1473200"/>
                <a:gd name="connsiteX4" fmla="*/ 1325033 w 1693333"/>
                <a:gd name="connsiteY4" fmla="*/ 1473200 h 1473200"/>
                <a:gd name="connsiteX5" fmla="*/ 368300 w 1693333"/>
                <a:gd name="connsiteY5" fmla="*/ 1473200 h 1473200"/>
                <a:gd name="connsiteX6" fmla="*/ 0 w 1693333"/>
                <a:gd name="connsiteY6" fmla="*/ 736600 h 1473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93333" h="1473200">
                  <a:moveTo>
                    <a:pt x="846666" y="0"/>
                  </a:moveTo>
                  <a:lnTo>
                    <a:pt x="1693332" y="320421"/>
                  </a:lnTo>
                  <a:lnTo>
                    <a:pt x="1693332" y="1152779"/>
                  </a:lnTo>
                  <a:lnTo>
                    <a:pt x="846667" y="1473200"/>
                  </a:lnTo>
                  <a:lnTo>
                    <a:pt x="1" y="1152779"/>
                  </a:lnTo>
                  <a:lnTo>
                    <a:pt x="1" y="320421"/>
                  </a:lnTo>
                  <a:lnTo>
                    <a:pt x="846666" y="0"/>
                  </a:lnTo>
                  <a:close/>
                </a:path>
              </a:pathLst>
            </a:custGeom>
            <a:noFill/>
            <a:ln>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32444" tIns="366749" rIns="332445" bIns="366748" numCol="1" spcCol="1270" anchor="ctr" anchorCtr="0">
              <a:noAutofit/>
            </a:bodyPr>
            <a:lstStyle/>
            <a:p>
              <a:pPr lvl="0" algn="ctr" defTabSz="1200150">
                <a:lnSpc>
                  <a:spcPct val="90000"/>
                </a:lnSpc>
                <a:spcBef>
                  <a:spcPct val="0"/>
                </a:spcBef>
                <a:spcAft>
                  <a:spcPct val="35000"/>
                </a:spcAft>
              </a:pPr>
              <a:endParaRPr lang="zh-CN" altLang="en-US" sz="2400" kern="1200"/>
            </a:p>
          </p:txBody>
        </p:sp>
        <p:sp>
          <p:nvSpPr>
            <p:cNvPr id="14" name="矩形 13">
              <a:extLst>
                <a:ext uri="{FF2B5EF4-FFF2-40B4-BE49-F238E27FC236}">
                  <a16:creationId xmlns:a16="http://schemas.microsoft.com/office/drawing/2014/main" id="{46ECA514-7C23-41AE-8EE7-59D39FB2BD30}"/>
                </a:ext>
              </a:extLst>
            </p:cNvPr>
            <p:cNvSpPr/>
            <p:nvPr/>
          </p:nvSpPr>
          <p:spPr>
            <a:xfrm>
              <a:off x="882010" y="3741631"/>
              <a:ext cx="1232870" cy="758847"/>
            </a:xfrm>
            <a:prstGeom prst="rect">
              <a:avLst/>
            </a:prstGeom>
          </p:spPr>
          <p:txBody>
            <a:bodyPr wrap="square">
              <a:spAutoFit/>
            </a:bodyPr>
            <a:lstStyle/>
            <a:p>
              <a:pPr algn="ctr"/>
              <a:r>
                <a:rPr lang="zh-CN" altLang="zh-CN" sz="1400" b="1" dirty="0">
                  <a:solidFill>
                    <a:schemeClr val="bg1"/>
                  </a:solidFill>
                </a:rPr>
                <a:t>项集间的时间限制</a:t>
              </a:r>
              <a:r>
                <a:rPr lang="en-US" altLang="zh-CN" sz="1400" b="1" i="1" dirty="0">
                  <a:solidFill>
                    <a:schemeClr val="bg1"/>
                  </a:solidFill>
                </a:rPr>
                <a:t>C</a:t>
              </a:r>
              <a:r>
                <a:rPr lang="en-US" altLang="zh-CN" sz="1400" b="1" baseline="-25000" dirty="0">
                  <a:solidFill>
                    <a:schemeClr val="bg1"/>
                  </a:solidFill>
                </a:rPr>
                <a:t>gap</a:t>
              </a:r>
              <a:endParaRPr lang="zh-CN" altLang="en-US" sz="1400" b="1" dirty="0">
                <a:solidFill>
                  <a:schemeClr val="bg1"/>
                </a:solidFill>
              </a:endParaRPr>
            </a:p>
          </p:txBody>
        </p:sp>
        <p:sp>
          <p:nvSpPr>
            <p:cNvPr id="15" name="矩形 14">
              <a:extLst>
                <a:ext uri="{FF2B5EF4-FFF2-40B4-BE49-F238E27FC236}">
                  <a16:creationId xmlns:a16="http://schemas.microsoft.com/office/drawing/2014/main" id="{6A061FF2-39EF-4F58-8AB6-0EDAC27EC4CB}"/>
                </a:ext>
              </a:extLst>
            </p:cNvPr>
            <p:cNvSpPr/>
            <p:nvPr/>
          </p:nvSpPr>
          <p:spPr>
            <a:xfrm>
              <a:off x="2172053" y="3741631"/>
              <a:ext cx="1437656" cy="758847"/>
            </a:xfrm>
            <a:prstGeom prst="rect">
              <a:avLst/>
            </a:prstGeom>
          </p:spPr>
          <p:txBody>
            <a:bodyPr wrap="square">
              <a:spAutoFit/>
            </a:bodyPr>
            <a:lstStyle/>
            <a:p>
              <a:pPr algn="ctr"/>
              <a:r>
                <a:rPr lang="zh-CN" altLang="zh-CN" sz="1400" b="1" dirty="0">
                  <a:solidFill>
                    <a:schemeClr val="accent1"/>
                  </a:solidFill>
                </a:rPr>
                <a:t>序列持续时间</a:t>
              </a:r>
              <a:endParaRPr lang="en-US" altLang="zh-CN" sz="1400" b="1" dirty="0">
                <a:solidFill>
                  <a:schemeClr val="accent1"/>
                </a:solidFill>
              </a:endParaRPr>
            </a:p>
            <a:p>
              <a:pPr algn="ctr"/>
              <a:r>
                <a:rPr lang="zh-CN" altLang="zh-CN" sz="1400" b="1" dirty="0">
                  <a:solidFill>
                    <a:schemeClr val="accent1"/>
                  </a:solidFill>
                </a:rPr>
                <a:t>限制</a:t>
              </a:r>
              <a:r>
                <a:rPr lang="en-US" altLang="zh-CN" sz="1400" b="1" i="1" dirty="0">
                  <a:solidFill>
                    <a:schemeClr val="accent1"/>
                  </a:solidFill>
                </a:rPr>
                <a:t>C</a:t>
              </a:r>
              <a:r>
                <a:rPr lang="en-US" altLang="zh-CN" sz="1400" b="1" baseline="-25000" dirty="0">
                  <a:solidFill>
                    <a:schemeClr val="accent1"/>
                  </a:solidFill>
                </a:rPr>
                <a:t>duration</a:t>
              </a:r>
              <a:endParaRPr lang="zh-CN" altLang="en-US" sz="1400" b="1" dirty="0">
                <a:solidFill>
                  <a:schemeClr val="accent1"/>
                </a:solidFill>
              </a:endParaRPr>
            </a:p>
          </p:txBody>
        </p:sp>
        <p:sp>
          <p:nvSpPr>
            <p:cNvPr id="16" name="矩形 15">
              <a:extLst>
                <a:ext uri="{FF2B5EF4-FFF2-40B4-BE49-F238E27FC236}">
                  <a16:creationId xmlns:a16="http://schemas.microsoft.com/office/drawing/2014/main" id="{48C0DD31-23FA-4683-B1D8-F1188607E8C8}"/>
                </a:ext>
              </a:extLst>
            </p:cNvPr>
            <p:cNvSpPr/>
            <p:nvPr/>
          </p:nvSpPr>
          <p:spPr>
            <a:xfrm>
              <a:off x="3768076" y="3680638"/>
              <a:ext cx="991770" cy="758847"/>
            </a:xfrm>
            <a:prstGeom prst="rect">
              <a:avLst/>
            </a:prstGeom>
          </p:spPr>
          <p:txBody>
            <a:bodyPr wrap="none">
              <a:spAutoFit/>
            </a:bodyPr>
            <a:lstStyle/>
            <a:p>
              <a:r>
                <a:rPr lang="zh-CN" altLang="zh-CN" sz="1400" b="1" dirty="0">
                  <a:solidFill>
                    <a:schemeClr val="bg1"/>
                  </a:solidFill>
                </a:rPr>
                <a:t>数据约束</a:t>
              </a:r>
              <a:endParaRPr lang="en-US" altLang="zh-CN" sz="1400" b="1" dirty="0">
                <a:solidFill>
                  <a:schemeClr val="bg1"/>
                </a:solidFill>
              </a:endParaRPr>
            </a:p>
            <a:p>
              <a:pPr algn="ctr"/>
              <a:r>
                <a:rPr lang="en-US" altLang="zh-CN" sz="1400" b="1" dirty="0">
                  <a:solidFill>
                    <a:schemeClr val="bg1"/>
                  </a:solidFill>
                </a:rPr>
                <a:t>Cdata</a:t>
              </a:r>
              <a:endParaRPr lang="zh-CN" altLang="en-US" sz="1400" b="1" dirty="0">
                <a:solidFill>
                  <a:schemeClr val="bg1"/>
                </a:solidFill>
              </a:endParaRPr>
            </a:p>
          </p:txBody>
        </p:sp>
        <p:sp>
          <p:nvSpPr>
            <p:cNvPr id="17" name="矩形 16">
              <a:extLst>
                <a:ext uri="{FF2B5EF4-FFF2-40B4-BE49-F238E27FC236}">
                  <a16:creationId xmlns:a16="http://schemas.microsoft.com/office/drawing/2014/main" id="{24AE42E6-EF63-4697-98EF-18E65AA52F00}"/>
                </a:ext>
              </a:extLst>
            </p:cNvPr>
            <p:cNvSpPr/>
            <p:nvPr/>
          </p:nvSpPr>
          <p:spPr>
            <a:xfrm>
              <a:off x="1527353" y="5047141"/>
              <a:ext cx="1291380" cy="758847"/>
            </a:xfrm>
            <a:prstGeom prst="rect">
              <a:avLst/>
            </a:prstGeom>
          </p:spPr>
          <p:txBody>
            <a:bodyPr wrap="square">
              <a:spAutoFit/>
            </a:bodyPr>
            <a:lstStyle/>
            <a:p>
              <a:pPr algn="ctr"/>
              <a:r>
                <a:rPr lang="zh-CN" altLang="zh-CN" sz="1400" b="1" dirty="0">
                  <a:solidFill>
                    <a:schemeClr val="accent1"/>
                  </a:solidFill>
                </a:rPr>
                <a:t>项的约束</a:t>
              </a:r>
              <a:r>
                <a:rPr lang="en-US" altLang="zh-CN" sz="1400" b="1" i="1" dirty="0">
                  <a:solidFill>
                    <a:schemeClr val="accent1"/>
                  </a:solidFill>
                </a:rPr>
                <a:t>C</a:t>
              </a:r>
              <a:r>
                <a:rPr lang="en-US" altLang="zh-CN" sz="1400" b="1" baseline="-25000" dirty="0">
                  <a:solidFill>
                    <a:schemeClr val="accent1"/>
                  </a:solidFill>
                </a:rPr>
                <a:t>item</a:t>
              </a:r>
              <a:endParaRPr lang="zh-CN" altLang="en-US" sz="1400" b="1" dirty="0">
                <a:solidFill>
                  <a:schemeClr val="accent1"/>
                </a:solidFill>
              </a:endParaRPr>
            </a:p>
          </p:txBody>
        </p:sp>
        <p:sp>
          <p:nvSpPr>
            <p:cNvPr id="18" name="矩形 17">
              <a:extLst>
                <a:ext uri="{FF2B5EF4-FFF2-40B4-BE49-F238E27FC236}">
                  <a16:creationId xmlns:a16="http://schemas.microsoft.com/office/drawing/2014/main" id="{6ADACD8E-7E32-4676-970E-58A077A1E72C}"/>
                </a:ext>
              </a:extLst>
            </p:cNvPr>
            <p:cNvSpPr/>
            <p:nvPr/>
          </p:nvSpPr>
          <p:spPr>
            <a:xfrm>
              <a:off x="2781926" y="4963338"/>
              <a:ext cx="1493790" cy="758847"/>
            </a:xfrm>
            <a:prstGeom prst="rect">
              <a:avLst/>
            </a:prstGeom>
          </p:spPr>
          <p:txBody>
            <a:bodyPr wrap="square">
              <a:spAutoFit/>
            </a:bodyPr>
            <a:lstStyle/>
            <a:p>
              <a:pPr algn="ctr"/>
              <a:r>
                <a:rPr lang="zh-CN" altLang="zh-CN" sz="1400" b="1" dirty="0">
                  <a:solidFill>
                    <a:schemeClr val="bg1"/>
                  </a:solidFill>
                </a:rPr>
                <a:t>序列长度的约束</a:t>
              </a:r>
              <a:r>
                <a:rPr lang="en-US" altLang="zh-CN" sz="1400" b="1" dirty="0">
                  <a:solidFill>
                    <a:schemeClr val="bg1"/>
                  </a:solidFill>
                </a:rPr>
                <a:t>CLength</a:t>
              </a:r>
              <a:endParaRPr lang="zh-CN" altLang="en-US" sz="1400" b="1" dirty="0">
                <a:solidFill>
                  <a:schemeClr val="bg1"/>
                </a:solidFill>
              </a:endParaRPr>
            </a:p>
          </p:txBody>
        </p:sp>
        <p:sp>
          <p:nvSpPr>
            <p:cNvPr id="19" name="矩形 18">
              <a:extLst>
                <a:ext uri="{FF2B5EF4-FFF2-40B4-BE49-F238E27FC236}">
                  <a16:creationId xmlns:a16="http://schemas.microsoft.com/office/drawing/2014/main" id="{07913085-DD13-4912-BD6E-BF9013A4882D}"/>
                </a:ext>
              </a:extLst>
            </p:cNvPr>
            <p:cNvSpPr/>
            <p:nvPr/>
          </p:nvSpPr>
          <p:spPr>
            <a:xfrm>
              <a:off x="4441685" y="5054853"/>
              <a:ext cx="991770" cy="446381"/>
            </a:xfrm>
            <a:prstGeom prst="rect">
              <a:avLst/>
            </a:prstGeom>
          </p:spPr>
          <p:txBody>
            <a:bodyPr wrap="none">
              <a:spAutoFit/>
            </a:bodyPr>
            <a:lstStyle/>
            <a:p>
              <a:r>
                <a:rPr lang="zh-CN" altLang="zh-CN" sz="1400" b="1" dirty="0">
                  <a:solidFill>
                    <a:schemeClr val="accent1"/>
                  </a:solidFill>
                </a:rPr>
                <a:t>其他约束</a:t>
              </a:r>
              <a:endParaRPr lang="zh-CN" altLang="en-US" sz="1400" b="1" dirty="0">
                <a:solidFill>
                  <a:schemeClr val="accent1"/>
                </a:solidFill>
              </a:endParaRPr>
            </a:p>
          </p:txBody>
        </p:sp>
      </p:grpSp>
    </p:spTree>
    <p:extLst>
      <p:ext uri="{BB962C8B-B14F-4D97-AF65-F5344CB8AC3E}">
        <p14:creationId xmlns:p14="http://schemas.microsoft.com/office/powerpoint/2010/main" val="2883696362"/>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5 </a:t>
            </a:r>
            <a:r>
              <a:rPr lang="zh-CN" altLang="en-US" dirty="0"/>
              <a:t>预测算法</a:t>
            </a:r>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5.2.1 SPMGC </a:t>
            </a:r>
            <a:r>
              <a:rPr lang="zh-CN" altLang="en-US" dirty="0"/>
              <a:t>（</a:t>
            </a:r>
            <a:r>
              <a:rPr lang="en-US" altLang="zh-CN" dirty="0"/>
              <a:t>1/2</a:t>
            </a:r>
            <a:r>
              <a:rPr lang="zh-CN" altLang="en-US" dirty="0"/>
              <a:t>）</a:t>
            </a:r>
            <a:r>
              <a:rPr lang="en-US" altLang="zh-CN" dirty="0"/>
              <a:t>---</a:t>
            </a:r>
            <a:r>
              <a:rPr lang="zh-CN" altLang="en-US" dirty="0"/>
              <a:t>算法思想</a:t>
            </a:r>
          </a:p>
        </p:txBody>
      </p:sp>
      <p:sp>
        <p:nvSpPr>
          <p:cNvPr id="4" name="矩形 3">
            <a:extLst>
              <a:ext uri="{FF2B5EF4-FFF2-40B4-BE49-F238E27FC236}">
                <a16:creationId xmlns:a16="http://schemas.microsoft.com/office/drawing/2014/main" id="{34C34572-2B07-4E25-A27F-69AADD842160}"/>
              </a:ext>
            </a:extLst>
          </p:cNvPr>
          <p:cNvSpPr/>
          <p:nvPr/>
        </p:nvSpPr>
        <p:spPr>
          <a:xfrm>
            <a:off x="1058430" y="1924854"/>
            <a:ext cx="2457172" cy="461665"/>
          </a:xfrm>
          <a:prstGeom prst="rect">
            <a:avLst/>
          </a:prstGeom>
        </p:spPr>
        <p:txBody>
          <a:bodyPr wrap="square">
            <a:spAutoFit/>
          </a:bodyPr>
          <a:lstStyle/>
          <a:p>
            <a:pPr marL="285750" indent="-285750">
              <a:buFont typeface="Wingdings" panose="05000000000000000000" pitchFamily="2" charset="2"/>
              <a:buChar char="n"/>
            </a:pPr>
            <a:r>
              <a:rPr lang="zh-CN" altLang="en-US" sz="2400" dirty="0"/>
              <a:t>算法思想</a:t>
            </a:r>
          </a:p>
        </p:txBody>
      </p:sp>
      <p:sp>
        <p:nvSpPr>
          <p:cNvPr id="9" name="矩形 8">
            <a:extLst>
              <a:ext uri="{FF2B5EF4-FFF2-40B4-BE49-F238E27FC236}">
                <a16:creationId xmlns:a16="http://schemas.microsoft.com/office/drawing/2014/main" id="{88B39BD0-A3A5-4EA9-88CF-A7E051EAE186}"/>
              </a:ext>
            </a:extLst>
          </p:cNvPr>
          <p:cNvSpPr/>
          <p:nvPr/>
        </p:nvSpPr>
        <p:spPr>
          <a:xfrm>
            <a:off x="1378225" y="2534179"/>
            <a:ext cx="9047923" cy="1704056"/>
          </a:xfrm>
          <a:prstGeom prst="rect">
            <a:avLst/>
          </a:prstGeom>
        </p:spPr>
        <p:txBody>
          <a:bodyPr wrap="square">
            <a:spAutoFit/>
          </a:bodyPr>
          <a:lstStyle/>
          <a:p>
            <a:pPr marL="285750" indent="-285750">
              <a:lnSpc>
                <a:spcPct val="150000"/>
              </a:lnSpc>
              <a:buFont typeface="Wingdings" panose="05000000000000000000" pitchFamily="2" charset="2"/>
              <a:buChar char="Ø"/>
            </a:pPr>
            <a:r>
              <a:rPr lang="zh-CN" altLang="en-US" dirty="0">
                <a:solidFill>
                  <a:srgbClr val="000000"/>
                </a:solidFill>
                <a:latin typeface="Verdana" panose="020B0604030504040204" pitchFamily="34" charset="0"/>
              </a:rPr>
              <a:t>序贯模式挖掘</a:t>
            </a:r>
            <a:r>
              <a:rPr lang="en-US" altLang="zh-CN" dirty="0">
                <a:solidFill>
                  <a:srgbClr val="000000"/>
                </a:solidFill>
                <a:latin typeface="Verdana" panose="020B0604030504040204" pitchFamily="34" charset="0"/>
              </a:rPr>
              <a:t>SPMGC</a:t>
            </a:r>
            <a:r>
              <a:rPr lang="zh-CN" altLang="en-US" dirty="0">
                <a:solidFill>
                  <a:srgbClr val="000000"/>
                </a:solidFill>
                <a:latin typeface="Verdana" panose="020B0604030504040204" pitchFamily="34" charset="0"/>
              </a:rPr>
              <a:t>算法是基于时间窗口、时间因素、挖掘结果等约束条件组成的广义约束条件给出的算法。</a:t>
            </a:r>
            <a:endParaRPr lang="en-US" altLang="zh-CN" dirty="0">
              <a:solidFill>
                <a:srgbClr val="000000"/>
              </a:solidFill>
              <a:latin typeface="Verdana" panose="020B0604030504040204" pitchFamily="34" charset="0"/>
            </a:endParaRPr>
          </a:p>
          <a:p>
            <a:pPr marL="285750" indent="-285750">
              <a:lnSpc>
                <a:spcPct val="150000"/>
              </a:lnSpc>
              <a:buFont typeface="Wingdings" panose="05000000000000000000" pitchFamily="2" charset="2"/>
              <a:buChar char="Ø"/>
            </a:pPr>
            <a:r>
              <a:rPr lang="en-US" altLang="zh-CN" dirty="0">
                <a:solidFill>
                  <a:srgbClr val="000000"/>
                </a:solidFill>
                <a:latin typeface="Verdana" panose="020B0604030504040204" pitchFamily="34" charset="0"/>
              </a:rPr>
              <a:t>SPMGC</a:t>
            </a:r>
            <a:r>
              <a:rPr lang="zh-CN" altLang="en-US" dirty="0">
                <a:solidFill>
                  <a:srgbClr val="000000"/>
                </a:solidFill>
                <a:latin typeface="Verdana" panose="020B0604030504040204" pitchFamily="34" charset="0"/>
              </a:rPr>
              <a:t>算法首先对约束条件按照优先级进行排序，然后根据约束条件产生候选序列，</a:t>
            </a:r>
            <a:r>
              <a:rPr lang="en-US" altLang="zh-CN" dirty="0">
                <a:solidFill>
                  <a:srgbClr val="000000"/>
                </a:solidFill>
                <a:latin typeface="Verdana" panose="020B0604030504040204" pitchFamily="34" charset="0"/>
              </a:rPr>
              <a:t>SPMGC</a:t>
            </a:r>
            <a:r>
              <a:rPr lang="zh-CN" altLang="en-US" dirty="0">
                <a:solidFill>
                  <a:srgbClr val="000000"/>
                </a:solidFill>
                <a:latin typeface="Verdana" panose="020B0604030504040204" pitchFamily="34" charset="0"/>
              </a:rPr>
              <a:t>算法说明了怎样使用约束条件来挖掘序贯模式。</a:t>
            </a:r>
            <a:endParaRPr lang="zh-CN" altLang="en-US" dirty="0"/>
          </a:p>
        </p:txBody>
      </p:sp>
      <p:sp>
        <p:nvSpPr>
          <p:cNvPr id="14" name="矩形 13">
            <a:extLst>
              <a:ext uri="{FF2B5EF4-FFF2-40B4-BE49-F238E27FC236}">
                <a16:creationId xmlns:a16="http://schemas.microsoft.com/office/drawing/2014/main" id="{213D0A8A-A4D4-4E7B-B1F5-457E9C9ED05C}"/>
              </a:ext>
            </a:extLst>
          </p:cNvPr>
          <p:cNvSpPr/>
          <p:nvPr/>
        </p:nvSpPr>
        <p:spPr>
          <a:xfrm>
            <a:off x="1067496" y="4496106"/>
            <a:ext cx="2840842" cy="461665"/>
          </a:xfrm>
          <a:prstGeom prst="rect">
            <a:avLst/>
          </a:prstGeom>
        </p:spPr>
        <p:txBody>
          <a:bodyPr wrap="none">
            <a:spAutoFit/>
          </a:bodyPr>
          <a:lstStyle/>
          <a:p>
            <a:pPr marL="285750" indent="-285750">
              <a:buFont typeface="Wingdings" panose="05000000000000000000" pitchFamily="2" charset="2"/>
              <a:buChar char="n"/>
            </a:pPr>
            <a:r>
              <a:rPr lang="en-US" altLang="zh-CN" sz="2400" dirty="0"/>
              <a:t>SPMGC</a:t>
            </a:r>
            <a:r>
              <a:rPr lang="zh-CN" altLang="zh-CN" sz="2400" dirty="0"/>
              <a:t>处理</a:t>
            </a:r>
            <a:r>
              <a:rPr lang="zh-CN" altLang="en-US" sz="2400" dirty="0"/>
              <a:t>特点</a:t>
            </a:r>
          </a:p>
        </p:txBody>
      </p:sp>
      <p:sp>
        <p:nvSpPr>
          <p:cNvPr id="15" name="矩形 14">
            <a:extLst>
              <a:ext uri="{FF2B5EF4-FFF2-40B4-BE49-F238E27FC236}">
                <a16:creationId xmlns:a16="http://schemas.microsoft.com/office/drawing/2014/main" id="{3AC931FD-817F-41AE-BED6-CCBD5E2C32C3}"/>
              </a:ext>
            </a:extLst>
          </p:cNvPr>
          <p:cNvSpPr/>
          <p:nvPr/>
        </p:nvSpPr>
        <p:spPr>
          <a:xfrm>
            <a:off x="1433020" y="5090305"/>
            <a:ext cx="8287449" cy="369332"/>
          </a:xfrm>
          <a:prstGeom prst="rect">
            <a:avLst/>
          </a:prstGeom>
        </p:spPr>
        <p:txBody>
          <a:bodyPr wrap="square">
            <a:spAutoFit/>
          </a:bodyPr>
          <a:lstStyle/>
          <a:p>
            <a:pPr marL="285750" indent="-285750">
              <a:buFont typeface="Wingdings" panose="05000000000000000000" pitchFamily="2" charset="2"/>
              <a:buChar char="p"/>
            </a:pPr>
            <a:r>
              <a:rPr lang="zh-CN" altLang="zh-CN" dirty="0"/>
              <a:t>使用约束条件来挖掘序贯模式，</a:t>
            </a:r>
            <a:r>
              <a:rPr lang="zh-CN" altLang="en-US" dirty="0"/>
              <a:t>对于不同</a:t>
            </a:r>
            <a:r>
              <a:rPr lang="zh-CN" altLang="zh-CN" dirty="0"/>
              <a:t>应用领域的采用其他序贯模式算法</a:t>
            </a:r>
            <a:endParaRPr lang="zh-CN" altLang="en-US" dirty="0"/>
          </a:p>
        </p:txBody>
      </p:sp>
    </p:spTree>
    <p:extLst>
      <p:ext uri="{BB962C8B-B14F-4D97-AF65-F5344CB8AC3E}">
        <p14:creationId xmlns:p14="http://schemas.microsoft.com/office/powerpoint/2010/main" val="1942852707"/>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B623A151-794C-4128-9C12-F15801D3BF98}"/>
              </a:ext>
            </a:extLst>
          </p:cNvPr>
          <p:cNvPicPr>
            <a:picLocks noChangeAspect="1"/>
          </p:cNvPicPr>
          <p:nvPr/>
        </p:nvPicPr>
        <p:blipFill>
          <a:blip r:embed="rId3"/>
          <a:stretch>
            <a:fillRect/>
          </a:stretch>
        </p:blipFill>
        <p:spPr>
          <a:xfrm>
            <a:off x="5396050" y="945000"/>
            <a:ext cx="6795950" cy="4968000"/>
          </a:xfrm>
          <a:prstGeom prst="rect">
            <a:avLst/>
          </a:prstGeom>
        </p:spPr>
      </p:pic>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5 </a:t>
            </a:r>
            <a:r>
              <a:rPr lang="zh-CN" altLang="en-US" dirty="0"/>
              <a:t>预测算法</a:t>
            </a:r>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5.2.1 SPMGC </a:t>
            </a:r>
            <a:r>
              <a:rPr lang="zh-CN" altLang="en-US" dirty="0"/>
              <a:t>（</a:t>
            </a:r>
            <a:r>
              <a:rPr lang="en-US" altLang="zh-CN" dirty="0"/>
              <a:t>2/2</a:t>
            </a:r>
            <a:r>
              <a:rPr lang="zh-CN" altLang="en-US" dirty="0"/>
              <a:t>）</a:t>
            </a:r>
            <a:r>
              <a:rPr lang="en-US" altLang="zh-CN" dirty="0"/>
              <a:t>---</a:t>
            </a:r>
            <a:r>
              <a:rPr lang="zh-CN" altLang="en-US" dirty="0"/>
              <a:t>算法实例</a:t>
            </a:r>
          </a:p>
        </p:txBody>
      </p:sp>
      <p:sp>
        <p:nvSpPr>
          <p:cNvPr id="4" name="矩形 3">
            <a:extLst>
              <a:ext uri="{FF2B5EF4-FFF2-40B4-BE49-F238E27FC236}">
                <a16:creationId xmlns:a16="http://schemas.microsoft.com/office/drawing/2014/main" id="{34C34572-2B07-4E25-A27F-69AADD842160}"/>
              </a:ext>
            </a:extLst>
          </p:cNvPr>
          <p:cNvSpPr/>
          <p:nvPr/>
        </p:nvSpPr>
        <p:spPr>
          <a:xfrm>
            <a:off x="586409" y="1924854"/>
            <a:ext cx="4293704" cy="461665"/>
          </a:xfrm>
          <a:prstGeom prst="rect">
            <a:avLst/>
          </a:prstGeom>
          <a:solidFill>
            <a:schemeClr val="accent4">
              <a:lumMod val="75000"/>
            </a:schemeClr>
          </a:solidFill>
        </p:spPr>
        <p:txBody>
          <a:bodyPr wrap="square">
            <a:spAutoFit/>
          </a:bodyPr>
          <a:lstStyle/>
          <a:p>
            <a:pPr algn="ctr"/>
            <a:r>
              <a:rPr lang="en-US" altLang="zh-CN" sz="2400" dirty="0"/>
              <a:t> </a:t>
            </a:r>
            <a:r>
              <a:rPr lang="en-US" altLang="zh-CN" sz="2000" dirty="0">
                <a:solidFill>
                  <a:schemeClr val="bg1"/>
                </a:solidFill>
              </a:rPr>
              <a:t>SPMGC</a:t>
            </a:r>
            <a:r>
              <a:rPr lang="zh-CN" altLang="zh-CN" dirty="0">
                <a:solidFill>
                  <a:schemeClr val="bg1"/>
                </a:solidFill>
              </a:rPr>
              <a:t>处理流程</a:t>
            </a:r>
            <a:endParaRPr lang="zh-CN" altLang="en-US" sz="2000" dirty="0">
              <a:solidFill>
                <a:schemeClr val="bg1"/>
              </a:solidFill>
            </a:endParaRPr>
          </a:p>
        </p:txBody>
      </p:sp>
      <p:sp>
        <p:nvSpPr>
          <p:cNvPr id="5" name="矩形 4">
            <a:extLst>
              <a:ext uri="{FF2B5EF4-FFF2-40B4-BE49-F238E27FC236}">
                <a16:creationId xmlns:a16="http://schemas.microsoft.com/office/drawing/2014/main" id="{506B3A3B-F78A-40AB-AF5E-91AFFCEB2A7C}"/>
              </a:ext>
            </a:extLst>
          </p:cNvPr>
          <p:cNvSpPr/>
          <p:nvPr/>
        </p:nvSpPr>
        <p:spPr>
          <a:xfrm>
            <a:off x="494889" y="2554159"/>
            <a:ext cx="4533025" cy="3495316"/>
          </a:xfrm>
          <a:prstGeom prst="rect">
            <a:avLst/>
          </a:prstGeom>
          <a:ln>
            <a:noFill/>
            <a:prstDash val="lgDash"/>
          </a:ln>
        </p:spPr>
        <p:txBody>
          <a:bodyPr wrap="square">
            <a:spAutoFit/>
          </a:bodyPr>
          <a:lstStyle/>
          <a:p>
            <a:pPr marL="342900" indent="-342900">
              <a:lnSpc>
                <a:spcPct val="150000"/>
              </a:lnSpc>
              <a:buFont typeface="+mj-lt"/>
              <a:buAutoNum type="arabicPeriod"/>
            </a:pPr>
            <a:r>
              <a:rPr lang="zh-CN" altLang="en-US" sz="1600" dirty="0"/>
              <a:t>扫描时间序列数据库，获取满足约束条件且长度为</a:t>
            </a:r>
            <a:r>
              <a:rPr lang="en-US" altLang="zh-CN" sz="1600" b="1" dirty="0"/>
              <a:t>1</a:t>
            </a:r>
            <a:r>
              <a:rPr lang="zh-CN" altLang="en-US" sz="1600" dirty="0"/>
              <a:t>序列模式</a:t>
            </a:r>
            <a:r>
              <a:rPr lang="en-US" altLang="zh-CN" sz="1600" dirty="0"/>
              <a:t>L1</a:t>
            </a:r>
            <a:r>
              <a:rPr lang="zh-CN" altLang="en-US" sz="1600" dirty="0"/>
              <a:t>，序列模式</a:t>
            </a:r>
            <a:r>
              <a:rPr lang="en-US" altLang="zh-CN" sz="1600" dirty="0"/>
              <a:t>L1</a:t>
            </a:r>
            <a:r>
              <a:rPr lang="zh-CN" altLang="en-US" sz="1600" dirty="0"/>
              <a:t>为种子集</a:t>
            </a:r>
            <a:endParaRPr lang="en-US" altLang="zh-CN" sz="1600" dirty="0"/>
          </a:p>
          <a:p>
            <a:pPr marL="342900" indent="-342900">
              <a:buFont typeface="+mj-lt"/>
              <a:buAutoNum type="arabicPeriod"/>
            </a:pPr>
            <a:endParaRPr lang="en-US" altLang="zh-CN" sz="1600" dirty="0"/>
          </a:p>
          <a:p>
            <a:pPr marL="342900" indent="-342900">
              <a:lnSpc>
                <a:spcPct val="150000"/>
              </a:lnSpc>
              <a:buFont typeface="+mj-lt"/>
              <a:buAutoNum type="arabicPeriod"/>
            </a:pPr>
            <a:r>
              <a:rPr lang="zh-CN" altLang="en-US" sz="1600" dirty="0"/>
              <a:t>根据长度为</a:t>
            </a:r>
            <a:r>
              <a:rPr lang="en-US" altLang="zh-CN" sz="1600" dirty="0"/>
              <a:t>i-1</a:t>
            </a:r>
            <a:r>
              <a:rPr lang="zh-CN" altLang="en-US" sz="1600" dirty="0"/>
              <a:t>的种子集</a:t>
            </a:r>
            <a:r>
              <a:rPr lang="en-US" altLang="zh-CN" sz="1600" dirty="0"/>
              <a:t>Li-1</a:t>
            </a:r>
            <a:r>
              <a:rPr lang="zh-CN" altLang="en-US" sz="1600" dirty="0"/>
              <a:t>，通过连接与剪切运算生成长度为</a:t>
            </a:r>
            <a:r>
              <a:rPr lang="en-US" altLang="zh-CN" sz="1600" dirty="0" err="1"/>
              <a:t>i</a:t>
            </a:r>
            <a:r>
              <a:rPr lang="en-US" altLang="zh-CN" sz="1600" dirty="0"/>
              <a:t> </a:t>
            </a:r>
            <a:r>
              <a:rPr lang="zh-CN" altLang="en-US" sz="1600" dirty="0"/>
              <a:t>并且满足约束条件的候选序列模式</a:t>
            </a:r>
            <a:r>
              <a:rPr lang="en-US" altLang="zh-CN" sz="1600" dirty="0"/>
              <a:t>Ci</a:t>
            </a:r>
            <a:r>
              <a:rPr lang="zh-CN" altLang="en-US" sz="1600" dirty="0"/>
              <a:t>，基于此扫描序列数据库，并计算每个候选序列模式</a:t>
            </a:r>
            <a:r>
              <a:rPr lang="en-US" altLang="zh-CN" sz="1600" dirty="0"/>
              <a:t>Ci </a:t>
            </a:r>
            <a:r>
              <a:rPr lang="zh-CN" altLang="en-US" sz="1600" dirty="0"/>
              <a:t>的支持数，从而产生长度为</a:t>
            </a:r>
            <a:r>
              <a:rPr lang="en-US" altLang="zh-CN" sz="1600" dirty="0"/>
              <a:t>I </a:t>
            </a:r>
            <a:r>
              <a:rPr lang="zh-CN" altLang="en-US" sz="1600" dirty="0"/>
              <a:t>的序列模式</a:t>
            </a:r>
            <a:r>
              <a:rPr lang="en-US" altLang="zh-CN" sz="1600" dirty="0"/>
              <a:t>Li</a:t>
            </a:r>
            <a:r>
              <a:rPr lang="zh-CN" altLang="en-US" sz="1600" dirty="0"/>
              <a:t>，将</a:t>
            </a:r>
            <a:r>
              <a:rPr lang="en-US" altLang="zh-CN" sz="1600" dirty="0"/>
              <a:t>Li</a:t>
            </a:r>
            <a:r>
              <a:rPr lang="zh-CN" altLang="en-US" sz="1600" dirty="0"/>
              <a:t>作为新种子集</a:t>
            </a:r>
            <a:endParaRPr lang="en-US" altLang="zh-CN" sz="1600" dirty="0"/>
          </a:p>
          <a:p>
            <a:pPr marL="342900" indent="-342900">
              <a:buFont typeface="+mj-lt"/>
              <a:buAutoNum type="arabicPeriod"/>
            </a:pPr>
            <a:endParaRPr lang="en-US" altLang="zh-CN" sz="1600" dirty="0"/>
          </a:p>
          <a:p>
            <a:pPr marL="342900" indent="-342900">
              <a:lnSpc>
                <a:spcPct val="150000"/>
              </a:lnSpc>
              <a:buFont typeface="+mj-lt"/>
              <a:buAutoNum type="arabicPeriod"/>
            </a:pPr>
            <a:r>
              <a:rPr lang="zh-CN" altLang="en-US" sz="1600" dirty="0"/>
              <a:t>重复上一步直至没有新候选序列模式产生</a:t>
            </a:r>
          </a:p>
        </p:txBody>
      </p:sp>
      <p:sp>
        <p:nvSpPr>
          <p:cNvPr id="11" name="矩形 10">
            <a:extLst>
              <a:ext uri="{FF2B5EF4-FFF2-40B4-BE49-F238E27FC236}">
                <a16:creationId xmlns:a16="http://schemas.microsoft.com/office/drawing/2014/main" id="{B8456EF0-F5A6-4FEE-8A66-96FBBE5F4707}"/>
              </a:ext>
            </a:extLst>
          </p:cNvPr>
          <p:cNvSpPr/>
          <p:nvPr/>
        </p:nvSpPr>
        <p:spPr>
          <a:xfrm>
            <a:off x="6457488" y="6017955"/>
            <a:ext cx="4673074" cy="307777"/>
          </a:xfrm>
          <a:prstGeom prst="rect">
            <a:avLst/>
          </a:prstGeom>
          <a:solidFill>
            <a:srgbClr val="BFD0E2"/>
          </a:solidFill>
        </p:spPr>
        <p:txBody>
          <a:bodyPr wrap="none">
            <a:spAutoFit/>
          </a:bodyPr>
          <a:lstStyle/>
          <a:p>
            <a:r>
              <a:rPr lang="zh-CN" altLang="en-US" sz="1400" dirty="0">
                <a:solidFill>
                  <a:srgbClr val="2E2E2E"/>
                </a:solidFill>
                <a:latin typeface="NexusSerif"/>
              </a:rPr>
              <a:t>序列模式挖掘药物之间关系从而预测给病人开的下一处方</a:t>
            </a:r>
            <a:endParaRPr lang="zh-CN" altLang="en-US" sz="1400" dirty="0"/>
          </a:p>
        </p:txBody>
      </p:sp>
    </p:spTree>
    <p:extLst>
      <p:ext uri="{BB962C8B-B14F-4D97-AF65-F5344CB8AC3E}">
        <p14:creationId xmlns:p14="http://schemas.microsoft.com/office/powerpoint/2010/main" val="605952989"/>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5 </a:t>
            </a:r>
            <a:r>
              <a:rPr lang="zh-CN" altLang="en-US" dirty="0"/>
              <a:t>预测算法</a:t>
            </a:r>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5.3 BP </a:t>
            </a:r>
            <a:r>
              <a:rPr lang="zh-CN" altLang="en-US" dirty="0"/>
              <a:t>神经网络</a:t>
            </a:r>
            <a:r>
              <a:rPr lang="en-US" altLang="zh-CN" dirty="0"/>
              <a:t>---</a:t>
            </a:r>
            <a:r>
              <a:rPr lang="zh-CN" altLang="en-US" dirty="0"/>
              <a:t>算法思想</a:t>
            </a:r>
          </a:p>
        </p:txBody>
      </p:sp>
      <p:sp>
        <p:nvSpPr>
          <p:cNvPr id="4" name="矩形 3">
            <a:extLst>
              <a:ext uri="{FF2B5EF4-FFF2-40B4-BE49-F238E27FC236}">
                <a16:creationId xmlns:a16="http://schemas.microsoft.com/office/drawing/2014/main" id="{437FE321-CD45-4667-B077-FF2CCA237AE4}"/>
              </a:ext>
            </a:extLst>
          </p:cNvPr>
          <p:cNvSpPr/>
          <p:nvPr/>
        </p:nvSpPr>
        <p:spPr>
          <a:xfrm>
            <a:off x="850900" y="1788190"/>
            <a:ext cx="5682428" cy="1581587"/>
          </a:xfrm>
          <a:prstGeom prst="rect">
            <a:avLst/>
          </a:prstGeom>
        </p:spPr>
        <p:txBody>
          <a:bodyPr wrap="square">
            <a:spAutoFit/>
          </a:bodyPr>
          <a:lstStyle/>
          <a:p>
            <a:pPr marL="285750" indent="-285750">
              <a:lnSpc>
                <a:spcPct val="150000"/>
              </a:lnSpc>
              <a:buFont typeface="Wingdings" panose="05000000000000000000" pitchFamily="2" charset="2"/>
              <a:buChar char="n"/>
            </a:pPr>
            <a:r>
              <a:rPr lang="en-US" altLang="zh-CN" sz="2200" dirty="0"/>
              <a:t>BP</a:t>
            </a:r>
            <a:r>
              <a:rPr lang="zh-CN" altLang="en-US" sz="2200" dirty="0"/>
              <a:t>神经网络</a:t>
            </a:r>
            <a:endParaRPr lang="en-US" altLang="zh-CN" sz="2200" dirty="0"/>
          </a:p>
          <a:p>
            <a:pPr marL="285750" indent="-285750">
              <a:lnSpc>
                <a:spcPts val="1160"/>
              </a:lnSpc>
              <a:buFont typeface="Wingdings" panose="05000000000000000000" pitchFamily="2" charset="2"/>
              <a:buChar char="n"/>
            </a:pPr>
            <a:endParaRPr lang="en-US" altLang="zh-CN" dirty="0"/>
          </a:p>
          <a:p>
            <a:pPr marL="742939" lvl="1" indent="-285750">
              <a:lnSpc>
                <a:spcPct val="150000"/>
              </a:lnSpc>
              <a:buFont typeface="Wingdings" panose="05000000000000000000" pitchFamily="2" charset="2"/>
              <a:buChar char="p"/>
            </a:pPr>
            <a:r>
              <a:rPr lang="en-US" altLang="zh-CN" dirty="0"/>
              <a:t>BP</a:t>
            </a:r>
            <a:r>
              <a:rPr lang="zh-CN" altLang="en-US" dirty="0"/>
              <a:t>神经网络是一种多层前馈神经网络，该网络的主要特点是：信号前向传递，误差反向传播</a:t>
            </a:r>
          </a:p>
        </p:txBody>
      </p:sp>
      <p:sp>
        <p:nvSpPr>
          <p:cNvPr id="6" name="矩形 5">
            <a:extLst>
              <a:ext uri="{FF2B5EF4-FFF2-40B4-BE49-F238E27FC236}">
                <a16:creationId xmlns:a16="http://schemas.microsoft.com/office/drawing/2014/main" id="{EC2E83B4-C593-4B8F-8E7D-A7556C2D8F3D}"/>
              </a:ext>
            </a:extLst>
          </p:cNvPr>
          <p:cNvSpPr/>
          <p:nvPr/>
        </p:nvSpPr>
        <p:spPr>
          <a:xfrm>
            <a:off x="850900" y="3276667"/>
            <a:ext cx="5383343" cy="3249095"/>
          </a:xfrm>
          <a:prstGeom prst="rect">
            <a:avLst/>
          </a:prstGeom>
        </p:spPr>
        <p:txBody>
          <a:bodyPr wrap="square">
            <a:spAutoFit/>
          </a:bodyPr>
          <a:lstStyle/>
          <a:p>
            <a:pPr marL="742939" lvl="1" indent="-285750">
              <a:lnSpc>
                <a:spcPct val="150000"/>
              </a:lnSpc>
              <a:buFont typeface="Wingdings" panose="05000000000000000000" pitchFamily="2" charset="2"/>
              <a:buChar char="p"/>
            </a:pPr>
            <a:r>
              <a:rPr lang="zh-CN" altLang="en-US" dirty="0"/>
              <a:t>前向传递</a:t>
            </a:r>
            <a:endParaRPr lang="en-US" altLang="zh-CN" dirty="0"/>
          </a:p>
          <a:p>
            <a:pPr marL="1200127" lvl="2" indent="-285750">
              <a:lnSpc>
                <a:spcPct val="150000"/>
              </a:lnSpc>
              <a:buFont typeface="Wingdings" panose="05000000000000000000" pitchFamily="2" charset="2"/>
              <a:buChar char="Ø"/>
            </a:pPr>
            <a:r>
              <a:rPr lang="zh-CN" altLang="en-US" sz="1600" dirty="0">
                <a:solidFill>
                  <a:srgbClr val="222222"/>
                </a:solidFill>
                <a:latin typeface="Consolas" panose="020B0609020204030204" pitchFamily="49" charset="0"/>
              </a:rPr>
              <a:t>前向传递中，输入信号从输入层经隐含层处理，直至输出层，每一层的神经元状态只影响下一层神经元状态。</a:t>
            </a:r>
            <a:r>
              <a:rPr lang="zh-CN" altLang="en-US" sz="1600" dirty="0"/>
              <a:t>如果输出层得不到期望输出，则转入反向传播</a:t>
            </a:r>
            <a:endParaRPr lang="en-US" altLang="zh-CN" sz="1600" dirty="0"/>
          </a:p>
          <a:p>
            <a:pPr marL="742939" lvl="1" indent="-285750">
              <a:lnSpc>
                <a:spcPts val="580"/>
              </a:lnSpc>
              <a:buFont typeface="Wingdings" panose="05000000000000000000" pitchFamily="2" charset="2"/>
              <a:buChar char="p"/>
            </a:pPr>
            <a:endParaRPr lang="en-US" altLang="zh-CN" sz="1400" dirty="0"/>
          </a:p>
          <a:p>
            <a:pPr marL="742939" lvl="1" indent="-285750">
              <a:lnSpc>
                <a:spcPct val="150000"/>
              </a:lnSpc>
              <a:buFont typeface="Wingdings" panose="05000000000000000000" pitchFamily="2" charset="2"/>
              <a:buChar char="p"/>
            </a:pPr>
            <a:r>
              <a:rPr lang="zh-CN" altLang="en-US" dirty="0"/>
              <a:t>反向传播</a:t>
            </a:r>
            <a:endParaRPr lang="en-US" altLang="zh-CN" dirty="0"/>
          </a:p>
          <a:p>
            <a:pPr marL="1257277" lvl="2" indent="-342900">
              <a:lnSpc>
                <a:spcPct val="150000"/>
              </a:lnSpc>
              <a:buFont typeface="Wingdings" panose="05000000000000000000" pitchFamily="2" charset="2"/>
              <a:buChar char="Ø"/>
            </a:pPr>
            <a:r>
              <a:rPr lang="zh-CN" altLang="en-US" sz="1600" dirty="0"/>
              <a:t>根据预测误差调整网络权值和阈值，使</a:t>
            </a:r>
            <a:r>
              <a:rPr lang="en-US" altLang="zh-CN" sz="1600" dirty="0"/>
              <a:t>BP</a:t>
            </a:r>
            <a:r>
              <a:rPr lang="zh-CN" altLang="en-US" sz="1600" dirty="0"/>
              <a:t>神经网络预测输出不断逼近期望输出</a:t>
            </a:r>
          </a:p>
        </p:txBody>
      </p:sp>
      <p:sp>
        <p:nvSpPr>
          <p:cNvPr id="7" name="矩形 6">
            <a:extLst>
              <a:ext uri="{FF2B5EF4-FFF2-40B4-BE49-F238E27FC236}">
                <a16:creationId xmlns:a16="http://schemas.microsoft.com/office/drawing/2014/main" id="{1645D1CF-8607-4C4A-BA75-BD2196C75AFB}"/>
              </a:ext>
            </a:extLst>
          </p:cNvPr>
          <p:cNvSpPr/>
          <p:nvPr/>
        </p:nvSpPr>
        <p:spPr>
          <a:xfrm>
            <a:off x="1269302" y="3582669"/>
            <a:ext cx="9734495" cy="646331"/>
          </a:xfrm>
          <a:prstGeom prst="rect">
            <a:avLst/>
          </a:prstGeom>
        </p:spPr>
        <p:txBody>
          <a:bodyPr wrap="square">
            <a:spAutoFit/>
          </a:bodyPr>
          <a:lstStyle/>
          <a:p>
            <a:endParaRPr lang="en-US" altLang="zh-CN" dirty="0">
              <a:solidFill>
                <a:srgbClr val="222222"/>
              </a:solidFill>
              <a:latin typeface="Consolas" panose="020B0609020204030204" pitchFamily="49" charset="0"/>
            </a:endParaRPr>
          </a:p>
          <a:p>
            <a:endParaRPr lang="zh-CN" altLang="en-US" dirty="0"/>
          </a:p>
        </p:txBody>
      </p:sp>
      <p:pic>
        <p:nvPicPr>
          <p:cNvPr id="9" name="图片 8">
            <a:extLst>
              <a:ext uri="{FF2B5EF4-FFF2-40B4-BE49-F238E27FC236}">
                <a16:creationId xmlns:a16="http://schemas.microsoft.com/office/drawing/2014/main" id="{3BD6756B-7C50-47C4-A389-EE4A2B24ED37}"/>
              </a:ext>
            </a:extLst>
          </p:cNvPr>
          <p:cNvPicPr>
            <a:picLocks noChangeAspect="1"/>
          </p:cNvPicPr>
          <p:nvPr/>
        </p:nvPicPr>
        <p:blipFill>
          <a:blip r:embed="rId3"/>
          <a:stretch>
            <a:fillRect/>
          </a:stretch>
        </p:blipFill>
        <p:spPr>
          <a:xfrm>
            <a:off x="6507050" y="2160453"/>
            <a:ext cx="5444278" cy="4140000"/>
          </a:xfrm>
          <a:prstGeom prst="rect">
            <a:avLst/>
          </a:prstGeom>
        </p:spPr>
      </p:pic>
    </p:spTree>
    <p:extLst>
      <p:ext uri="{BB962C8B-B14F-4D97-AF65-F5344CB8AC3E}">
        <p14:creationId xmlns:p14="http://schemas.microsoft.com/office/powerpoint/2010/main" val="913841054"/>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5 </a:t>
            </a:r>
            <a:r>
              <a:rPr lang="zh-CN" altLang="en-US" dirty="0"/>
              <a:t>预测算法</a:t>
            </a:r>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5.3.1 </a:t>
            </a:r>
            <a:r>
              <a:rPr lang="zh-CN" altLang="en-US" dirty="0"/>
              <a:t>前向传播过程</a:t>
            </a:r>
          </a:p>
        </p:txBody>
      </p:sp>
      <p:sp>
        <p:nvSpPr>
          <p:cNvPr id="4" name="矩形 3">
            <a:extLst>
              <a:ext uri="{FF2B5EF4-FFF2-40B4-BE49-F238E27FC236}">
                <a16:creationId xmlns:a16="http://schemas.microsoft.com/office/drawing/2014/main" id="{437FE321-CD45-4667-B077-FF2CCA237AE4}"/>
              </a:ext>
            </a:extLst>
          </p:cNvPr>
          <p:cNvSpPr/>
          <p:nvPr/>
        </p:nvSpPr>
        <p:spPr>
          <a:xfrm>
            <a:off x="893470" y="1925478"/>
            <a:ext cx="5497602" cy="1617879"/>
          </a:xfrm>
          <a:prstGeom prst="rect">
            <a:avLst/>
          </a:prstGeom>
        </p:spPr>
        <p:txBody>
          <a:bodyPr wrap="square">
            <a:spAutoFit/>
          </a:bodyPr>
          <a:lstStyle/>
          <a:p>
            <a:pPr marL="285750" indent="-285750">
              <a:lnSpc>
                <a:spcPct val="150000"/>
              </a:lnSpc>
              <a:buFont typeface="Wingdings" panose="05000000000000000000" pitchFamily="2" charset="2"/>
              <a:buChar char="n"/>
            </a:pPr>
            <a:r>
              <a:rPr lang="zh-CN" altLang="en-US" sz="2000" dirty="0"/>
              <a:t>神经元输出值</a:t>
            </a:r>
            <a:r>
              <a:rPr lang="en-US" altLang="zh-CN" sz="2000" dirty="0"/>
              <a:t>a</a:t>
            </a:r>
          </a:p>
          <a:p>
            <a:pPr marL="742939" lvl="1" indent="-285750">
              <a:lnSpc>
                <a:spcPct val="150000"/>
              </a:lnSpc>
              <a:buFont typeface="Wingdings" panose="05000000000000000000" pitchFamily="2" charset="2"/>
              <a:buChar char="p"/>
            </a:pPr>
            <a:r>
              <a:rPr lang="zh-CN" altLang="en-US" sz="1600" dirty="0"/>
              <a:t>除了输入层的神经元，每个神经元都会有加权求和得到的输入值 </a:t>
            </a:r>
            <a:r>
              <a:rPr lang="en-US" altLang="zh-CN" sz="1600" dirty="0"/>
              <a:t>z </a:t>
            </a:r>
            <a:r>
              <a:rPr lang="zh-CN" altLang="en-US" sz="1600" dirty="0"/>
              <a:t>和将 </a:t>
            </a:r>
            <a:r>
              <a:rPr lang="en-US" altLang="zh-CN" sz="1600" dirty="0"/>
              <a:t>z </a:t>
            </a:r>
            <a:r>
              <a:rPr lang="zh-CN" altLang="en-US" sz="1600" dirty="0"/>
              <a:t>通过 </a:t>
            </a:r>
            <a:r>
              <a:rPr lang="en-US" altLang="zh-CN" sz="1600" dirty="0"/>
              <a:t>Sigmoid </a:t>
            </a:r>
            <a:r>
              <a:rPr lang="zh-CN" altLang="en-US" sz="1600" dirty="0"/>
              <a:t>函数（也即是激活函数）非线性转化后的输出值 </a:t>
            </a:r>
            <a:r>
              <a:rPr lang="en-US" altLang="zh-CN" sz="1600" dirty="0"/>
              <a:t>a</a:t>
            </a:r>
            <a:endParaRPr lang="zh-CN" altLang="en-US" sz="1600" dirty="0"/>
          </a:p>
        </p:txBody>
      </p:sp>
      <p:pic>
        <p:nvPicPr>
          <p:cNvPr id="9" name="图片 8">
            <a:extLst>
              <a:ext uri="{FF2B5EF4-FFF2-40B4-BE49-F238E27FC236}">
                <a16:creationId xmlns:a16="http://schemas.microsoft.com/office/drawing/2014/main" id="{3BD6756B-7C50-47C4-A389-EE4A2B24ED37}"/>
              </a:ext>
            </a:extLst>
          </p:cNvPr>
          <p:cNvPicPr>
            <a:picLocks noChangeAspect="1"/>
          </p:cNvPicPr>
          <p:nvPr/>
        </p:nvPicPr>
        <p:blipFill>
          <a:blip r:embed="rId3"/>
          <a:stretch>
            <a:fillRect/>
          </a:stretch>
        </p:blipFill>
        <p:spPr>
          <a:xfrm>
            <a:off x="6604327" y="2155687"/>
            <a:ext cx="5349594" cy="4068000"/>
          </a:xfrm>
          <a:prstGeom prst="rect">
            <a:avLst/>
          </a:prstGeom>
        </p:spPr>
      </p:pic>
      <p:sp>
        <p:nvSpPr>
          <p:cNvPr id="5" name="AutoShape 2">
            <a:extLst>
              <a:ext uri="{FF2B5EF4-FFF2-40B4-BE49-F238E27FC236}">
                <a16:creationId xmlns:a16="http://schemas.microsoft.com/office/drawing/2014/main" id="{01A45066-C7C7-4461-81E3-E0B59C3FAB3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2" name="图片 11">
            <a:extLst>
              <a:ext uri="{FF2B5EF4-FFF2-40B4-BE49-F238E27FC236}">
                <a16:creationId xmlns:a16="http://schemas.microsoft.com/office/drawing/2014/main" id="{AC74C5EF-3CC5-49A8-B922-5027F5BB8FBC}"/>
              </a:ext>
            </a:extLst>
          </p:cNvPr>
          <p:cNvPicPr>
            <a:picLocks noChangeAspect="1"/>
          </p:cNvPicPr>
          <p:nvPr/>
        </p:nvPicPr>
        <p:blipFill>
          <a:blip r:embed="rId4"/>
          <a:stretch>
            <a:fillRect/>
          </a:stretch>
        </p:blipFill>
        <p:spPr>
          <a:xfrm>
            <a:off x="2483705" y="3572555"/>
            <a:ext cx="2317132" cy="1224000"/>
          </a:xfrm>
          <a:prstGeom prst="rect">
            <a:avLst/>
          </a:prstGeom>
        </p:spPr>
      </p:pic>
      <p:sp>
        <p:nvSpPr>
          <p:cNvPr id="13" name="矩形 12">
            <a:extLst>
              <a:ext uri="{FF2B5EF4-FFF2-40B4-BE49-F238E27FC236}">
                <a16:creationId xmlns:a16="http://schemas.microsoft.com/office/drawing/2014/main" id="{B579F585-7636-4A85-A9A4-CEE34BBE701A}"/>
              </a:ext>
            </a:extLst>
          </p:cNvPr>
          <p:cNvSpPr/>
          <p:nvPr/>
        </p:nvSpPr>
        <p:spPr>
          <a:xfrm>
            <a:off x="1632662" y="4872918"/>
            <a:ext cx="6096000" cy="1156214"/>
          </a:xfrm>
          <a:prstGeom prst="rect">
            <a:avLst/>
          </a:prstGeom>
        </p:spPr>
        <p:txBody>
          <a:bodyPr>
            <a:spAutoFit/>
          </a:bodyPr>
          <a:lstStyle/>
          <a:p>
            <a:pPr marL="171450" indent="-171450">
              <a:lnSpc>
                <a:spcPct val="150000"/>
              </a:lnSpc>
              <a:buFont typeface="Wingdings" panose="05000000000000000000" pitchFamily="2" charset="2"/>
              <a:buChar char="Ø"/>
            </a:pPr>
            <a:r>
              <a:rPr lang="en-US" altLang="zh-CN" sz="1400" dirty="0">
                <a:solidFill>
                  <a:srgbClr val="31424E"/>
                </a:solidFill>
                <a:latin typeface="microsoft yahei" panose="020B0503020204020204" pitchFamily="34" charset="-122"/>
                <a:ea typeface="microsoft yahei" panose="020B0503020204020204" pitchFamily="34" charset="-122"/>
              </a:rPr>
              <a:t> </a:t>
            </a:r>
            <a:r>
              <a:rPr lang="en-US" altLang="zh-CN" sz="1600" dirty="0">
                <a:solidFill>
                  <a:srgbClr val="31424E"/>
                </a:solidFill>
                <a:latin typeface="microsoft yahei" panose="020B0503020204020204" pitchFamily="34" charset="-122"/>
                <a:ea typeface="microsoft yahei" panose="020B0503020204020204" pitchFamily="34" charset="-122"/>
              </a:rPr>
              <a:t>l </a:t>
            </a:r>
            <a:r>
              <a:rPr lang="zh-CN" altLang="en-US" sz="1600" dirty="0">
                <a:solidFill>
                  <a:srgbClr val="31424E"/>
                </a:solidFill>
                <a:latin typeface="microsoft yahei" panose="020B0503020204020204" pitchFamily="34" charset="-122"/>
                <a:ea typeface="microsoft yahei" panose="020B0503020204020204" pitchFamily="34" charset="-122"/>
              </a:rPr>
              <a:t>和 </a:t>
            </a:r>
            <a:r>
              <a:rPr lang="en-US" altLang="zh-CN" sz="1600" dirty="0">
                <a:solidFill>
                  <a:srgbClr val="31424E"/>
                </a:solidFill>
                <a:latin typeface="microsoft yahei" panose="020B0503020204020204" pitchFamily="34" charset="-122"/>
                <a:ea typeface="microsoft yahei" panose="020B0503020204020204" pitchFamily="34" charset="-122"/>
              </a:rPr>
              <a:t>j</a:t>
            </a:r>
            <a:r>
              <a:rPr lang="zh-CN" altLang="en-US" sz="1600" dirty="0">
                <a:solidFill>
                  <a:srgbClr val="31424E"/>
                </a:solidFill>
                <a:latin typeface="microsoft yahei" panose="020B0503020204020204" pitchFamily="34" charset="-122"/>
                <a:ea typeface="microsoft yahei" panose="020B0503020204020204" pitchFamily="34" charset="-122"/>
              </a:rPr>
              <a:t>：表示的是第 </a:t>
            </a:r>
            <a:r>
              <a:rPr lang="en-US" altLang="zh-CN" sz="1600" dirty="0">
                <a:solidFill>
                  <a:srgbClr val="31424E"/>
                </a:solidFill>
                <a:latin typeface="microsoft yahei" panose="020B0503020204020204" pitchFamily="34" charset="-122"/>
                <a:ea typeface="microsoft yahei" panose="020B0503020204020204" pitchFamily="34" charset="-122"/>
              </a:rPr>
              <a:t>l </a:t>
            </a:r>
            <a:r>
              <a:rPr lang="zh-CN" altLang="en-US" sz="1600" dirty="0">
                <a:solidFill>
                  <a:srgbClr val="31424E"/>
                </a:solidFill>
                <a:latin typeface="microsoft yahei" panose="020B0503020204020204" pitchFamily="34" charset="-122"/>
                <a:ea typeface="microsoft yahei" panose="020B0503020204020204" pitchFamily="34" charset="-122"/>
              </a:rPr>
              <a:t>层的第 </a:t>
            </a:r>
            <a:r>
              <a:rPr lang="en-US" altLang="zh-CN" sz="1600" dirty="0">
                <a:solidFill>
                  <a:srgbClr val="31424E"/>
                </a:solidFill>
                <a:latin typeface="microsoft yahei" panose="020B0503020204020204" pitchFamily="34" charset="-122"/>
                <a:ea typeface="microsoft yahei" panose="020B0503020204020204" pitchFamily="34" charset="-122"/>
              </a:rPr>
              <a:t>j </a:t>
            </a:r>
            <a:r>
              <a:rPr lang="zh-CN" altLang="en-US" sz="1600" dirty="0">
                <a:solidFill>
                  <a:srgbClr val="31424E"/>
                </a:solidFill>
                <a:latin typeface="microsoft yahei" panose="020B0503020204020204" pitchFamily="34" charset="-122"/>
                <a:ea typeface="microsoft yahei" panose="020B0503020204020204" pitchFamily="34" charset="-122"/>
              </a:rPr>
              <a:t>个神经元，</a:t>
            </a:r>
            <a:endParaRPr lang="en-US" altLang="zh-CN" sz="1600" dirty="0">
              <a:solidFill>
                <a:srgbClr val="31424E"/>
              </a:solidFill>
              <a:latin typeface="microsoft yahei" panose="020B0503020204020204" pitchFamily="34" charset="-122"/>
              <a:ea typeface="microsoft yahei" panose="020B0503020204020204" pitchFamily="34" charset="-122"/>
            </a:endParaRPr>
          </a:p>
          <a:p>
            <a:pPr marL="171450" indent="-171450">
              <a:lnSpc>
                <a:spcPct val="150000"/>
              </a:lnSpc>
              <a:buFont typeface="Wingdings" panose="05000000000000000000" pitchFamily="2" charset="2"/>
              <a:buChar char="Ø"/>
            </a:pPr>
            <a:r>
              <a:rPr lang="en-US" altLang="zh-CN" sz="1600" dirty="0">
                <a:solidFill>
                  <a:srgbClr val="31424E"/>
                </a:solidFill>
                <a:latin typeface="microsoft yahei" panose="020B0503020204020204" pitchFamily="34" charset="-122"/>
                <a:ea typeface="microsoft yahei" panose="020B0503020204020204" pitchFamily="34" charset="-122"/>
              </a:rPr>
              <a:t> ij </a:t>
            </a:r>
            <a:r>
              <a:rPr lang="zh-CN" altLang="en-US" sz="1600" dirty="0">
                <a:solidFill>
                  <a:srgbClr val="31424E"/>
                </a:solidFill>
                <a:latin typeface="microsoft yahei" panose="020B0503020204020204" pitchFamily="34" charset="-122"/>
                <a:ea typeface="microsoft yahei" panose="020B0503020204020204" pitchFamily="34" charset="-122"/>
              </a:rPr>
              <a:t>：表示从第 </a:t>
            </a:r>
            <a:r>
              <a:rPr lang="en-US" altLang="zh-CN" sz="1600" dirty="0">
                <a:solidFill>
                  <a:srgbClr val="31424E"/>
                </a:solidFill>
                <a:latin typeface="microsoft yahei" panose="020B0503020204020204" pitchFamily="34" charset="-122"/>
                <a:ea typeface="microsoft yahei" panose="020B0503020204020204" pitchFamily="34" charset="-122"/>
              </a:rPr>
              <a:t>i </a:t>
            </a:r>
            <a:r>
              <a:rPr lang="zh-CN" altLang="en-US" sz="1600" dirty="0">
                <a:solidFill>
                  <a:srgbClr val="31424E"/>
                </a:solidFill>
                <a:latin typeface="microsoft yahei" panose="020B0503020204020204" pitchFamily="34" charset="-122"/>
                <a:ea typeface="microsoft yahei" panose="020B0503020204020204" pitchFamily="34" charset="-122"/>
              </a:rPr>
              <a:t>个神经元到第 </a:t>
            </a:r>
            <a:r>
              <a:rPr lang="en-US" altLang="zh-CN" sz="1600" dirty="0">
                <a:solidFill>
                  <a:srgbClr val="31424E"/>
                </a:solidFill>
                <a:latin typeface="microsoft yahei" panose="020B0503020204020204" pitchFamily="34" charset="-122"/>
                <a:ea typeface="microsoft yahei" panose="020B0503020204020204" pitchFamily="34" charset="-122"/>
              </a:rPr>
              <a:t>j </a:t>
            </a:r>
            <a:r>
              <a:rPr lang="zh-CN" altLang="en-US" sz="1600" dirty="0">
                <a:solidFill>
                  <a:srgbClr val="31424E"/>
                </a:solidFill>
                <a:latin typeface="microsoft yahei" panose="020B0503020204020204" pitchFamily="34" charset="-122"/>
                <a:ea typeface="microsoft yahei" panose="020B0503020204020204" pitchFamily="34" charset="-122"/>
              </a:rPr>
              <a:t>个神经元之间的连线</a:t>
            </a:r>
            <a:endParaRPr lang="en-US" altLang="zh-CN" sz="1600" dirty="0">
              <a:solidFill>
                <a:srgbClr val="31424E"/>
              </a:solidFill>
              <a:latin typeface="microsoft yahei" panose="020B0503020204020204" pitchFamily="34" charset="-122"/>
              <a:ea typeface="microsoft yahei" panose="020B0503020204020204" pitchFamily="34" charset="-122"/>
            </a:endParaRPr>
          </a:p>
          <a:p>
            <a:pPr marL="171450" indent="-171450">
              <a:lnSpc>
                <a:spcPct val="150000"/>
              </a:lnSpc>
              <a:buFont typeface="Wingdings" panose="05000000000000000000" pitchFamily="2" charset="2"/>
              <a:buChar char="Ø"/>
            </a:pPr>
            <a:r>
              <a:rPr lang="en-US" altLang="zh-CN" sz="1600" dirty="0">
                <a:solidFill>
                  <a:srgbClr val="31424E"/>
                </a:solidFill>
                <a:latin typeface="microsoft yahei" panose="020B0503020204020204" pitchFamily="34" charset="-122"/>
                <a:ea typeface="microsoft yahei" panose="020B0503020204020204" pitchFamily="34" charset="-122"/>
              </a:rPr>
              <a:t> w </a:t>
            </a:r>
            <a:r>
              <a:rPr lang="zh-CN" altLang="en-US" sz="1600" dirty="0">
                <a:solidFill>
                  <a:srgbClr val="31424E"/>
                </a:solidFill>
                <a:latin typeface="microsoft yahei" panose="020B0503020204020204" pitchFamily="34" charset="-122"/>
                <a:ea typeface="microsoft yahei" panose="020B0503020204020204" pitchFamily="34" charset="-122"/>
              </a:rPr>
              <a:t>：表示的是权重；</a:t>
            </a:r>
            <a:r>
              <a:rPr lang="en-US" altLang="zh-CN" sz="1600" dirty="0">
                <a:solidFill>
                  <a:srgbClr val="31424E"/>
                </a:solidFill>
                <a:latin typeface="microsoft yahei" panose="020B0503020204020204" pitchFamily="34" charset="-122"/>
                <a:ea typeface="microsoft yahei" panose="020B0503020204020204" pitchFamily="34" charset="-122"/>
              </a:rPr>
              <a:t>b</a:t>
            </a:r>
            <a:r>
              <a:rPr lang="zh-CN" altLang="en-US" sz="1600" dirty="0">
                <a:solidFill>
                  <a:srgbClr val="31424E"/>
                </a:solidFill>
                <a:latin typeface="microsoft yahei" panose="020B0503020204020204" pitchFamily="34" charset="-122"/>
                <a:ea typeface="microsoft yahei" panose="020B0503020204020204" pitchFamily="34" charset="-122"/>
              </a:rPr>
              <a:t>：</a:t>
            </a:r>
            <a:r>
              <a:rPr lang="en-US" altLang="zh-CN" sz="1600" dirty="0">
                <a:solidFill>
                  <a:srgbClr val="31424E"/>
                </a:solidFill>
                <a:latin typeface="microsoft yahei" panose="020B0503020204020204" pitchFamily="34" charset="-122"/>
                <a:ea typeface="microsoft yahei" panose="020B0503020204020204" pitchFamily="34" charset="-122"/>
              </a:rPr>
              <a:t> </a:t>
            </a:r>
            <a:r>
              <a:rPr lang="zh-CN" altLang="en-US" sz="1600" dirty="0">
                <a:solidFill>
                  <a:srgbClr val="31424E"/>
                </a:solidFill>
                <a:latin typeface="microsoft yahei" panose="020B0503020204020204" pitchFamily="34" charset="-122"/>
                <a:ea typeface="microsoft yahei" panose="020B0503020204020204" pitchFamily="34" charset="-122"/>
              </a:rPr>
              <a:t>表示的是偏置</a:t>
            </a:r>
            <a:endParaRPr lang="zh-CN" altLang="en-US" sz="1600" dirty="0"/>
          </a:p>
        </p:txBody>
      </p:sp>
    </p:spTree>
    <p:extLst>
      <p:ext uri="{BB962C8B-B14F-4D97-AF65-F5344CB8AC3E}">
        <p14:creationId xmlns:p14="http://schemas.microsoft.com/office/powerpoint/2010/main" val="220178229"/>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5 </a:t>
            </a:r>
            <a:r>
              <a:rPr lang="zh-CN" altLang="en-US" dirty="0"/>
              <a:t>预测算法</a:t>
            </a:r>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5.3.1 </a:t>
            </a:r>
            <a:r>
              <a:rPr lang="zh-CN" altLang="en-US" dirty="0"/>
              <a:t>前向传播过程</a:t>
            </a:r>
          </a:p>
        </p:txBody>
      </p:sp>
      <p:sp>
        <p:nvSpPr>
          <p:cNvPr id="4" name="矩形 3">
            <a:extLst>
              <a:ext uri="{FF2B5EF4-FFF2-40B4-BE49-F238E27FC236}">
                <a16:creationId xmlns:a16="http://schemas.microsoft.com/office/drawing/2014/main" id="{437FE321-CD45-4667-B077-FF2CCA237AE4}"/>
              </a:ext>
            </a:extLst>
          </p:cNvPr>
          <p:cNvSpPr/>
          <p:nvPr/>
        </p:nvSpPr>
        <p:spPr>
          <a:xfrm>
            <a:off x="994382" y="1930279"/>
            <a:ext cx="5383343" cy="916854"/>
          </a:xfrm>
          <a:prstGeom prst="rect">
            <a:avLst/>
          </a:prstGeom>
        </p:spPr>
        <p:txBody>
          <a:bodyPr wrap="square">
            <a:spAutoFit/>
          </a:bodyPr>
          <a:lstStyle/>
          <a:p>
            <a:pPr marL="285750" indent="-285750">
              <a:lnSpc>
                <a:spcPct val="150000"/>
              </a:lnSpc>
              <a:buFont typeface="Wingdings" panose="05000000000000000000" pitchFamily="2" charset="2"/>
              <a:buChar char="n"/>
            </a:pPr>
            <a:r>
              <a:rPr lang="zh-CN" altLang="en-US" sz="2000" dirty="0"/>
              <a:t>神经元输出值</a:t>
            </a:r>
            <a:r>
              <a:rPr lang="en-US" altLang="zh-CN" sz="2000" dirty="0"/>
              <a:t>a</a:t>
            </a:r>
          </a:p>
          <a:p>
            <a:pPr marL="742939" lvl="1" indent="-285750">
              <a:lnSpc>
                <a:spcPct val="150000"/>
              </a:lnSpc>
              <a:buFont typeface="Wingdings" panose="05000000000000000000" pitchFamily="2" charset="2"/>
              <a:buChar char="p"/>
            </a:pPr>
            <a:r>
              <a:rPr lang="en-US" altLang="zh-CN" dirty="0"/>
              <a:t> </a:t>
            </a:r>
            <a:r>
              <a:rPr lang="zh-CN" altLang="en-US" dirty="0"/>
              <a:t>下图为动图展示计算过程</a:t>
            </a:r>
            <a:endParaRPr lang="en-US" altLang="zh-CN" dirty="0"/>
          </a:p>
        </p:txBody>
      </p:sp>
      <p:pic>
        <p:nvPicPr>
          <p:cNvPr id="9" name="图片 8">
            <a:extLst>
              <a:ext uri="{FF2B5EF4-FFF2-40B4-BE49-F238E27FC236}">
                <a16:creationId xmlns:a16="http://schemas.microsoft.com/office/drawing/2014/main" id="{3BD6756B-7C50-47C4-A389-EE4A2B24ED37}"/>
              </a:ext>
            </a:extLst>
          </p:cNvPr>
          <p:cNvPicPr>
            <a:picLocks noChangeAspect="1"/>
          </p:cNvPicPr>
          <p:nvPr/>
        </p:nvPicPr>
        <p:blipFill>
          <a:blip r:embed="rId3"/>
          <a:stretch>
            <a:fillRect/>
          </a:stretch>
        </p:blipFill>
        <p:spPr>
          <a:xfrm>
            <a:off x="6377725" y="1930279"/>
            <a:ext cx="5586304" cy="4248000"/>
          </a:xfrm>
          <a:prstGeom prst="rect">
            <a:avLst/>
          </a:prstGeom>
        </p:spPr>
      </p:pic>
      <p:sp>
        <p:nvSpPr>
          <p:cNvPr id="5" name="AutoShape 2">
            <a:extLst>
              <a:ext uri="{FF2B5EF4-FFF2-40B4-BE49-F238E27FC236}">
                <a16:creationId xmlns:a16="http://schemas.microsoft.com/office/drawing/2014/main" id="{01A45066-C7C7-4461-81E3-E0B59C3FAB3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7" name="图片 6">
            <a:extLst>
              <a:ext uri="{FF2B5EF4-FFF2-40B4-BE49-F238E27FC236}">
                <a16:creationId xmlns:a16="http://schemas.microsoft.com/office/drawing/2014/main" id="{D266261A-2676-45C6-909A-92BF4B76F524}"/>
              </a:ext>
            </a:extLst>
          </p:cNvPr>
          <p:cNvPicPr>
            <a:picLocks noChangeAspect="1"/>
          </p:cNvPicPr>
          <p:nvPr/>
        </p:nvPicPr>
        <p:blipFill>
          <a:blip r:embed="rId4"/>
          <a:stretch>
            <a:fillRect/>
          </a:stretch>
        </p:blipFill>
        <p:spPr>
          <a:xfrm>
            <a:off x="1423596" y="3059625"/>
            <a:ext cx="5086238" cy="2772000"/>
          </a:xfrm>
          <a:prstGeom prst="rect">
            <a:avLst/>
          </a:prstGeom>
        </p:spPr>
      </p:pic>
    </p:spTree>
    <p:extLst>
      <p:ext uri="{BB962C8B-B14F-4D97-AF65-F5344CB8AC3E}">
        <p14:creationId xmlns:p14="http://schemas.microsoft.com/office/powerpoint/2010/main" val="3379805676"/>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a:extLst>
              <a:ext uri="{FF2B5EF4-FFF2-40B4-BE49-F238E27FC236}">
                <a16:creationId xmlns:a16="http://schemas.microsoft.com/office/drawing/2014/main" id="{CC89EE25-7338-4991-8B63-AFD60789AE4E}"/>
              </a:ext>
            </a:extLst>
          </p:cNvPr>
          <p:cNvPicPr>
            <a:picLocks noChangeAspect="1"/>
          </p:cNvPicPr>
          <p:nvPr/>
        </p:nvPicPr>
        <p:blipFill>
          <a:blip r:embed="rId3"/>
          <a:stretch>
            <a:fillRect/>
          </a:stretch>
        </p:blipFill>
        <p:spPr>
          <a:xfrm>
            <a:off x="2925339" y="5502725"/>
            <a:ext cx="1640076" cy="828000"/>
          </a:xfrm>
          <a:prstGeom prst="rect">
            <a:avLst/>
          </a:prstGeom>
        </p:spPr>
      </p:pic>
      <p:pic>
        <p:nvPicPr>
          <p:cNvPr id="10" name="图片 9">
            <a:extLst>
              <a:ext uri="{FF2B5EF4-FFF2-40B4-BE49-F238E27FC236}">
                <a16:creationId xmlns:a16="http://schemas.microsoft.com/office/drawing/2014/main" id="{89D24553-40F7-463D-AC59-E3631EFD7E02}"/>
              </a:ext>
            </a:extLst>
          </p:cNvPr>
          <p:cNvPicPr>
            <a:picLocks noChangeAspect="1"/>
          </p:cNvPicPr>
          <p:nvPr/>
        </p:nvPicPr>
        <p:blipFill>
          <a:blip r:embed="rId4"/>
          <a:stretch>
            <a:fillRect/>
          </a:stretch>
        </p:blipFill>
        <p:spPr>
          <a:xfrm>
            <a:off x="2545502" y="3034416"/>
            <a:ext cx="2399750" cy="1044000"/>
          </a:xfrm>
          <a:prstGeom prst="rect">
            <a:avLst/>
          </a:prstGeom>
        </p:spPr>
      </p:pic>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5 </a:t>
            </a:r>
            <a:r>
              <a:rPr lang="zh-CN" altLang="en-US" dirty="0"/>
              <a:t>预测算法</a:t>
            </a:r>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5.3.2 </a:t>
            </a:r>
            <a:r>
              <a:rPr lang="zh-CN" altLang="en-US" dirty="0"/>
              <a:t>反向传播过程</a:t>
            </a:r>
          </a:p>
        </p:txBody>
      </p:sp>
      <p:sp>
        <p:nvSpPr>
          <p:cNvPr id="4" name="矩形 3">
            <a:extLst>
              <a:ext uri="{FF2B5EF4-FFF2-40B4-BE49-F238E27FC236}">
                <a16:creationId xmlns:a16="http://schemas.microsoft.com/office/drawing/2014/main" id="{437FE321-CD45-4667-B077-FF2CCA237AE4}"/>
              </a:ext>
            </a:extLst>
          </p:cNvPr>
          <p:cNvSpPr/>
          <p:nvPr/>
        </p:nvSpPr>
        <p:spPr>
          <a:xfrm>
            <a:off x="994382" y="1825551"/>
            <a:ext cx="5254018" cy="1248547"/>
          </a:xfrm>
          <a:prstGeom prst="rect">
            <a:avLst/>
          </a:prstGeom>
        </p:spPr>
        <p:txBody>
          <a:bodyPr wrap="square">
            <a:spAutoFit/>
          </a:bodyPr>
          <a:lstStyle/>
          <a:p>
            <a:pPr marL="285750" indent="-285750">
              <a:lnSpc>
                <a:spcPct val="150000"/>
              </a:lnSpc>
              <a:buFont typeface="Wingdings" panose="05000000000000000000" pitchFamily="2" charset="2"/>
              <a:buChar char="n"/>
            </a:pPr>
            <a:r>
              <a:rPr lang="zh-CN" altLang="en-US" sz="2000" dirty="0"/>
              <a:t>损失函数</a:t>
            </a:r>
            <a:endParaRPr lang="en-US" altLang="zh-CN" sz="2000" dirty="0"/>
          </a:p>
          <a:p>
            <a:pPr marL="742939" lvl="1" indent="-285750">
              <a:lnSpc>
                <a:spcPct val="150000"/>
              </a:lnSpc>
              <a:buFont typeface="Wingdings" panose="05000000000000000000" pitchFamily="2" charset="2"/>
              <a:buChar char="p"/>
            </a:pPr>
            <a:r>
              <a:rPr lang="zh-CN" altLang="en-US" sz="1600" dirty="0"/>
              <a:t>因为输出层的值与真实的值会存在误差，我们可以用均方误差来衡量预测值和真实值之间的误差</a:t>
            </a:r>
            <a:endParaRPr lang="en-US" altLang="zh-CN" sz="1600" dirty="0"/>
          </a:p>
        </p:txBody>
      </p:sp>
      <p:sp>
        <p:nvSpPr>
          <p:cNvPr id="5" name="AutoShape 2">
            <a:extLst>
              <a:ext uri="{FF2B5EF4-FFF2-40B4-BE49-F238E27FC236}">
                <a16:creationId xmlns:a16="http://schemas.microsoft.com/office/drawing/2014/main" id="{01A45066-C7C7-4461-81E3-E0B59C3FAB3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1" name="矩形 10">
            <a:extLst>
              <a:ext uri="{FF2B5EF4-FFF2-40B4-BE49-F238E27FC236}">
                <a16:creationId xmlns:a16="http://schemas.microsoft.com/office/drawing/2014/main" id="{47B0BDE4-A654-45E8-8B9B-D0EDE8BFAAA4}"/>
              </a:ext>
            </a:extLst>
          </p:cNvPr>
          <p:cNvSpPr/>
          <p:nvPr/>
        </p:nvSpPr>
        <p:spPr>
          <a:xfrm>
            <a:off x="994382" y="4031147"/>
            <a:ext cx="5254017" cy="1463991"/>
          </a:xfrm>
          <a:prstGeom prst="rect">
            <a:avLst/>
          </a:prstGeom>
        </p:spPr>
        <p:txBody>
          <a:bodyPr wrap="square">
            <a:spAutoFit/>
          </a:bodyPr>
          <a:lstStyle/>
          <a:p>
            <a:pPr marL="285750" indent="-285750">
              <a:buFont typeface="Wingdings" panose="05000000000000000000" pitchFamily="2" charset="2"/>
              <a:buChar char="n"/>
            </a:pPr>
            <a:r>
              <a:rPr lang="zh-CN" altLang="en-US" sz="2000" dirty="0">
                <a:solidFill>
                  <a:srgbClr val="31424E"/>
                </a:solidFill>
                <a:latin typeface="microsoft yahei" panose="020B0503020204020204" pitchFamily="34" charset="-122"/>
                <a:ea typeface="microsoft yahei" panose="020B0503020204020204" pitchFamily="34" charset="-122"/>
              </a:rPr>
              <a:t>反向传播目标</a:t>
            </a:r>
            <a:endParaRPr lang="en-US" altLang="zh-CN" sz="2000" dirty="0">
              <a:solidFill>
                <a:srgbClr val="31424E"/>
              </a:solidFill>
              <a:latin typeface="microsoft yahei" panose="020B0503020204020204" pitchFamily="34" charset="-122"/>
              <a:ea typeface="microsoft yahei" panose="020B0503020204020204" pitchFamily="34" charset="-122"/>
            </a:endParaRPr>
          </a:p>
          <a:p>
            <a:pPr marL="742939" lvl="1" indent="-285750">
              <a:lnSpc>
                <a:spcPct val="150000"/>
              </a:lnSpc>
              <a:buFont typeface="Wingdings" panose="05000000000000000000" pitchFamily="2" charset="2"/>
              <a:buChar char="p"/>
            </a:pPr>
            <a:r>
              <a:rPr lang="zh-CN" altLang="en-US" sz="1600" dirty="0">
                <a:solidFill>
                  <a:srgbClr val="31424E"/>
                </a:solidFill>
                <a:latin typeface="microsoft yahei" panose="020B0503020204020204" pitchFamily="34" charset="-122"/>
                <a:ea typeface="microsoft yahei" panose="020B0503020204020204" pitchFamily="34" charset="-122"/>
              </a:rPr>
              <a:t>让误差函数</a:t>
            </a:r>
            <a:r>
              <a:rPr lang="en-US" altLang="zh-CN" sz="1600" dirty="0">
                <a:solidFill>
                  <a:srgbClr val="31424E"/>
                </a:solidFill>
                <a:latin typeface="microsoft yahei" panose="020B0503020204020204" pitchFamily="34" charset="-122"/>
                <a:ea typeface="microsoft yahei" panose="020B0503020204020204" pitchFamily="34" charset="-122"/>
              </a:rPr>
              <a:t>E</a:t>
            </a:r>
            <a:r>
              <a:rPr lang="zh-CN" altLang="en-US" sz="1600" dirty="0">
                <a:solidFill>
                  <a:srgbClr val="31424E"/>
                </a:solidFill>
                <a:latin typeface="microsoft yahei" panose="020B0503020204020204" pitchFamily="34" charset="-122"/>
                <a:ea typeface="microsoft yahei" panose="020B0503020204020204" pitchFamily="34" charset="-122"/>
              </a:rPr>
              <a:t>的值尽可能的小，要让误差函数达到最小，因为误差函数实际只和</a:t>
            </a:r>
            <a:r>
              <a:rPr lang="en-US" altLang="zh-CN" sz="1600" dirty="0">
                <a:solidFill>
                  <a:srgbClr val="31424E"/>
                </a:solidFill>
                <a:latin typeface="microsoft yahei" panose="020B0503020204020204" pitchFamily="34" charset="-122"/>
                <a:ea typeface="microsoft yahei" panose="020B0503020204020204" pitchFamily="34" charset="-122"/>
              </a:rPr>
              <a:t>w</a:t>
            </a:r>
            <a:r>
              <a:rPr lang="zh-CN" altLang="en-US" sz="1600" dirty="0">
                <a:solidFill>
                  <a:srgbClr val="31424E"/>
                </a:solidFill>
                <a:latin typeface="microsoft yahei" panose="020B0503020204020204" pitchFamily="34" charset="-122"/>
                <a:ea typeface="microsoft yahei" panose="020B0503020204020204" pitchFamily="34" charset="-122"/>
              </a:rPr>
              <a:t>、</a:t>
            </a:r>
            <a:r>
              <a:rPr lang="en-US" altLang="zh-CN" sz="1600" dirty="0">
                <a:solidFill>
                  <a:srgbClr val="31424E"/>
                </a:solidFill>
                <a:latin typeface="microsoft yahei" panose="020B0503020204020204" pitchFamily="34" charset="-122"/>
                <a:ea typeface="microsoft yahei" panose="020B0503020204020204" pitchFamily="34" charset="-122"/>
              </a:rPr>
              <a:t>b</a:t>
            </a:r>
            <a:r>
              <a:rPr lang="zh-CN" altLang="en-US" sz="1600" dirty="0">
                <a:solidFill>
                  <a:srgbClr val="31424E"/>
                </a:solidFill>
                <a:latin typeface="microsoft yahei" panose="020B0503020204020204" pitchFamily="34" charset="-122"/>
                <a:ea typeface="microsoft yahei" panose="020B0503020204020204" pitchFamily="34" charset="-122"/>
              </a:rPr>
              <a:t>有关，所以就要调整</a:t>
            </a:r>
            <a:r>
              <a:rPr lang="en-US" altLang="zh-CN" sz="1600" dirty="0">
                <a:solidFill>
                  <a:srgbClr val="31424E"/>
                </a:solidFill>
                <a:latin typeface="microsoft yahei" panose="020B0503020204020204" pitchFamily="34" charset="-122"/>
                <a:ea typeface="microsoft yahei" panose="020B0503020204020204" pitchFamily="34" charset="-122"/>
              </a:rPr>
              <a:t>w</a:t>
            </a:r>
            <a:r>
              <a:rPr lang="zh-CN" altLang="en-US" sz="1600" dirty="0">
                <a:solidFill>
                  <a:srgbClr val="31424E"/>
                </a:solidFill>
                <a:latin typeface="microsoft yahei" panose="020B0503020204020204" pitchFamily="34" charset="-122"/>
                <a:ea typeface="microsoft yahei" panose="020B0503020204020204" pitchFamily="34" charset="-122"/>
              </a:rPr>
              <a:t>和</a:t>
            </a:r>
            <a:r>
              <a:rPr lang="en-US" altLang="zh-CN" sz="1600" dirty="0">
                <a:solidFill>
                  <a:srgbClr val="31424E"/>
                </a:solidFill>
                <a:latin typeface="microsoft yahei" panose="020B0503020204020204" pitchFamily="34" charset="-122"/>
                <a:ea typeface="microsoft yahei" panose="020B0503020204020204" pitchFamily="34" charset="-122"/>
              </a:rPr>
              <a:t>b</a:t>
            </a:r>
            <a:r>
              <a:rPr lang="zh-CN" altLang="en-US" sz="1600" dirty="0">
                <a:solidFill>
                  <a:srgbClr val="31424E"/>
                </a:solidFill>
                <a:latin typeface="microsoft yahei" panose="020B0503020204020204" pitchFamily="34" charset="-122"/>
                <a:ea typeface="microsoft yahei" panose="020B0503020204020204" pitchFamily="34" charset="-122"/>
              </a:rPr>
              <a:t>值， 使得误差函数的值最小</a:t>
            </a:r>
            <a:endParaRPr lang="zh-CN" altLang="en-US" sz="1600" dirty="0"/>
          </a:p>
        </p:txBody>
      </p:sp>
      <p:pic>
        <p:nvPicPr>
          <p:cNvPr id="12" name="图片 11">
            <a:extLst>
              <a:ext uri="{FF2B5EF4-FFF2-40B4-BE49-F238E27FC236}">
                <a16:creationId xmlns:a16="http://schemas.microsoft.com/office/drawing/2014/main" id="{6DC2B436-F5EA-4DCA-BCCB-961FABEDAD59}"/>
              </a:ext>
            </a:extLst>
          </p:cNvPr>
          <p:cNvPicPr>
            <a:picLocks noChangeAspect="1"/>
          </p:cNvPicPr>
          <p:nvPr/>
        </p:nvPicPr>
        <p:blipFill>
          <a:blip r:embed="rId5"/>
          <a:stretch>
            <a:fillRect/>
          </a:stretch>
        </p:blipFill>
        <p:spPr>
          <a:xfrm>
            <a:off x="6248400" y="1954416"/>
            <a:ext cx="5633646" cy="4284000"/>
          </a:xfrm>
          <a:prstGeom prst="rect">
            <a:avLst/>
          </a:prstGeom>
        </p:spPr>
      </p:pic>
    </p:spTree>
    <p:extLst>
      <p:ext uri="{BB962C8B-B14F-4D97-AF65-F5344CB8AC3E}">
        <p14:creationId xmlns:p14="http://schemas.microsoft.com/office/powerpoint/2010/main" val="812618477"/>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5 </a:t>
            </a:r>
            <a:r>
              <a:rPr lang="zh-CN" altLang="en-US" dirty="0"/>
              <a:t>预测算法</a:t>
            </a:r>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5.3.2 </a:t>
            </a:r>
            <a:r>
              <a:rPr lang="zh-CN" altLang="en-US" dirty="0"/>
              <a:t>反向传播过程（汇总）</a:t>
            </a:r>
          </a:p>
        </p:txBody>
      </p:sp>
      <p:pic>
        <p:nvPicPr>
          <p:cNvPr id="6" name="图片 5">
            <a:extLst>
              <a:ext uri="{FF2B5EF4-FFF2-40B4-BE49-F238E27FC236}">
                <a16:creationId xmlns:a16="http://schemas.microsoft.com/office/drawing/2014/main" id="{B3D807D5-D25F-4C51-AC1B-636C27E42F36}"/>
              </a:ext>
            </a:extLst>
          </p:cNvPr>
          <p:cNvPicPr>
            <a:picLocks noChangeAspect="1"/>
          </p:cNvPicPr>
          <p:nvPr/>
        </p:nvPicPr>
        <p:blipFill>
          <a:blip r:embed="rId3"/>
          <a:stretch>
            <a:fillRect/>
          </a:stretch>
        </p:blipFill>
        <p:spPr>
          <a:xfrm>
            <a:off x="6299903" y="1886446"/>
            <a:ext cx="5680988" cy="4320000"/>
          </a:xfrm>
          <a:prstGeom prst="rect">
            <a:avLst/>
          </a:prstGeom>
        </p:spPr>
      </p:pic>
      <p:pic>
        <p:nvPicPr>
          <p:cNvPr id="17" name="图片 16">
            <a:extLst>
              <a:ext uri="{FF2B5EF4-FFF2-40B4-BE49-F238E27FC236}">
                <a16:creationId xmlns:a16="http://schemas.microsoft.com/office/drawing/2014/main" id="{89B844AE-2C29-4D7C-996A-A0A5BB85EF63}"/>
              </a:ext>
            </a:extLst>
          </p:cNvPr>
          <p:cNvPicPr>
            <a:picLocks noChangeAspect="1"/>
          </p:cNvPicPr>
          <p:nvPr/>
        </p:nvPicPr>
        <p:blipFill rotWithShape="1">
          <a:blip r:embed="rId4"/>
          <a:srcRect t="2141" r="36165"/>
          <a:stretch/>
        </p:blipFill>
        <p:spPr>
          <a:xfrm>
            <a:off x="431228" y="1976446"/>
            <a:ext cx="6007201" cy="4140000"/>
          </a:xfrm>
          <a:prstGeom prst="rect">
            <a:avLst/>
          </a:prstGeom>
        </p:spPr>
      </p:pic>
    </p:spTree>
    <p:extLst>
      <p:ext uri="{BB962C8B-B14F-4D97-AF65-F5344CB8AC3E}">
        <p14:creationId xmlns:p14="http://schemas.microsoft.com/office/powerpoint/2010/main" val="4018518195"/>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1 </a:t>
            </a:r>
            <a:r>
              <a:rPr lang="zh-CN" altLang="en-US" dirty="0"/>
              <a:t>大数据挖掘算法概述</a:t>
            </a:r>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1.3  </a:t>
            </a:r>
            <a:r>
              <a:rPr lang="zh-CN" altLang="en-US" dirty="0"/>
              <a:t>数据挖掘算法应用场景</a:t>
            </a:r>
          </a:p>
        </p:txBody>
      </p:sp>
      <p:sp>
        <p:nvSpPr>
          <p:cNvPr id="13" name="矩形 12">
            <a:extLst>
              <a:ext uri="{FF2B5EF4-FFF2-40B4-BE49-F238E27FC236}">
                <a16:creationId xmlns:a16="http://schemas.microsoft.com/office/drawing/2014/main" id="{E70E51C2-9B37-4CA4-B4B8-BAB2BA922C08}"/>
              </a:ext>
            </a:extLst>
          </p:cNvPr>
          <p:cNvSpPr/>
          <p:nvPr/>
        </p:nvSpPr>
        <p:spPr>
          <a:xfrm>
            <a:off x="850900" y="1937378"/>
            <a:ext cx="4110206" cy="400110"/>
          </a:xfrm>
          <a:prstGeom prst="rect">
            <a:avLst/>
          </a:prstGeom>
          <a:noFill/>
        </p:spPr>
        <p:txBody>
          <a:bodyPr wrap="square">
            <a:spAutoFit/>
          </a:bodyPr>
          <a:lstStyle/>
          <a:p>
            <a:pPr marL="285750" indent="-285750">
              <a:buFont typeface="Wingdings" panose="05000000000000000000" pitchFamily="2" charset="2"/>
              <a:buChar char="n"/>
            </a:pPr>
            <a:r>
              <a:rPr lang="zh-CN" altLang="zh-CN" sz="2000" b="1" dirty="0"/>
              <a:t>数据挖掘在信息安全中的应用</a:t>
            </a:r>
          </a:p>
        </p:txBody>
      </p:sp>
      <p:sp>
        <p:nvSpPr>
          <p:cNvPr id="14" name="矩形 13">
            <a:extLst>
              <a:ext uri="{FF2B5EF4-FFF2-40B4-BE49-F238E27FC236}">
                <a16:creationId xmlns:a16="http://schemas.microsoft.com/office/drawing/2014/main" id="{229D001C-1DCF-4D9D-86BC-BC71E35C1000}"/>
              </a:ext>
            </a:extLst>
          </p:cNvPr>
          <p:cNvSpPr/>
          <p:nvPr/>
        </p:nvSpPr>
        <p:spPr>
          <a:xfrm>
            <a:off x="850900" y="3942632"/>
            <a:ext cx="4265849" cy="400110"/>
          </a:xfrm>
          <a:prstGeom prst="rect">
            <a:avLst/>
          </a:prstGeom>
          <a:noFill/>
        </p:spPr>
        <p:txBody>
          <a:bodyPr wrap="square">
            <a:spAutoFit/>
          </a:bodyPr>
          <a:lstStyle/>
          <a:p>
            <a:pPr marL="285750" indent="-285750">
              <a:buFont typeface="Wingdings" panose="05000000000000000000" pitchFamily="2" charset="2"/>
              <a:buChar char="n"/>
            </a:pPr>
            <a:r>
              <a:rPr lang="zh-CN" altLang="zh-CN" sz="2000" b="1" dirty="0"/>
              <a:t>数据挖掘在科学探索中的应用</a:t>
            </a:r>
          </a:p>
        </p:txBody>
      </p:sp>
      <p:sp>
        <p:nvSpPr>
          <p:cNvPr id="15" name="矩形 14">
            <a:extLst>
              <a:ext uri="{FF2B5EF4-FFF2-40B4-BE49-F238E27FC236}">
                <a16:creationId xmlns:a16="http://schemas.microsoft.com/office/drawing/2014/main" id="{E4C5F5A4-5629-447A-960D-BE6C363B4083}"/>
              </a:ext>
            </a:extLst>
          </p:cNvPr>
          <p:cNvSpPr/>
          <p:nvPr/>
        </p:nvSpPr>
        <p:spPr>
          <a:xfrm>
            <a:off x="1193791" y="2391641"/>
            <a:ext cx="9341264" cy="1525546"/>
          </a:xfrm>
          <a:prstGeom prst="rect">
            <a:avLst/>
          </a:prstGeom>
        </p:spPr>
        <p:txBody>
          <a:bodyPr wrap="square">
            <a:spAutoFit/>
          </a:bodyPr>
          <a:lstStyle/>
          <a:p>
            <a:pPr marL="285750" indent="-285750">
              <a:lnSpc>
                <a:spcPct val="150000"/>
              </a:lnSpc>
              <a:buFont typeface="Wingdings" panose="05000000000000000000" pitchFamily="2" charset="2"/>
              <a:buChar char="p"/>
            </a:pPr>
            <a:r>
              <a:rPr lang="zh-CN" altLang="zh-CN" sz="1600" dirty="0"/>
              <a:t>利用机器学习与数据挖掘等前沿技术与处理方法对入侵检测的数据进行自动分析，提取出尽可能多的隐藏安全信息，从中抽象出与安全有关的数据特征，从而能够发现未知的入侵行为。数据挖掘技术可以建立一种具备自适应性、自动的、系统与良好扩展性的入侵检测系统，能够解决传统入侵检测系统适应性与扩展性较差的弱点，大幅度提高入侵检测系统效能</a:t>
            </a:r>
          </a:p>
        </p:txBody>
      </p:sp>
      <p:sp>
        <p:nvSpPr>
          <p:cNvPr id="17" name="矩形 16">
            <a:extLst>
              <a:ext uri="{FF2B5EF4-FFF2-40B4-BE49-F238E27FC236}">
                <a16:creationId xmlns:a16="http://schemas.microsoft.com/office/drawing/2014/main" id="{B8C6F2FA-21DF-4DEF-AE44-9F1BFE1248BE}"/>
              </a:ext>
            </a:extLst>
          </p:cNvPr>
          <p:cNvSpPr/>
          <p:nvPr/>
        </p:nvSpPr>
        <p:spPr>
          <a:xfrm>
            <a:off x="1310522" y="4342742"/>
            <a:ext cx="9798465" cy="1894878"/>
          </a:xfrm>
          <a:prstGeom prst="rect">
            <a:avLst/>
          </a:prstGeom>
        </p:spPr>
        <p:txBody>
          <a:bodyPr wrap="square">
            <a:spAutoFit/>
          </a:bodyPr>
          <a:lstStyle/>
          <a:p>
            <a:pPr marL="285750" indent="-285750">
              <a:lnSpc>
                <a:spcPct val="150000"/>
              </a:lnSpc>
              <a:buFont typeface="Wingdings" panose="05000000000000000000" pitchFamily="2" charset="2"/>
              <a:buChar char="p"/>
            </a:pPr>
            <a:r>
              <a:rPr lang="zh-CN" altLang="zh-CN" sz="1600" dirty="0"/>
              <a:t>近年来，数据挖掘技术开始逐步应用到科学探索研究中</a:t>
            </a:r>
            <a:r>
              <a:rPr lang="zh-CN" altLang="en-US" sz="1600" dirty="0"/>
              <a:t>。</a:t>
            </a:r>
            <a:r>
              <a:rPr lang="zh-CN" altLang="zh-CN" sz="1600" dirty="0"/>
              <a:t>例如</a:t>
            </a:r>
            <a:endParaRPr lang="en-US" altLang="zh-CN" sz="1600" dirty="0"/>
          </a:p>
          <a:p>
            <a:pPr marL="742939" lvl="1" indent="-285750">
              <a:lnSpc>
                <a:spcPct val="150000"/>
              </a:lnSpc>
              <a:buFont typeface="Wingdings" panose="05000000000000000000" pitchFamily="2" charset="2"/>
              <a:buChar char="Ø"/>
            </a:pPr>
            <a:r>
              <a:rPr lang="zh-CN" altLang="zh-CN" sz="1600" dirty="0"/>
              <a:t>使用概率论模型对蛋白质序列进行多序列联配建模</a:t>
            </a:r>
            <a:endParaRPr lang="en-US" altLang="zh-CN" sz="1600" dirty="0"/>
          </a:p>
          <a:p>
            <a:pPr marL="742939" lvl="1" indent="-285750">
              <a:lnSpc>
                <a:spcPct val="150000"/>
              </a:lnSpc>
              <a:buFont typeface="Wingdings" panose="05000000000000000000" pitchFamily="2" charset="2"/>
              <a:buChar char="Ø"/>
            </a:pPr>
            <a:r>
              <a:rPr lang="zh-CN" altLang="zh-CN" sz="1600" dirty="0"/>
              <a:t>特定数据挖掘技术</a:t>
            </a:r>
            <a:r>
              <a:rPr lang="zh-CN" altLang="en-US" sz="1600" dirty="0"/>
              <a:t>研究</a:t>
            </a:r>
            <a:r>
              <a:rPr lang="zh-CN" altLang="zh-CN" sz="1600" dirty="0"/>
              <a:t>基因数据库搜索技术</a:t>
            </a:r>
            <a:endParaRPr lang="en-US" altLang="zh-CN" sz="1600" dirty="0"/>
          </a:p>
          <a:p>
            <a:pPr marL="742939" lvl="1" indent="-285750">
              <a:lnSpc>
                <a:spcPct val="150000"/>
              </a:lnSpc>
              <a:buFont typeface="Wingdings" panose="05000000000000000000" pitchFamily="2" charset="2"/>
              <a:buChar char="Ø"/>
            </a:pPr>
            <a:r>
              <a:rPr lang="zh-CN" altLang="zh-CN" sz="1600" dirty="0"/>
              <a:t>在被认为是人类征服顽疾的最有前途的攻关课题“</a:t>
            </a:r>
            <a:r>
              <a:rPr lang="en-US" altLang="zh-CN" sz="1600" dirty="0"/>
              <a:t>DNA</a:t>
            </a:r>
            <a:r>
              <a:rPr lang="zh-CN" altLang="zh-CN" sz="1600" dirty="0"/>
              <a:t>序列分析”过程中，由于</a:t>
            </a:r>
            <a:r>
              <a:rPr lang="en-US" altLang="zh-CN" sz="1600" dirty="0"/>
              <a:t>DNA</a:t>
            </a:r>
            <a:r>
              <a:rPr lang="zh-CN" altLang="zh-CN" sz="1600" dirty="0"/>
              <a:t>序列的构成多种多样，数据挖掘技术的应用可以为发现疾病蕴藏的基因排列信息提供新方法</a:t>
            </a:r>
            <a:endParaRPr lang="zh-CN" altLang="en-US" sz="1600" dirty="0"/>
          </a:p>
        </p:txBody>
      </p:sp>
    </p:spTree>
    <p:extLst>
      <p:ext uri="{BB962C8B-B14F-4D97-AF65-F5344CB8AC3E}">
        <p14:creationId xmlns:p14="http://schemas.microsoft.com/office/powerpoint/2010/main" val="3392913346"/>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5 </a:t>
            </a:r>
            <a:r>
              <a:rPr lang="zh-CN" altLang="en-US" dirty="0"/>
              <a:t>预测算法</a:t>
            </a:r>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5.3.3 BP</a:t>
            </a:r>
            <a:r>
              <a:rPr lang="zh-CN" altLang="en-US" dirty="0"/>
              <a:t>神经网络</a:t>
            </a:r>
            <a:r>
              <a:rPr lang="en-US" altLang="zh-CN" dirty="0"/>
              <a:t>--</a:t>
            </a:r>
            <a:r>
              <a:rPr lang="zh-CN" altLang="en-US" dirty="0"/>
              <a:t>算法实例</a:t>
            </a:r>
            <a:endParaRPr lang="en-US" altLang="zh-CN" sz="1400" dirty="0"/>
          </a:p>
          <a:p>
            <a:endParaRPr lang="en-US" altLang="zh-CN" sz="1400" b="0" dirty="0"/>
          </a:p>
          <a:p>
            <a:endParaRPr lang="en-US" altLang="zh-CN" sz="1400" dirty="0"/>
          </a:p>
          <a:p>
            <a:endParaRPr lang="en-US" altLang="zh-CN" sz="1400" dirty="0"/>
          </a:p>
          <a:p>
            <a:endParaRPr lang="en-US" altLang="zh-CN" sz="1400" dirty="0"/>
          </a:p>
          <a:p>
            <a:endParaRPr lang="en-US" altLang="zh-CN" sz="1400" b="0" dirty="0"/>
          </a:p>
          <a:p>
            <a:r>
              <a:rPr lang="zh-CN" altLang="en-US" sz="1400" b="0" dirty="0"/>
              <a:t>　　　　</a:t>
            </a:r>
            <a:endParaRPr lang="en-US" altLang="zh-CN" b="0" dirty="0"/>
          </a:p>
        </p:txBody>
      </p:sp>
      <p:graphicFrame>
        <p:nvGraphicFramePr>
          <p:cNvPr id="6" name="表格 6">
            <a:extLst>
              <a:ext uri="{FF2B5EF4-FFF2-40B4-BE49-F238E27FC236}">
                <a16:creationId xmlns:a16="http://schemas.microsoft.com/office/drawing/2014/main" id="{6C45925D-2AF0-4AB0-B9FD-AB9E20DF48FD}"/>
              </a:ext>
            </a:extLst>
          </p:cNvPr>
          <p:cNvGraphicFramePr>
            <a:graphicFrameLocks noGrp="1"/>
          </p:cNvGraphicFramePr>
          <p:nvPr>
            <p:extLst>
              <p:ext uri="{D42A27DB-BD31-4B8C-83A1-F6EECF244321}">
                <p14:modId xmlns:p14="http://schemas.microsoft.com/office/powerpoint/2010/main" val="3797142354"/>
              </p:ext>
            </p:extLst>
          </p:nvPr>
        </p:nvGraphicFramePr>
        <p:xfrm>
          <a:off x="1891554" y="3374597"/>
          <a:ext cx="7384376" cy="1676400"/>
        </p:xfrm>
        <a:graphic>
          <a:graphicData uri="http://schemas.openxmlformats.org/drawingml/2006/table">
            <a:tbl>
              <a:tblPr firstRow="1" bandRow="1">
                <a:tableStyleId>{3B4B98B0-60AC-42C2-AFA5-B58CD77FA1E5}</a:tableStyleId>
              </a:tblPr>
              <a:tblGrid>
                <a:gridCol w="1846094">
                  <a:extLst>
                    <a:ext uri="{9D8B030D-6E8A-4147-A177-3AD203B41FA5}">
                      <a16:colId xmlns:a16="http://schemas.microsoft.com/office/drawing/2014/main" val="1209134904"/>
                    </a:ext>
                  </a:extLst>
                </a:gridCol>
                <a:gridCol w="1846094">
                  <a:extLst>
                    <a:ext uri="{9D8B030D-6E8A-4147-A177-3AD203B41FA5}">
                      <a16:colId xmlns:a16="http://schemas.microsoft.com/office/drawing/2014/main" val="961179324"/>
                    </a:ext>
                  </a:extLst>
                </a:gridCol>
                <a:gridCol w="1846094">
                  <a:extLst>
                    <a:ext uri="{9D8B030D-6E8A-4147-A177-3AD203B41FA5}">
                      <a16:colId xmlns:a16="http://schemas.microsoft.com/office/drawing/2014/main" val="3630784678"/>
                    </a:ext>
                  </a:extLst>
                </a:gridCol>
                <a:gridCol w="1846094">
                  <a:extLst>
                    <a:ext uri="{9D8B030D-6E8A-4147-A177-3AD203B41FA5}">
                      <a16:colId xmlns:a16="http://schemas.microsoft.com/office/drawing/2014/main" val="336129118"/>
                    </a:ext>
                  </a:extLst>
                </a:gridCol>
              </a:tblGrid>
              <a:tr h="288263">
                <a:tc>
                  <a:txBody>
                    <a:bodyPr/>
                    <a:lstStyle/>
                    <a:p>
                      <a:pPr algn="ctr"/>
                      <a:r>
                        <a:rPr lang="zh-CN" altLang="en-US" sz="1600" dirty="0"/>
                        <a:t>序号</a:t>
                      </a:r>
                    </a:p>
                  </a:txBody>
                  <a:tcPr/>
                </a:tc>
                <a:tc>
                  <a:txBody>
                    <a:bodyPr/>
                    <a:lstStyle/>
                    <a:p>
                      <a:pPr algn="ctr"/>
                      <a:r>
                        <a:rPr lang="zh-CN" altLang="en-US" sz="1600" dirty="0"/>
                        <a:t>触角</a:t>
                      </a:r>
                    </a:p>
                  </a:txBody>
                  <a:tcPr/>
                </a:tc>
                <a:tc>
                  <a:txBody>
                    <a:bodyPr/>
                    <a:lstStyle/>
                    <a:p>
                      <a:pPr algn="ctr"/>
                      <a:r>
                        <a:rPr lang="zh-CN" altLang="en-US" sz="1600" dirty="0"/>
                        <a:t>身长</a:t>
                      </a:r>
                    </a:p>
                  </a:txBody>
                  <a:tcPr/>
                </a:tc>
                <a:tc>
                  <a:txBody>
                    <a:bodyPr/>
                    <a:lstStyle/>
                    <a:p>
                      <a:pPr algn="ctr"/>
                      <a:r>
                        <a:rPr lang="zh-CN" altLang="en-US" sz="1600" dirty="0"/>
                        <a:t>攻击性</a:t>
                      </a:r>
                    </a:p>
                  </a:txBody>
                  <a:tcPr/>
                </a:tc>
                <a:extLst>
                  <a:ext uri="{0D108BD9-81ED-4DB2-BD59-A6C34878D82A}">
                    <a16:rowId xmlns:a16="http://schemas.microsoft.com/office/drawing/2014/main" val="21224389"/>
                  </a:ext>
                </a:extLst>
              </a:tr>
              <a:tr h="288263">
                <a:tc>
                  <a:txBody>
                    <a:bodyPr/>
                    <a:lstStyle/>
                    <a:p>
                      <a:pPr algn="ctr"/>
                      <a:r>
                        <a:rPr lang="zh-CN" altLang="en-US" sz="1600" dirty="0"/>
                        <a:t>昆虫</a:t>
                      </a:r>
                      <a:r>
                        <a:rPr lang="en-US" altLang="zh-CN" sz="1600" dirty="0"/>
                        <a:t>1</a:t>
                      </a:r>
                      <a:endParaRPr lang="zh-CN" altLang="en-US" sz="1600" dirty="0"/>
                    </a:p>
                  </a:txBody>
                  <a:tcPr/>
                </a:tc>
                <a:tc>
                  <a:txBody>
                    <a:bodyPr/>
                    <a:lstStyle/>
                    <a:p>
                      <a:pPr algn="ctr"/>
                      <a:r>
                        <a:rPr lang="en-US" altLang="zh-CN" sz="1600" dirty="0"/>
                        <a:t>1.23</a:t>
                      </a:r>
                      <a:endParaRPr lang="zh-CN" altLang="en-US" sz="1600" dirty="0"/>
                    </a:p>
                  </a:txBody>
                  <a:tcPr/>
                </a:tc>
                <a:tc>
                  <a:txBody>
                    <a:bodyPr/>
                    <a:lstStyle/>
                    <a:p>
                      <a:pPr algn="ctr"/>
                      <a:r>
                        <a:rPr lang="en-US" altLang="zh-CN" sz="1600" dirty="0"/>
                        <a:t>2.45</a:t>
                      </a:r>
                      <a:endParaRPr lang="zh-CN" altLang="en-US" sz="1600" dirty="0"/>
                    </a:p>
                  </a:txBody>
                  <a:tcPr/>
                </a:tc>
                <a:tc>
                  <a:txBody>
                    <a:bodyPr/>
                    <a:lstStyle/>
                    <a:p>
                      <a:pPr algn="ctr"/>
                      <a:r>
                        <a:rPr lang="en-US" altLang="zh-CN" sz="1600" dirty="0"/>
                        <a:t>3.88</a:t>
                      </a:r>
                      <a:endParaRPr lang="zh-CN" altLang="en-US" sz="1600" dirty="0"/>
                    </a:p>
                  </a:txBody>
                  <a:tcPr/>
                </a:tc>
                <a:extLst>
                  <a:ext uri="{0D108BD9-81ED-4DB2-BD59-A6C34878D82A}">
                    <a16:rowId xmlns:a16="http://schemas.microsoft.com/office/drawing/2014/main" val="1143486517"/>
                  </a:ext>
                </a:extLst>
              </a:tr>
              <a:tr h="288263">
                <a:tc>
                  <a:txBody>
                    <a:bodyPr/>
                    <a:lstStyle/>
                    <a:p>
                      <a:pPr algn="ctr"/>
                      <a:r>
                        <a:rPr lang="zh-CN" altLang="en-US" sz="1600" dirty="0"/>
                        <a:t>昆虫</a:t>
                      </a:r>
                      <a:r>
                        <a:rPr lang="en-US" altLang="zh-CN" sz="1600" dirty="0"/>
                        <a:t>2</a:t>
                      </a:r>
                      <a:endParaRPr lang="zh-CN" altLang="en-US" sz="1600" dirty="0"/>
                    </a:p>
                  </a:txBody>
                  <a:tcPr/>
                </a:tc>
                <a:tc>
                  <a:txBody>
                    <a:bodyPr/>
                    <a:lstStyle/>
                    <a:p>
                      <a:pPr algn="ctr"/>
                      <a:r>
                        <a:rPr lang="en-US" altLang="zh-CN" sz="1600" dirty="0"/>
                        <a:t>1.43</a:t>
                      </a:r>
                      <a:endParaRPr lang="zh-CN" altLang="en-US" sz="1600" dirty="0"/>
                    </a:p>
                  </a:txBody>
                  <a:tcPr/>
                </a:tc>
                <a:tc>
                  <a:txBody>
                    <a:bodyPr/>
                    <a:lstStyle/>
                    <a:p>
                      <a:pPr algn="ctr"/>
                      <a:r>
                        <a:rPr lang="en-US" altLang="zh-CN" sz="1600" dirty="0"/>
                        <a:t>2.87</a:t>
                      </a:r>
                      <a:endParaRPr lang="zh-CN" altLang="en-US" sz="1600" dirty="0"/>
                    </a:p>
                  </a:txBody>
                  <a:tcPr/>
                </a:tc>
                <a:tc>
                  <a:txBody>
                    <a:bodyPr/>
                    <a:lstStyle/>
                    <a:p>
                      <a:pPr algn="ctr"/>
                      <a:r>
                        <a:rPr lang="en-US" altLang="zh-CN" sz="1600" dirty="0"/>
                        <a:t>3.96</a:t>
                      </a:r>
                      <a:endParaRPr lang="zh-CN" altLang="en-US" sz="1600" dirty="0"/>
                    </a:p>
                  </a:txBody>
                  <a:tcPr/>
                </a:tc>
                <a:extLst>
                  <a:ext uri="{0D108BD9-81ED-4DB2-BD59-A6C34878D82A}">
                    <a16:rowId xmlns:a16="http://schemas.microsoft.com/office/drawing/2014/main" val="644666848"/>
                  </a:ext>
                </a:extLst>
              </a:tr>
              <a:tr h="288263">
                <a:tc>
                  <a:txBody>
                    <a:bodyPr/>
                    <a:lstStyle/>
                    <a:p>
                      <a:pPr algn="ctr"/>
                      <a:r>
                        <a:rPr lang="zh-CN" altLang="en-US" sz="1600" dirty="0"/>
                        <a:t>昆虫</a:t>
                      </a:r>
                      <a:r>
                        <a:rPr lang="en-US" altLang="zh-CN" sz="1600" dirty="0"/>
                        <a:t>3</a:t>
                      </a:r>
                      <a:endParaRPr lang="zh-CN" altLang="en-US" sz="1600" dirty="0"/>
                    </a:p>
                  </a:txBody>
                  <a:tcPr/>
                </a:tc>
                <a:tc>
                  <a:txBody>
                    <a:bodyPr/>
                    <a:lstStyle/>
                    <a:p>
                      <a:pPr algn="ctr"/>
                      <a:r>
                        <a:rPr lang="en-US" altLang="zh-CN" sz="1600" dirty="0"/>
                        <a:t>1.11</a:t>
                      </a:r>
                      <a:endParaRPr lang="zh-CN" altLang="en-US" sz="1600" dirty="0"/>
                    </a:p>
                  </a:txBody>
                  <a:tcPr/>
                </a:tc>
                <a:tc>
                  <a:txBody>
                    <a:bodyPr/>
                    <a:lstStyle/>
                    <a:p>
                      <a:pPr algn="ctr"/>
                      <a:r>
                        <a:rPr lang="en-US" altLang="zh-CN" sz="1600" dirty="0"/>
                        <a:t>1.45</a:t>
                      </a:r>
                      <a:endParaRPr lang="zh-CN" altLang="en-US" sz="1600" dirty="0"/>
                    </a:p>
                  </a:txBody>
                  <a:tcPr/>
                </a:tc>
                <a:tc>
                  <a:txBody>
                    <a:bodyPr/>
                    <a:lstStyle/>
                    <a:p>
                      <a:pPr algn="ctr"/>
                      <a:r>
                        <a:rPr lang="en-US" altLang="zh-CN" sz="1600" dirty="0"/>
                        <a:t>2.88</a:t>
                      </a:r>
                      <a:endParaRPr lang="zh-CN" altLang="en-US" sz="1600" dirty="0"/>
                    </a:p>
                  </a:txBody>
                  <a:tcPr/>
                </a:tc>
                <a:extLst>
                  <a:ext uri="{0D108BD9-81ED-4DB2-BD59-A6C34878D82A}">
                    <a16:rowId xmlns:a16="http://schemas.microsoft.com/office/drawing/2014/main" val="4116853721"/>
                  </a:ext>
                </a:extLst>
              </a:tr>
              <a:tr h="288263">
                <a:tc>
                  <a:txBody>
                    <a:bodyPr/>
                    <a:lstStyle/>
                    <a:p>
                      <a:pPr algn="ctr"/>
                      <a:r>
                        <a:rPr lang="en-US" altLang="zh-CN" sz="1600" dirty="0"/>
                        <a:t>…</a:t>
                      </a:r>
                      <a:endParaRPr lang="zh-CN" altLang="en-US" sz="1600" dirty="0"/>
                    </a:p>
                  </a:txBody>
                  <a:tcPr/>
                </a:tc>
                <a:tc>
                  <a:txBody>
                    <a:bodyPr/>
                    <a:lstStyle/>
                    <a:p>
                      <a:pPr algn="ctr"/>
                      <a:r>
                        <a:rPr lang="en-US" altLang="zh-CN" sz="1600" dirty="0"/>
                        <a:t>…</a:t>
                      </a:r>
                      <a:endParaRPr lang="zh-CN" altLang="en-US" sz="1600" dirty="0"/>
                    </a:p>
                  </a:txBody>
                  <a:tcPr/>
                </a:tc>
                <a:tc>
                  <a:txBody>
                    <a:bodyPr/>
                    <a:lstStyle/>
                    <a:p>
                      <a:pPr algn="ctr"/>
                      <a:r>
                        <a:rPr lang="en-US" altLang="zh-CN" sz="1600" dirty="0"/>
                        <a:t>…</a:t>
                      </a:r>
                      <a:endParaRPr lang="zh-CN" altLang="en-US" sz="1600" dirty="0"/>
                    </a:p>
                  </a:txBody>
                  <a:tcPr/>
                </a:tc>
                <a:tc>
                  <a:txBody>
                    <a:bodyPr/>
                    <a:lstStyle/>
                    <a:p>
                      <a:pPr algn="ctr"/>
                      <a:r>
                        <a:rPr lang="en-US" altLang="zh-CN" sz="1600" dirty="0"/>
                        <a:t>…</a:t>
                      </a:r>
                      <a:endParaRPr lang="zh-CN" altLang="en-US" sz="1600" dirty="0"/>
                    </a:p>
                  </a:txBody>
                  <a:tcPr/>
                </a:tc>
                <a:extLst>
                  <a:ext uri="{0D108BD9-81ED-4DB2-BD59-A6C34878D82A}">
                    <a16:rowId xmlns:a16="http://schemas.microsoft.com/office/drawing/2014/main" val="3564787939"/>
                  </a:ext>
                </a:extLst>
              </a:tr>
            </a:tbl>
          </a:graphicData>
        </a:graphic>
      </p:graphicFrame>
      <p:graphicFrame>
        <p:nvGraphicFramePr>
          <p:cNvPr id="8" name="表格 7">
            <a:extLst>
              <a:ext uri="{FF2B5EF4-FFF2-40B4-BE49-F238E27FC236}">
                <a16:creationId xmlns:a16="http://schemas.microsoft.com/office/drawing/2014/main" id="{4D7941F5-20C0-43D6-9FEA-4458768968C9}"/>
              </a:ext>
            </a:extLst>
          </p:cNvPr>
          <p:cNvGraphicFramePr>
            <a:graphicFrameLocks noGrp="1"/>
          </p:cNvGraphicFramePr>
          <p:nvPr>
            <p:extLst>
              <p:ext uri="{D42A27DB-BD31-4B8C-83A1-F6EECF244321}">
                <p14:modId xmlns:p14="http://schemas.microsoft.com/office/powerpoint/2010/main" val="1394011794"/>
              </p:ext>
            </p:extLst>
          </p:nvPr>
        </p:nvGraphicFramePr>
        <p:xfrm>
          <a:off x="1829879" y="5623584"/>
          <a:ext cx="7384376" cy="670560"/>
        </p:xfrm>
        <a:graphic>
          <a:graphicData uri="http://schemas.openxmlformats.org/drawingml/2006/table">
            <a:tbl>
              <a:tblPr firstRow="1" bandRow="1">
                <a:tableStyleId>{0E3FDE45-AF77-4B5C-9715-49D594BDF05E}</a:tableStyleId>
              </a:tblPr>
              <a:tblGrid>
                <a:gridCol w="1846094">
                  <a:extLst>
                    <a:ext uri="{9D8B030D-6E8A-4147-A177-3AD203B41FA5}">
                      <a16:colId xmlns:a16="http://schemas.microsoft.com/office/drawing/2014/main" val="1394361647"/>
                    </a:ext>
                  </a:extLst>
                </a:gridCol>
                <a:gridCol w="1846094">
                  <a:extLst>
                    <a:ext uri="{9D8B030D-6E8A-4147-A177-3AD203B41FA5}">
                      <a16:colId xmlns:a16="http://schemas.microsoft.com/office/drawing/2014/main" val="472200511"/>
                    </a:ext>
                  </a:extLst>
                </a:gridCol>
                <a:gridCol w="1846094">
                  <a:extLst>
                    <a:ext uri="{9D8B030D-6E8A-4147-A177-3AD203B41FA5}">
                      <a16:colId xmlns:a16="http://schemas.microsoft.com/office/drawing/2014/main" val="4049085640"/>
                    </a:ext>
                  </a:extLst>
                </a:gridCol>
                <a:gridCol w="1846094">
                  <a:extLst>
                    <a:ext uri="{9D8B030D-6E8A-4147-A177-3AD203B41FA5}">
                      <a16:colId xmlns:a16="http://schemas.microsoft.com/office/drawing/2014/main" val="3052260960"/>
                    </a:ext>
                  </a:extLst>
                </a:gridCol>
              </a:tblGrid>
              <a:tr h="328633">
                <a:tc>
                  <a:txBody>
                    <a:bodyPr/>
                    <a:lstStyle/>
                    <a:p>
                      <a:pPr algn="ctr"/>
                      <a:r>
                        <a:rPr lang="zh-CN" altLang="en-US" sz="1600" dirty="0"/>
                        <a:t>序号</a:t>
                      </a:r>
                    </a:p>
                  </a:txBody>
                  <a:tcPr/>
                </a:tc>
                <a:tc>
                  <a:txBody>
                    <a:bodyPr/>
                    <a:lstStyle/>
                    <a:p>
                      <a:pPr algn="ctr"/>
                      <a:r>
                        <a:rPr lang="zh-CN" altLang="en-US" sz="1600" dirty="0"/>
                        <a:t>触角</a:t>
                      </a:r>
                    </a:p>
                  </a:txBody>
                  <a:tcPr/>
                </a:tc>
                <a:tc>
                  <a:txBody>
                    <a:bodyPr/>
                    <a:lstStyle/>
                    <a:p>
                      <a:pPr algn="ctr"/>
                      <a:r>
                        <a:rPr lang="zh-CN" altLang="en-US" sz="1600" dirty="0"/>
                        <a:t>身长</a:t>
                      </a:r>
                    </a:p>
                  </a:txBody>
                  <a:tcPr/>
                </a:tc>
                <a:tc>
                  <a:txBody>
                    <a:bodyPr/>
                    <a:lstStyle/>
                    <a:p>
                      <a:pPr algn="ctr"/>
                      <a:r>
                        <a:rPr lang="zh-CN" altLang="en-US" sz="1600" dirty="0"/>
                        <a:t>攻击性</a:t>
                      </a:r>
                    </a:p>
                  </a:txBody>
                  <a:tcPr/>
                </a:tc>
                <a:extLst>
                  <a:ext uri="{0D108BD9-81ED-4DB2-BD59-A6C34878D82A}">
                    <a16:rowId xmlns:a16="http://schemas.microsoft.com/office/drawing/2014/main" val="785805951"/>
                  </a:ext>
                </a:extLst>
              </a:tr>
              <a:tr h="328633">
                <a:tc>
                  <a:txBody>
                    <a:bodyPr/>
                    <a:lstStyle/>
                    <a:p>
                      <a:pPr algn="ctr"/>
                      <a:r>
                        <a:rPr lang="zh-CN" altLang="en-US" sz="1600" dirty="0"/>
                        <a:t>昆虫</a:t>
                      </a:r>
                      <a:r>
                        <a:rPr lang="en-US" altLang="zh-CN" sz="1600" dirty="0"/>
                        <a:t>n</a:t>
                      </a:r>
                      <a:endParaRPr lang="zh-CN" altLang="en-US" sz="1600" dirty="0"/>
                    </a:p>
                  </a:txBody>
                  <a:tcPr/>
                </a:tc>
                <a:tc>
                  <a:txBody>
                    <a:bodyPr/>
                    <a:lstStyle/>
                    <a:p>
                      <a:pPr algn="ctr"/>
                      <a:r>
                        <a:rPr lang="en-US" altLang="zh-CN" sz="1600" dirty="0"/>
                        <a:t>3.23</a:t>
                      </a:r>
                      <a:endParaRPr lang="zh-CN" altLang="en-US" sz="1600" dirty="0"/>
                    </a:p>
                  </a:txBody>
                  <a:tcPr/>
                </a:tc>
                <a:tc>
                  <a:txBody>
                    <a:bodyPr/>
                    <a:lstStyle/>
                    <a:p>
                      <a:pPr algn="ctr"/>
                      <a:r>
                        <a:rPr lang="en-US" altLang="zh-CN" sz="1600" dirty="0"/>
                        <a:t>4.45</a:t>
                      </a:r>
                      <a:endParaRPr lang="zh-CN" altLang="en-US" sz="1600" dirty="0"/>
                    </a:p>
                  </a:txBody>
                  <a:tcPr/>
                </a:tc>
                <a:tc>
                  <a:txBody>
                    <a:bodyPr/>
                    <a:lstStyle/>
                    <a:p>
                      <a:pPr algn="ctr"/>
                      <a:r>
                        <a:rPr lang="zh-CN" altLang="en-US" sz="1600" dirty="0">
                          <a:solidFill>
                            <a:srgbClr val="FF0000"/>
                          </a:solidFill>
                        </a:rPr>
                        <a:t>？</a:t>
                      </a:r>
                    </a:p>
                  </a:txBody>
                  <a:tcPr/>
                </a:tc>
                <a:extLst>
                  <a:ext uri="{0D108BD9-81ED-4DB2-BD59-A6C34878D82A}">
                    <a16:rowId xmlns:a16="http://schemas.microsoft.com/office/drawing/2014/main" val="3768921944"/>
                  </a:ext>
                </a:extLst>
              </a:tr>
            </a:tbl>
          </a:graphicData>
        </a:graphic>
      </p:graphicFrame>
      <p:sp>
        <p:nvSpPr>
          <p:cNvPr id="10" name="矩形 9">
            <a:extLst>
              <a:ext uri="{FF2B5EF4-FFF2-40B4-BE49-F238E27FC236}">
                <a16:creationId xmlns:a16="http://schemas.microsoft.com/office/drawing/2014/main" id="{AD80FDCC-DF83-4376-8C0C-2E552350BDCD}"/>
              </a:ext>
            </a:extLst>
          </p:cNvPr>
          <p:cNvSpPr/>
          <p:nvPr/>
        </p:nvSpPr>
        <p:spPr>
          <a:xfrm>
            <a:off x="850900" y="1712394"/>
            <a:ext cx="8010998" cy="1785104"/>
          </a:xfrm>
          <a:prstGeom prst="rect">
            <a:avLst/>
          </a:prstGeom>
        </p:spPr>
        <p:txBody>
          <a:bodyPr wrap="square">
            <a:spAutoFit/>
          </a:bodyPr>
          <a:lstStyle/>
          <a:p>
            <a:r>
              <a:rPr lang="en-US" altLang="zh-CN" sz="1600" dirty="0"/>
              <a:t>1</a:t>
            </a:r>
            <a:r>
              <a:rPr lang="en-US" altLang="zh-CN" sz="2400" dirty="0"/>
              <a:t>.  </a:t>
            </a:r>
            <a:r>
              <a:rPr lang="zh-CN" altLang="en-US" sz="2000" dirty="0"/>
              <a:t>确定网络结构</a:t>
            </a:r>
            <a:endParaRPr lang="en-US" altLang="zh-CN" sz="2400" dirty="0"/>
          </a:p>
          <a:p>
            <a:pPr marL="742950" lvl="1" indent="-285750">
              <a:lnSpc>
                <a:spcPct val="150000"/>
              </a:lnSpc>
              <a:buFont typeface="Wingdings" panose="05000000000000000000" pitchFamily="2" charset="2"/>
              <a:buChar char="p"/>
            </a:pPr>
            <a:r>
              <a:rPr lang="en-US" altLang="zh-CN" sz="1400" dirty="0"/>
              <a:t>  </a:t>
            </a:r>
            <a:r>
              <a:rPr lang="zh-CN" altLang="en-US" sz="1600" dirty="0"/>
              <a:t>隐藏层数、激活函数、每层激活单元数</a:t>
            </a:r>
            <a:r>
              <a:rPr lang="en-US" altLang="zh-CN" sz="1600" dirty="0"/>
              <a:t>..</a:t>
            </a:r>
            <a:endParaRPr lang="en-US" altLang="zh-CN" sz="1400" dirty="0"/>
          </a:p>
          <a:p>
            <a:r>
              <a:rPr lang="en-US" altLang="zh-CN" dirty="0"/>
              <a:t>2</a:t>
            </a:r>
            <a:r>
              <a:rPr lang="en-US" altLang="zh-CN" sz="2400" dirty="0"/>
              <a:t>. </a:t>
            </a:r>
            <a:r>
              <a:rPr lang="zh-CN" altLang="en-US" sz="2000" dirty="0"/>
              <a:t>训练</a:t>
            </a:r>
            <a:endParaRPr lang="en-US" altLang="zh-CN" sz="2400" dirty="0"/>
          </a:p>
          <a:p>
            <a:pPr marL="800100" lvl="1" indent="-342900">
              <a:lnSpc>
                <a:spcPct val="150000"/>
              </a:lnSpc>
              <a:buFont typeface="Wingdings" panose="05000000000000000000" pitchFamily="2" charset="2"/>
              <a:buChar char="p"/>
            </a:pPr>
            <a:r>
              <a:rPr lang="en-US" altLang="zh-CN" sz="1400" dirty="0"/>
              <a:t> </a:t>
            </a:r>
            <a:r>
              <a:rPr lang="zh-CN" altLang="en-US" sz="1600" dirty="0"/>
              <a:t>根据已有数据集对网络进行训练，获取最佳网络权重，如一组昆虫数据集：</a:t>
            </a:r>
            <a:endParaRPr lang="en-US" altLang="zh-CN" sz="1600" dirty="0"/>
          </a:p>
          <a:p>
            <a:endParaRPr lang="en-US" altLang="zh-CN" sz="1400" dirty="0"/>
          </a:p>
        </p:txBody>
      </p:sp>
      <p:sp>
        <p:nvSpPr>
          <p:cNvPr id="11" name="矩形 10">
            <a:extLst>
              <a:ext uri="{FF2B5EF4-FFF2-40B4-BE49-F238E27FC236}">
                <a16:creationId xmlns:a16="http://schemas.microsoft.com/office/drawing/2014/main" id="{EA7E22E9-4C7F-43E2-A4F2-3A38E89FD1EE}"/>
              </a:ext>
            </a:extLst>
          </p:cNvPr>
          <p:cNvSpPr/>
          <p:nvPr/>
        </p:nvSpPr>
        <p:spPr>
          <a:xfrm>
            <a:off x="850900" y="4908716"/>
            <a:ext cx="6096000" cy="677108"/>
          </a:xfrm>
          <a:prstGeom prst="rect">
            <a:avLst/>
          </a:prstGeom>
        </p:spPr>
        <p:txBody>
          <a:bodyPr>
            <a:spAutoFit/>
          </a:bodyPr>
          <a:lstStyle/>
          <a:p>
            <a:r>
              <a:rPr lang="en-US" altLang="zh-CN" dirty="0"/>
              <a:t>3</a:t>
            </a:r>
            <a:r>
              <a:rPr lang="en-US" altLang="zh-CN" sz="1600" dirty="0"/>
              <a:t>. </a:t>
            </a:r>
            <a:r>
              <a:rPr lang="zh-CN" altLang="en-US" sz="2000" dirty="0"/>
              <a:t>预测</a:t>
            </a:r>
            <a:endParaRPr lang="en-US" altLang="zh-CN" sz="2000" dirty="0"/>
          </a:p>
          <a:p>
            <a:pPr marL="742939" lvl="1" indent="-285750">
              <a:buFont typeface="Wingdings" panose="05000000000000000000" pitchFamily="2" charset="2"/>
              <a:buChar char="p"/>
            </a:pPr>
            <a:r>
              <a:rPr lang="en-US" altLang="zh-CN" dirty="0"/>
              <a:t>  </a:t>
            </a:r>
            <a:r>
              <a:rPr lang="zh-CN" altLang="en-US" sz="1600" dirty="0"/>
              <a:t>根据已经训练好的网络开始预测</a:t>
            </a:r>
            <a:endParaRPr lang="en-US" altLang="zh-CN" dirty="0"/>
          </a:p>
        </p:txBody>
      </p:sp>
    </p:spTree>
    <p:extLst>
      <p:ext uri="{BB962C8B-B14F-4D97-AF65-F5344CB8AC3E}">
        <p14:creationId xmlns:p14="http://schemas.microsoft.com/office/powerpoint/2010/main" val="2785508164"/>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1 </a:t>
            </a:r>
            <a:r>
              <a:rPr lang="zh-CN" altLang="en-US" dirty="0"/>
              <a:t>大数据挖掘算法概述</a:t>
            </a:r>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1.4  </a:t>
            </a:r>
            <a:r>
              <a:rPr lang="zh-CN" altLang="en-US" dirty="0"/>
              <a:t>数据挖掘工具</a:t>
            </a:r>
          </a:p>
        </p:txBody>
      </p:sp>
      <p:sp>
        <p:nvSpPr>
          <p:cNvPr id="5" name="矩形 4">
            <a:extLst>
              <a:ext uri="{FF2B5EF4-FFF2-40B4-BE49-F238E27FC236}">
                <a16:creationId xmlns:a16="http://schemas.microsoft.com/office/drawing/2014/main" id="{7BD2B72E-AA4B-4663-A096-60B8FA11323E}"/>
              </a:ext>
            </a:extLst>
          </p:cNvPr>
          <p:cNvSpPr/>
          <p:nvPr/>
        </p:nvSpPr>
        <p:spPr>
          <a:xfrm>
            <a:off x="938449" y="1802193"/>
            <a:ext cx="9920422" cy="2792559"/>
          </a:xfrm>
          <a:prstGeom prst="rect">
            <a:avLst/>
          </a:prstGeom>
        </p:spPr>
        <p:txBody>
          <a:bodyPr wrap="square">
            <a:spAutoFit/>
          </a:bodyPr>
          <a:lstStyle/>
          <a:p>
            <a:pPr>
              <a:lnSpc>
                <a:spcPct val="150000"/>
              </a:lnSpc>
            </a:pPr>
            <a:r>
              <a:rPr lang="zh-CN" altLang="zh-CN" sz="2200" dirty="0"/>
              <a:t>根据适用的范围，数据挖掘工具分为两类</a:t>
            </a:r>
            <a:r>
              <a:rPr lang="zh-CN" altLang="en-US" sz="2200" dirty="0"/>
              <a:t>：</a:t>
            </a:r>
            <a:endParaRPr lang="en-US" altLang="zh-CN" sz="2200" dirty="0"/>
          </a:p>
          <a:p>
            <a:pPr>
              <a:lnSpc>
                <a:spcPts val="1560"/>
              </a:lnSpc>
            </a:pPr>
            <a:endParaRPr lang="en-US" altLang="zh-CN" dirty="0"/>
          </a:p>
          <a:p>
            <a:pPr marL="742939" lvl="1" indent="-285750">
              <a:lnSpc>
                <a:spcPct val="150000"/>
              </a:lnSpc>
              <a:buFont typeface="Wingdings" panose="05000000000000000000" pitchFamily="2" charset="2"/>
              <a:buChar char="n"/>
            </a:pPr>
            <a:r>
              <a:rPr lang="zh-CN" altLang="zh-CN" sz="2000" dirty="0"/>
              <a:t>专用挖掘工具</a:t>
            </a:r>
            <a:endParaRPr lang="en-US" altLang="zh-CN" sz="2000" dirty="0"/>
          </a:p>
          <a:p>
            <a:pPr marL="1200127" lvl="2" indent="-285750">
              <a:lnSpc>
                <a:spcPct val="150000"/>
              </a:lnSpc>
              <a:buFont typeface="Wingdings" panose="05000000000000000000" pitchFamily="2" charset="2"/>
              <a:buChar char="p"/>
            </a:pPr>
            <a:r>
              <a:rPr lang="zh-CN" altLang="zh-CN" sz="1600" dirty="0"/>
              <a:t>专用数据挖掘工具针对某个特定领域的问题提供解决方案，在涉及算法的时候充分考虑数据、需求的特殊性</a:t>
            </a:r>
            <a:endParaRPr lang="en-US" altLang="zh-CN" sz="1600" dirty="0"/>
          </a:p>
          <a:p>
            <a:pPr marL="742939" lvl="1" indent="-285750">
              <a:lnSpc>
                <a:spcPct val="150000"/>
              </a:lnSpc>
              <a:buFont typeface="Wingdings" panose="05000000000000000000" pitchFamily="2" charset="2"/>
              <a:buChar char="n"/>
            </a:pPr>
            <a:r>
              <a:rPr lang="zh-CN" altLang="zh-CN" sz="2000" dirty="0"/>
              <a:t>通用挖掘工具</a:t>
            </a:r>
            <a:endParaRPr lang="en-US" altLang="zh-CN" sz="2000" dirty="0"/>
          </a:p>
          <a:p>
            <a:pPr marL="1200127" lvl="2" indent="-285750">
              <a:lnSpc>
                <a:spcPct val="150000"/>
              </a:lnSpc>
              <a:buFont typeface="Wingdings" panose="05000000000000000000" pitchFamily="2" charset="2"/>
              <a:buChar char="p"/>
            </a:pPr>
            <a:r>
              <a:rPr lang="zh-CN" altLang="zh-CN" sz="1600" dirty="0"/>
              <a:t>对任何应用领域，专业的统计研发人员都可以开发特定的数据挖掘工具</a:t>
            </a:r>
            <a:endParaRPr lang="zh-CN" altLang="en-US" sz="1600" dirty="0"/>
          </a:p>
        </p:txBody>
      </p:sp>
      <p:pic>
        <p:nvPicPr>
          <p:cNvPr id="22" name="图片 21">
            <a:extLst>
              <a:ext uri="{FF2B5EF4-FFF2-40B4-BE49-F238E27FC236}">
                <a16:creationId xmlns:a16="http://schemas.microsoft.com/office/drawing/2014/main" id="{12BE68F3-6D88-47F0-A378-3B51435989D5}"/>
              </a:ext>
            </a:extLst>
          </p:cNvPr>
          <p:cNvPicPr>
            <a:picLocks noChangeAspect="1"/>
          </p:cNvPicPr>
          <p:nvPr/>
        </p:nvPicPr>
        <p:blipFill>
          <a:blip r:embed="rId3"/>
          <a:stretch>
            <a:fillRect/>
          </a:stretch>
        </p:blipFill>
        <p:spPr>
          <a:xfrm>
            <a:off x="1412444" y="4871498"/>
            <a:ext cx="1885950" cy="990600"/>
          </a:xfrm>
          <a:prstGeom prst="rect">
            <a:avLst/>
          </a:prstGeom>
        </p:spPr>
      </p:pic>
      <p:pic>
        <p:nvPicPr>
          <p:cNvPr id="24" name="图片 23">
            <a:extLst>
              <a:ext uri="{FF2B5EF4-FFF2-40B4-BE49-F238E27FC236}">
                <a16:creationId xmlns:a16="http://schemas.microsoft.com/office/drawing/2014/main" id="{14F3602B-AAE2-46C1-A136-FCCAABFF5F28}"/>
              </a:ext>
            </a:extLst>
          </p:cNvPr>
          <p:cNvPicPr>
            <a:picLocks noChangeAspect="1"/>
          </p:cNvPicPr>
          <p:nvPr/>
        </p:nvPicPr>
        <p:blipFill>
          <a:blip r:embed="rId4"/>
          <a:stretch>
            <a:fillRect/>
          </a:stretch>
        </p:blipFill>
        <p:spPr>
          <a:xfrm>
            <a:off x="3849695" y="4934798"/>
            <a:ext cx="1459200" cy="864000"/>
          </a:xfrm>
          <a:prstGeom prst="rect">
            <a:avLst/>
          </a:prstGeom>
        </p:spPr>
      </p:pic>
      <p:pic>
        <p:nvPicPr>
          <p:cNvPr id="26" name="图片 25">
            <a:extLst>
              <a:ext uri="{FF2B5EF4-FFF2-40B4-BE49-F238E27FC236}">
                <a16:creationId xmlns:a16="http://schemas.microsoft.com/office/drawing/2014/main" id="{9E291A0B-E4E8-4699-8BC2-01989DF66AAD}"/>
              </a:ext>
            </a:extLst>
          </p:cNvPr>
          <p:cNvPicPr>
            <a:picLocks noChangeAspect="1"/>
          </p:cNvPicPr>
          <p:nvPr/>
        </p:nvPicPr>
        <p:blipFill>
          <a:blip r:embed="rId5"/>
          <a:stretch>
            <a:fillRect/>
          </a:stretch>
        </p:blipFill>
        <p:spPr>
          <a:xfrm>
            <a:off x="5860197" y="4871498"/>
            <a:ext cx="2152163" cy="936000"/>
          </a:xfrm>
          <a:prstGeom prst="rect">
            <a:avLst/>
          </a:prstGeom>
        </p:spPr>
      </p:pic>
      <p:pic>
        <p:nvPicPr>
          <p:cNvPr id="28" name="图片 27">
            <a:extLst>
              <a:ext uri="{FF2B5EF4-FFF2-40B4-BE49-F238E27FC236}">
                <a16:creationId xmlns:a16="http://schemas.microsoft.com/office/drawing/2014/main" id="{F06129A2-0F81-4865-B2D7-0EE02C411D99}"/>
              </a:ext>
            </a:extLst>
          </p:cNvPr>
          <p:cNvPicPr>
            <a:picLocks noChangeAspect="1"/>
          </p:cNvPicPr>
          <p:nvPr/>
        </p:nvPicPr>
        <p:blipFill>
          <a:blip r:embed="rId6"/>
          <a:stretch>
            <a:fillRect/>
          </a:stretch>
        </p:blipFill>
        <p:spPr>
          <a:xfrm>
            <a:off x="8429750" y="4828554"/>
            <a:ext cx="1799993" cy="936000"/>
          </a:xfrm>
          <a:prstGeom prst="rect">
            <a:avLst/>
          </a:prstGeom>
        </p:spPr>
      </p:pic>
    </p:spTree>
    <p:extLst>
      <p:ext uri="{BB962C8B-B14F-4D97-AF65-F5344CB8AC3E}">
        <p14:creationId xmlns:p14="http://schemas.microsoft.com/office/powerpoint/2010/main" val="629981887"/>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theme/theme1.xml><?xml version="1.0" encoding="utf-8"?>
<a:theme xmlns:a="http://schemas.openxmlformats.org/drawingml/2006/main" name="模板页面">
  <a:themeElements>
    <a:clrScheme name="自定义 95">
      <a:dk1>
        <a:srgbClr val="000000"/>
      </a:dk1>
      <a:lt1>
        <a:srgbClr val="FFFFFF"/>
      </a:lt1>
      <a:dk2>
        <a:srgbClr val="000000"/>
      </a:dk2>
      <a:lt2>
        <a:srgbClr val="FFFDFD"/>
      </a:lt2>
      <a:accent1>
        <a:srgbClr val="F0CEA3"/>
      </a:accent1>
      <a:accent2>
        <a:srgbClr val="C1D9DF"/>
      </a:accent2>
      <a:accent3>
        <a:srgbClr val="D870BB"/>
      </a:accent3>
      <a:accent4>
        <a:srgbClr val="61C09E"/>
      </a:accent4>
      <a:accent5>
        <a:srgbClr val="EFD836"/>
      </a:accent5>
      <a:accent6>
        <a:srgbClr val="73D2E8"/>
      </a:accent6>
      <a:hlink>
        <a:srgbClr val="0563C1"/>
      </a:hlink>
      <a:folHlink>
        <a:srgbClr val="954F72"/>
      </a:folHlink>
    </a:clrScheme>
    <a:fontScheme name="自定义 49">
      <a:majorFont>
        <a:latin typeface="Century Gothic"/>
        <a:ea typeface="微软雅黑"/>
        <a:cs typeface=""/>
      </a:majorFont>
      <a:minorFont>
        <a:latin typeface="Century Gothic"/>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lnSpc>
            <a:spcPct val="130000"/>
          </a:lnSpc>
          <a:defRPr sz="1200" dirty="0">
            <a:latin typeface="微软雅黑" panose="020B0503020204020204" pitchFamily="34" charset="-122"/>
            <a:ea typeface="微软雅黑" panose="020B0503020204020204" pitchFamily="34" charset="-122"/>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nSpc>
            <a:spcPct val="130000"/>
          </a:lnSpc>
          <a:spcBef>
            <a:spcPts val="600"/>
          </a:spcBef>
          <a:defRPr sz="1200" kern="0" dirty="0">
            <a:latin typeface="微软雅黑" panose="020B0503020204020204" pitchFamily="34" charset="-122"/>
            <a:ea typeface="微软雅黑" panose="020B0503020204020204" pitchFamily="34" charset="-122"/>
            <a:cs typeface="+mn-ea"/>
            <a:sym typeface="+mn-lt"/>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12770</TotalTime>
  <Words>7572</Words>
  <Application>Microsoft Office PowerPoint</Application>
  <PresentationFormat>宽屏</PresentationFormat>
  <Paragraphs>909</Paragraphs>
  <Slides>80</Slides>
  <Notes>80</Notes>
  <HiddenSlides>0</HiddenSlides>
  <MMClips>0</MMClips>
  <ScaleCrop>false</ScaleCrop>
  <HeadingPairs>
    <vt:vector size="8" baseType="variant">
      <vt:variant>
        <vt:lpstr>已用的字体</vt:lpstr>
      </vt:variant>
      <vt:variant>
        <vt:i4>13</vt:i4>
      </vt:variant>
      <vt:variant>
        <vt:lpstr>主题</vt:lpstr>
      </vt:variant>
      <vt:variant>
        <vt:i4>2</vt:i4>
      </vt:variant>
      <vt:variant>
        <vt:lpstr>嵌入 OLE 服务器</vt:lpstr>
      </vt:variant>
      <vt:variant>
        <vt:i4>1</vt:i4>
      </vt:variant>
      <vt:variant>
        <vt:lpstr>幻灯片标题</vt:lpstr>
      </vt:variant>
      <vt:variant>
        <vt:i4>80</vt:i4>
      </vt:variant>
    </vt:vector>
  </HeadingPairs>
  <TitlesOfParts>
    <vt:vector size="96" baseType="lpstr">
      <vt:lpstr>microsoft yahei</vt:lpstr>
      <vt:lpstr>NexusSerif</vt:lpstr>
      <vt:lpstr>等线 Light</vt:lpstr>
      <vt:lpstr>宋体</vt:lpstr>
      <vt:lpstr>微软雅黑</vt:lpstr>
      <vt:lpstr>微软雅黑</vt:lpstr>
      <vt:lpstr>Arial</vt:lpstr>
      <vt:lpstr>Calibri</vt:lpstr>
      <vt:lpstr>Century Gothic</vt:lpstr>
      <vt:lpstr>Consolas</vt:lpstr>
      <vt:lpstr>Times New Roman</vt:lpstr>
      <vt:lpstr>Verdana</vt:lpstr>
      <vt:lpstr>Wingdings</vt:lpstr>
      <vt:lpstr>模板页面</vt:lpstr>
      <vt:lpstr>Custom Design</vt:lpstr>
      <vt:lpstr>Equation.DSMT4</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
  <dc:creator>OfficePLUS</dc:creator>
  <cp:keywords/>
  <dc:description/>
  <cp:lastModifiedBy>Wanghui Huang</cp:lastModifiedBy>
  <cp:revision>908</cp:revision>
  <dcterms:created xsi:type="dcterms:W3CDTF">2015-08-18T02:51:41Z</dcterms:created>
  <dcterms:modified xsi:type="dcterms:W3CDTF">2020-08-19T02:36:07Z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v-yunxl@microsoft.com</vt:lpwstr>
  </property>
  <property fmtid="{D5CDD505-2E9C-101B-9397-08002B2CF9AE}" pid="5" name="MSIP_Label_f42aa342-8706-4288-bd11-ebb85995028c_SetDate">
    <vt:lpwstr>2017-12-21T08:37:51.7033375Z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